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8"/>
  </p:notesMasterIdLst>
  <p:sldIdLst>
    <p:sldId id="547" r:id="rId14"/>
    <p:sldId id="548" r:id="rId15"/>
    <p:sldId id="549" r:id="rId16"/>
    <p:sldId id="550" r:id="rId17"/>
    <p:sldId id="555" r:id="rId18"/>
    <p:sldId id="552" r:id="rId19"/>
    <p:sldId id="554" r:id="rId20"/>
    <p:sldId id="556" r:id="rId21"/>
    <p:sldId id="557" r:id="rId22"/>
    <p:sldId id="558" r:id="rId23"/>
    <p:sldId id="533" r:id="rId24"/>
    <p:sldId id="534" r:id="rId25"/>
    <p:sldId id="535" r:id="rId26"/>
    <p:sldId id="559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4" autoAdjust="0"/>
    <p:restoredTop sz="87668" autoAdjust="0"/>
  </p:normalViewPr>
  <p:slideViewPr>
    <p:cSldViewPr>
      <p:cViewPr varScale="1">
        <p:scale>
          <a:sx n="64" d="100"/>
          <a:sy n="64" d="100"/>
        </p:scale>
        <p:origin x="159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 AQA Bridgin</a:t>
            </a:r>
            <a:r>
              <a:rPr lang="en-GB" baseline="0" dirty="0" smtClean="0"/>
              <a:t>g Unit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612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</a:t>
            </a:r>
            <a:r>
              <a:rPr lang="en-GB" baseline="0" dirty="0" smtClean="0"/>
              <a:t> Dr Frost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65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588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774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878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002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284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48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63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631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07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94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117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865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93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17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54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13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49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78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256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560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261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530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9233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926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864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985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2752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474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357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4914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3748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454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5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7508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377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9737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1413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31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1432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977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677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0027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2426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6546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7723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714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0875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4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02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6369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0730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4047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9833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901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0641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010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584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69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643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742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4154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5327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4790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3879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0842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338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980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59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5178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1862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6731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1007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3508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9836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5525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9384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6375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44722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38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42724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50493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1727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44331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8898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7592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1092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25275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4748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4283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070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36766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62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39135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046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4205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67664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53353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8641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80675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64952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742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54755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1340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37300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8162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77565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290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51331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0278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1792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250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545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41207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51020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8088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05199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36117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9144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6312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60863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0653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29231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31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00858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38947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6417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5421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91487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19454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6192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75710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8122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04138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394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49102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9478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2782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12088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06603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84935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9456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75780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053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0B9AFE4D-3339-4F90-AB07-DAB31D79E32A}" type="datetimeFigureOut">
              <a:rPr lang="en-GB" smtClean="0"/>
              <a:pPr/>
              <a:t>21/06/2021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7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1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6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2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6/21/2021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8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1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8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0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6/21/2021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8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1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6/21/2021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6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00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2000" dirty="0"/>
                  <a:t>Sometimes a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function</a:t>
                </a:r>
                <a:r>
                  <a:rPr lang="en-GB" sz="2000" dirty="0"/>
                  <a:t> has more than one operation involved. </a:t>
                </a:r>
                <a:r>
                  <a:rPr lang="en-GB" sz="2000" dirty="0" smtClean="0"/>
                  <a:t/>
                </a:r>
                <a:br>
                  <a:rPr lang="en-GB" sz="2000" dirty="0" smtClean="0"/>
                </a:br>
                <a:r>
                  <a:rPr lang="en-GB" sz="2000" dirty="0" smtClean="0"/>
                  <a:t/>
                </a:r>
                <a:br>
                  <a:rPr lang="en-GB" sz="2000" dirty="0" smtClean="0"/>
                </a:br>
                <a:r>
                  <a:rPr lang="en-GB" sz="2000" dirty="0" smtClean="0"/>
                  <a:t>On your whiteboards use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function notation </a:t>
                </a:r>
                <a:r>
                  <a:rPr lang="en-GB" sz="2000" dirty="0"/>
                  <a:t>to represent these function machines, with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/>
                  <a:t>as the </a:t>
                </a:r>
                <a:r>
                  <a:rPr lang="en-GB" sz="2000" dirty="0" smtClean="0"/>
                  <a:t>input</a:t>
                </a:r>
                <a:r>
                  <a:rPr lang="en-GB" sz="2000" dirty="0"/>
                  <a:t>.</a:t>
                </a:r>
                <a:r>
                  <a:rPr lang="en-GB" sz="2000" dirty="0" smtClean="0"/>
                  <a:t> </a:t>
                </a:r>
                <a:endParaRPr lang="en-GB" sz="2000" dirty="0"/>
              </a:p>
            </p:txBody>
          </p:sp>
        </mc:Choice>
        <mc:Fallback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741" t="-9574" r="-1556" b="-17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16901"/>
          <a:stretch/>
        </p:blipFill>
        <p:spPr>
          <a:xfrm>
            <a:off x="179512" y="1628800"/>
            <a:ext cx="5857446" cy="424847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796136" y="1574330"/>
                <a:ext cx="230043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1574330"/>
                <a:ext cx="230043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733046" y="2448820"/>
                <a:ext cx="261667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046" y="2448820"/>
                <a:ext cx="2616678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733046" y="3257196"/>
                <a:ext cx="2098908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046" y="3257196"/>
                <a:ext cx="2098908" cy="8154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815725" y="4185084"/>
                <a:ext cx="2098716" cy="7379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725" y="4185084"/>
                <a:ext cx="2098716" cy="7379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1622988" y="6088434"/>
                <a:ext cx="297049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=7(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+11)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988" y="6088434"/>
                <a:ext cx="2970493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796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6901"/>
          <a:stretch/>
        </p:blipFill>
        <p:spPr>
          <a:xfrm>
            <a:off x="358127" y="429402"/>
            <a:ext cx="7556314" cy="54806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664051" y="422873"/>
                <a:ext cx="230043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𝑓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4051" y="422873"/>
                <a:ext cx="2300438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347811" y="1703186"/>
                <a:ext cx="261667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𝑔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=2(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+3)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811" y="1703186"/>
                <a:ext cx="261667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556349" y="2656519"/>
                <a:ext cx="2098908" cy="8154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h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−5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6349" y="2656519"/>
                <a:ext cx="2098908" cy="8154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588084" y="3953049"/>
                <a:ext cx="2098716" cy="7379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𝑝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8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−5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084" y="3953049"/>
                <a:ext cx="2098716" cy="73795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585856" y="6064846"/>
                <a:ext cx="297049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𝑞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=7(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+11)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856" y="6064846"/>
                <a:ext cx="2970493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451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Work out the missing values 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6121" y="1844824"/>
            <a:ext cx="7291757" cy="201622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23528" y="428823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defTabSz="914400"/>
            <a:r>
              <a:rPr lang="en-GB" sz="3200" dirty="0" smtClean="0"/>
              <a:t>How did you calculate the missing input B? </a:t>
            </a:r>
            <a:endParaRPr lang="en-GB" sz="3200" b="1" kern="0" dirty="0"/>
          </a:p>
        </p:txBody>
      </p:sp>
    </p:spTree>
    <p:extLst>
      <p:ext uri="{BB962C8B-B14F-4D97-AF65-F5344CB8AC3E}">
        <p14:creationId xmlns:p14="http://schemas.microsoft.com/office/powerpoint/2010/main" val="381887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85800"/>
            <a:ext cx="8229600" cy="1143000"/>
          </a:xfrm>
        </p:spPr>
        <p:txBody>
          <a:bodyPr/>
          <a:lstStyle/>
          <a:p>
            <a:r>
              <a:rPr lang="en-GB" sz="2800" dirty="0"/>
              <a:t>To reverse the process </a:t>
            </a:r>
            <a:r>
              <a:rPr lang="en-GB" sz="2800" dirty="0" smtClean="0"/>
              <a:t>of a function (go </a:t>
            </a:r>
            <a:r>
              <a:rPr lang="en-GB" sz="2800" dirty="0"/>
              <a:t>from the output to the </a:t>
            </a:r>
            <a:r>
              <a:rPr lang="en-GB" sz="2800" dirty="0" smtClean="0"/>
              <a:t>input) </a:t>
            </a:r>
            <a:r>
              <a:rPr lang="en-GB" sz="2800" b="1" dirty="0">
                <a:solidFill>
                  <a:srgbClr val="FF0000"/>
                </a:solidFill>
              </a:rPr>
              <a:t>inverse operations </a:t>
            </a:r>
            <a:r>
              <a:rPr lang="en-GB" sz="2800" dirty="0"/>
              <a:t>are used</a:t>
            </a:r>
            <a:r>
              <a:rPr lang="en-GB" sz="2800" dirty="0" smtClean="0"/>
              <a:t>.</a:t>
            </a:r>
            <a:endParaRPr lang="en-GB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2204864"/>
            <a:ext cx="8297839" cy="230425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220072" y="3356992"/>
                <a:ext cx="5658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3356992"/>
                <a:ext cx="565860" cy="369332"/>
              </a:xfrm>
              <a:prstGeom prst="rect">
                <a:avLst/>
              </a:prstGeom>
              <a:blipFill>
                <a:blip r:embed="rId3"/>
                <a:stretch>
                  <a:fillRect l="-1075" r="-11828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987824" y="3405942"/>
                <a:ext cx="5573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3405942"/>
                <a:ext cx="557332" cy="369332"/>
              </a:xfrm>
              <a:prstGeom prst="rect">
                <a:avLst/>
              </a:prstGeom>
              <a:blipFill>
                <a:blip r:embed="rId4"/>
                <a:stretch>
                  <a:fillRect l="-7609" r="-10870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64035" y="4761633"/>
                <a:ext cx="741682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inverse function </a:t>
                </a:r>
                <a:r>
                  <a:rPr lang="en-GB" sz="2400" dirty="0" smtClean="0"/>
                  <a:t>here would be written like this: </a:t>
                </a:r>
              </a:p>
              <a:p>
                <a:endParaRPr lang="en-GB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=9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35" y="4761633"/>
                <a:ext cx="7416824" cy="1200329"/>
              </a:xfrm>
              <a:prstGeom prst="rect">
                <a:avLst/>
              </a:prstGeom>
              <a:blipFill>
                <a:blip r:embed="rId5"/>
                <a:stretch>
                  <a:fillRect l="-1233" t="-3553" r="-106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590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On your whiteboards: </a:t>
            </a:r>
            <a:endParaRPr lang="en-GB" dirty="0"/>
          </a:p>
        </p:txBody>
      </p:sp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893" y="1700808"/>
            <a:ext cx="8038533" cy="2232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377352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What are the missing </a:t>
            </a:r>
            <a:r>
              <a:rPr kumimoji="0" lang="en-GB" sz="33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inverse operations</a:t>
            </a: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? </a:t>
            </a:r>
            <a:endParaRPr kumimoji="0" lang="en-GB" sz="3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27784" y="2420888"/>
            <a:ext cx="936104" cy="31305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Add 7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88024" y="2441614"/>
            <a:ext cx="1008112" cy="31305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Divide by 9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673224" y="462629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How</a:t>
            </a:r>
            <a:r>
              <a:rPr kumimoji="0" lang="en-GB" sz="33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do we write the </a:t>
            </a:r>
            <a:r>
              <a:rPr kumimoji="0" lang="en-GB" sz="33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inverse function</a:t>
            </a: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? </a:t>
            </a:r>
            <a:endParaRPr kumimoji="0" lang="en-GB" sz="3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020627" y="2755753"/>
                <a:ext cx="54290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0627" y="2755753"/>
                <a:ext cx="542906" cy="369332"/>
              </a:xfrm>
              <a:prstGeom prst="rect">
                <a:avLst/>
              </a:prstGeom>
              <a:blipFill>
                <a:blip r:embed="rId3"/>
                <a:stretch>
                  <a:fillRect l="-8989" r="-11236" b="-9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2824383" y="2781263"/>
                <a:ext cx="5514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383" y="2781263"/>
                <a:ext cx="551433" cy="369332"/>
              </a:xfrm>
              <a:prstGeom prst="rect">
                <a:avLst/>
              </a:prstGeom>
              <a:blipFill>
                <a:blip r:embed="rId4"/>
                <a:stretch>
                  <a:fillRect l="-1099" r="-12088" b="-9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627784" y="5836545"/>
                <a:ext cx="323210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−7 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5836545"/>
                <a:ext cx="3232102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805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On your whiteboards: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7" y="1844824"/>
            <a:ext cx="8483007" cy="237626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576934" y="398574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What are the missing </a:t>
            </a:r>
            <a:r>
              <a:rPr kumimoji="0" lang="en-GB" sz="33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inverse operations</a:t>
            </a: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? </a:t>
            </a:r>
            <a:endParaRPr kumimoji="0" lang="en-GB" sz="3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012160" y="3053027"/>
                <a:ext cx="56586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053027"/>
                <a:ext cx="565861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125032" y="3057970"/>
                <a:ext cx="6456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032" y="3057970"/>
                <a:ext cx="645626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483768" y="3053027"/>
                <a:ext cx="56586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3053027"/>
                <a:ext cx="56586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/>
          <p:cNvSpPr txBox="1">
            <a:spLocks/>
          </p:cNvSpPr>
          <p:nvPr/>
        </p:nvSpPr>
        <p:spPr bwMode="auto">
          <a:xfrm>
            <a:off x="830341" y="463707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How</a:t>
            </a:r>
            <a:r>
              <a:rPr kumimoji="0" lang="en-GB" sz="33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do we write the </a:t>
            </a:r>
            <a:r>
              <a:rPr kumimoji="0" lang="en-GB" sz="33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inverse function</a:t>
            </a: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? </a:t>
            </a:r>
            <a:endParaRPr kumimoji="0" lang="en-GB" sz="3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753992" y="5632403"/>
                <a:ext cx="3541098" cy="9219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3992" y="5632403"/>
                <a:ext cx="3541098" cy="9219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54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On your whiteboards: </a:t>
            </a:r>
            <a:endParaRPr lang="en-GB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769"/>
          <a:stretch/>
        </p:blipFill>
        <p:spPr>
          <a:xfrm>
            <a:off x="208763" y="1849093"/>
            <a:ext cx="8323677" cy="120393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345585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What are the missing </a:t>
            </a:r>
            <a:r>
              <a:rPr kumimoji="0" lang="en-GB" sz="33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inverse operations</a:t>
            </a: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? </a:t>
            </a:r>
            <a:endParaRPr kumimoji="0" lang="en-GB" sz="3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27" y="1446261"/>
            <a:ext cx="1539935" cy="13460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20" y="1753328"/>
            <a:ext cx="1524000" cy="1038225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 bwMode="auto">
          <a:xfrm>
            <a:off x="880373" y="4430191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How</a:t>
            </a:r>
            <a:r>
              <a:rPr kumimoji="0" lang="en-GB" sz="33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do we write the </a:t>
            </a:r>
            <a:r>
              <a:rPr kumimoji="0" lang="en-GB" sz="33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inverse function</a:t>
            </a:r>
            <a:r>
              <a:rPr kumimoji="0" lang="en-GB" sz="3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? </a:t>
            </a:r>
            <a:endParaRPr kumimoji="0" lang="en-GB" sz="3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586465" y="2376580"/>
                <a:ext cx="496674" cy="3869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6465" y="2376580"/>
                <a:ext cx="496674" cy="3869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340354" y="2376579"/>
                <a:ext cx="4167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354" y="2376579"/>
                <a:ext cx="416781" cy="307777"/>
              </a:xfrm>
              <a:prstGeom prst="rect">
                <a:avLst/>
              </a:prstGeom>
              <a:blipFill>
                <a:blip r:embed="rId6"/>
                <a:stretch>
                  <a:fillRect l="-1471" r="-1176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094243" y="2376579"/>
                <a:ext cx="4737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243" y="2376579"/>
                <a:ext cx="473784" cy="307777"/>
              </a:xfrm>
              <a:prstGeom prst="rect">
                <a:avLst/>
              </a:prstGeom>
              <a:blipFill>
                <a:blip r:embed="rId7"/>
                <a:stretch>
                  <a:fillRect l="-7792" r="-12987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677296" y="5494494"/>
                <a:ext cx="3094437" cy="10327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296" y="5494494"/>
                <a:ext cx="3094437" cy="10327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62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dirty="0" smtClean="0"/>
              <a:t>In your books: </a:t>
            </a:r>
            <a:br>
              <a:rPr lang="en-GB" sz="2800" dirty="0" smtClean="0"/>
            </a:br>
            <a:r>
              <a:rPr lang="en-GB" sz="2800" dirty="0" smtClean="0"/>
              <a:t>Draw the function machines for each function and use it to work out the </a:t>
            </a:r>
            <a:r>
              <a:rPr lang="en-GB" sz="2800" b="1" dirty="0" smtClean="0">
                <a:solidFill>
                  <a:srgbClr val="FF0000"/>
                </a:solidFill>
              </a:rPr>
              <a:t>inverse function</a:t>
            </a:r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39832" y="1961863"/>
                <a:ext cx="155997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+2 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32" y="1961863"/>
                <a:ext cx="1559979" cy="307777"/>
              </a:xfrm>
              <a:prstGeom prst="rect">
                <a:avLst/>
              </a:prstGeom>
              <a:blipFill>
                <a:blip r:embed="rId2"/>
                <a:stretch>
                  <a:fillRect l="-5098" b="-3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09670" y="2813866"/>
                <a:ext cx="150387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70" y="2813866"/>
                <a:ext cx="1503873" cy="307777"/>
              </a:xfrm>
              <a:prstGeom prst="rect">
                <a:avLst/>
              </a:prstGeom>
              <a:blipFill>
                <a:blip r:embed="rId3"/>
                <a:stretch>
                  <a:fillRect l="-5285" r="-3252" b="-3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62852" y="3813104"/>
                <a:ext cx="11975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52" y="3813104"/>
                <a:ext cx="1197507" cy="307777"/>
              </a:xfrm>
              <a:prstGeom prst="rect">
                <a:avLst/>
              </a:prstGeom>
              <a:blipFill>
                <a:blip r:embed="rId4"/>
                <a:stretch>
                  <a:fillRect l="-6633" r="-3061" b="-3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19380" y="4680476"/>
                <a:ext cx="1054841" cy="525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80" y="4680476"/>
                <a:ext cx="1054841" cy="5250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19380" y="5897017"/>
                <a:ext cx="11807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80" y="5897017"/>
                <a:ext cx="1180772" cy="307777"/>
              </a:xfrm>
              <a:prstGeom prst="rect">
                <a:avLst/>
              </a:prstGeom>
              <a:blipFill>
                <a:blip r:embed="rId6"/>
                <a:stretch>
                  <a:fillRect l="-6186" r="-1031" b="-372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401988" y="1850403"/>
                <a:ext cx="17026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+2 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988" y="1850403"/>
                <a:ext cx="1702646" cy="307777"/>
              </a:xfrm>
              <a:prstGeom prst="rect">
                <a:avLst/>
              </a:prstGeom>
              <a:blipFill>
                <a:blip r:embed="rId7"/>
                <a:stretch>
                  <a:fillRect l="-3226" b="-3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296189" y="2802660"/>
                <a:ext cx="18581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189" y="2802660"/>
                <a:ext cx="1858137" cy="307777"/>
              </a:xfrm>
              <a:prstGeom prst="rect">
                <a:avLst/>
              </a:prstGeom>
              <a:blipFill>
                <a:blip r:embed="rId8"/>
                <a:stretch>
                  <a:fillRect l="-2951" r="-4262" b="-4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401988" y="3719821"/>
                <a:ext cx="16465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988" y="3719821"/>
                <a:ext cx="1646541" cy="307777"/>
              </a:xfrm>
              <a:prstGeom prst="rect">
                <a:avLst/>
              </a:prstGeom>
              <a:blipFill>
                <a:blip r:embed="rId9"/>
                <a:stretch>
                  <a:fillRect l="-3333" r="-3333" b="-27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473323" y="4571824"/>
                <a:ext cx="1503873" cy="525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3323" y="4571824"/>
                <a:ext cx="1503873" cy="5250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347391" y="5897016"/>
                <a:ext cx="16298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391" y="5897016"/>
                <a:ext cx="1629805" cy="307777"/>
              </a:xfrm>
              <a:prstGeom prst="rect">
                <a:avLst/>
              </a:prstGeom>
              <a:blipFill>
                <a:blip r:embed="rId11"/>
                <a:stretch>
                  <a:fillRect l="-3371" r="-3371" b="-27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292826" y="1829115"/>
                <a:ext cx="1813445" cy="3503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ra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826" y="1829115"/>
                <a:ext cx="1813445" cy="350352"/>
              </a:xfrm>
              <a:prstGeom prst="rect">
                <a:avLst/>
              </a:prstGeom>
              <a:blipFill>
                <a:blip r:embed="rId12"/>
                <a:stretch>
                  <a:fillRect l="-2685" r="-2349"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6292826" y="2813866"/>
                <a:ext cx="19762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826" y="2813866"/>
                <a:ext cx="1976246" cy="307777"/>
              </a:xfrm>
              <a:prstGeom prst="rect">
                <a:avLst/>
              </a:prstGeom>
              <a:blipFill>
                <a:blip r:embed="rId13"/>
                <a:stretch>
                  <a:fillRect l="-2469" r="-617" b="-4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385416" y="3592946"/>
                <a:ext cx="1645001" cy="584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5416" y="3592946"/>
                <a:ext cx="1645001" cy="58451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6329823" y="4620812"/>
                <a:ext cx="1939249" cy="525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823" y="4620812"/>
                <a:ext cx="1939249" cy="52508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6384130" y="5617127"/>
                <a:ext cx="1628266" cy="6176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130" y="5617127"/>
                <a:ext cx="1628266" cy="61760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869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670" y="141889"/>
            <a:ext cx="8229600" cy="1143000"/>
          </a:xfrm>
        </p:spPr>
        <p:txBody>
          <a:bodyPr/>
          <a:lstStyle/>
          <a:p>
            <a:r>
              <a:rPr lang="en-GB" sz="2800" dirty="0" smtClean="0"/>
              <a:t>Mark and correct your work </a:t>
            </a:r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19374" y="1612479"/>
                <a:ext cx="18240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𝑓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e>
                      </m:d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−2 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374" y="1612479"/>
                <a:ext cx="1824024" cy="307777"/>
              </a:xfrm>
              <a:prstGeom prst="rect">
                <a:avLst/>
              </a:prstGeom>
              <a:blipFill>
                <a:blip r:embed="rId2"/>
                <a:stretch>
                  <a:fillRect l="-4348" b="-3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07691" y="4511069"/>
                <a:ext cx="146155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20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91" y="4511069"/>
                <a:ext cx="1461554" cy="307777"/>
              </a:xfrm>
              <a:prstGeom prst="rect">
                <a:avLst/>
              </a:prstGeom>
              <a:blipFill>
                <a:blip r:embed="rId3"/>
                <a:stretch>
                  <a:fillRect l="-5417" r="-2083" b="-4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34546" y="3400763"/>
                <a:ext cx="1318887" cy="525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20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fPr>
                        <m:num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46" y="3400763"/>
                <a:ext cx="1318887" cy="5250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25906" y="5669099"/>
                <a:ext cx="1487330" cy="3112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20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radPr>
                        <m:deg/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06" y="5669099"/>
                <a:ext cx="1487330" cy="311239"/>
              </a:xfrm>
              <a:prstGeom prst="rect">
                <a:avLst/>
              </a:prstGeom>
              <a:blipFill>
                <a:blip r:embed="rId5"/>
                <a:stretch>
                  <a:fillRect l="-4918" r="-1230" b="-35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365791" y="2514780"/>
                <a:ext cx="18240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𝑓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𝑥</m:t>
                          </m:r>
                        </m:e>
                      </m:d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+2 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91" y="2514780"/>
                <a:ext cx="1824024" cy="307777"/>
              </a:xfrm>
              <a:prstGeom prst="rect">
                <a:avLst/>
              </a:prstGeom>
              <a:blipFill>
                <a:blip r:embed="rId6"/>
                <a:stretch>
                  <a:fillRect l="-4013" b="-3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509711" y="1507065"/>
                <a:ext cx="1647374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9711" y="1507065"/>
                <a:ext cx="1647374" cy="5186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3509711" y="2589613"/>
                <a:ext cx="1647374" cy="4744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9711" y="2589613"/>
                <a:ext cx="1647374" cy="4744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476236" y="3618695"/>
                <a:ext cx="1647374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236" y="3618695"/>
                <a:ext cx="1647374" cy="5260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3461066" y="4685560"/>
                <a:ext cx="19166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066" y="4685560"/>
                <a:ext cx="1916679" cy="276999"/>
              </a:xfrm>
              <a:prstGeom prst="rect">
                <a:avLst/>
              </a:prstGeom>
              <a:blipFill>
                <a:blip r:embed="rId10"/>
                <a:stretch>
                  <a:fillRect l="-2229" t="-2222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3545301" y="5608651"/>
                <a:ext cx="1747658" cy="3152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5301" y="5608651"/>
                <a:ext cx="1747658" cy="315214"/>
              </a:xfrm>
              <a:prstGeom prst="rect">
                <a:avLst/>
              </a:prstGeom>
              <a:blipFill>
                <a:blip r:embed="rId11"/>
                <a:stretch>
                  <a:fillRect l="-2797" r="-279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617980" y="1444866"/>
                <a:ext cx="1747530" cy="555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7980" y="1444866"/>
                <a:ext cx="1747530" cy="55585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6609004" y="2500777"/>
                <a:ext cx="1756506" cy="563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9004" y="2500777"/>
                <a:ext cx="1756506" cy="563680"/>
              </a:xfrm>
              <a:prstGeom prst="rect">
                <a:avLst/>
              </a:prstGeom>
              <a:blipFill>
                <a:blip r:embed="rId13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6536140" y="3602975"/>
                <a:ext cx="1762790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140" y="3602975"/>
                <a:ext cx="1762790" cy="52604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6490625" y="4655057"/>
                <a:ext cx="1903855" cy="474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=2(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625" y="4655057"/>
                <a:ext cx="1903855" cy="47436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6449601" y="5608651"/>
                <a:ext cx="2075312" cy="3354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−5)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9601" y="5608651"/>
                <a:ext cx="2075312" cy="335413"/>
              </a:xfrm>
              <a:prstGeom prst="rect">
                <a:avLst/>
              </a:prstGeom>
              <a:blipFill>
                <a:blip r:embed="rId16"/>
                <a:stretch>
                  <a:fillRect l="-2059" r="-3529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354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inverse function</a:t>
            </a:r>
            <a:r>
              <a:rPr lang="en-GB" dirty="0" smtClean="0"/>
              <a:t>?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−2 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 bwMode="auto">
          <a:xfrm>
            <a:off x="611560" y="407707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defTabSz="914400"/>
            <a:r>
              <a:rPr lang="en-GB" sz="2800" kern="0" dirty="0" smtClean="0"/>
              <a:t>Drawing a function machine is not always possible 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192577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 smtClean="0"/>
                <a:t>Worked Example </a:t>
              </a:r>
              <a:endParaRPr lang="en-GB" sz="3200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95536" y="955269"/>
                <a:ext cx="3888432" cy="615874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955269"/>
                <a:ext cx="3888432" cy="61587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5536" y="1927285"/>
                <a:ext cx="4104456" cy="434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sz="2000" b="0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sz="20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sz="2000" b="0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b="0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sz="20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sz="2000" b="0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=1+2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b="0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sz="20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sz="2000" b="0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=1+2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b="0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sz="20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sz="2000" b="0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000" b="0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sz="20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sz="2000" b="0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927285"/>
                <a:ext cx="4104456" cy="43418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683568" y="1843215"/>
            <a:ext cx="3600400" cy="438788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949287" y="1843215"/>
                <a:ext cx="3871186" cy="369332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STEP 1</a:t>
                </a:r>
                <a:r>
                  <a:rPr lang="en-GB" dirty="0"/>
                  <a:t>: Write the output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as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287" y="1843215"/>
                <a:ext cx="3871186" cy="369332"/>
              </a:xfrm>
              <a:prstGeom prst="rect">
                <a:avLst/>
              </a:prstGeom>
              <a:blipFill>
                <a:blip r:embed="rId5"/>
                <a:stretch>
                  <a:fillRect l="-1095" t="-4615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919322" y="2851327"/>
                <a:ext cx="3901151" cy="646331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STEP 2</a:t>
                </a:r>
                <a:r>
                  <a:rPr lang="en-GB" dirty="0"/>
                  <a:t>: Get the input in terms of the output (make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the subject).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9322" y="2851327"/>
                <a:ext cx="3901151" cy="646331"/>
              </a:xfrm>
              <a:prstGeom prst="rect">
                <a:avLst/>
              </a:prstGeom>
              <a:blipFill>
                <a:blip r:embed="rId6"/>
                <a:stretch>
                  <a:fillRect l="-1087" t="-3636" b="-1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861831" y="3568001"/>
                <a:ext cx="343535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/>
                  <a:t>This is because the inverse function is the reverse process, i.e. finding the input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/>
                  <a:t> in terms of the output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/>
                  <a:t>.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831" y="3568001"/>
                <a:ext cx="3435351" cy="738664"/>
              </a:xfrm>
              <a:prstGeom prst="rect">
                <a:avLst/>
              </a:prstGeom>
              <a:blipFill>
                <a:blip r:embed="rId7"/>
                <a:stretch>
                  <a:fillRect l="-533" t="-826" r="-355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948714" y="4554903"/>
                <a:ext cx="3727741" cy="646331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STEP 3</a:t>
                </a:r>
                <a:r>
                  <a:rPr lang="en-GB" dirty="0"/>
                  <a:t>: Swap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back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back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8714" y="4554903"/>
                <a:ext cx="3727741" cy="646331"/>
              </a:xfrm>
              <a:prstGeom prst="rect">
                <a:avLst/>
              </a:prstGeom>
              <a:blipFill>
                <a:blip r:embed="rId8"/>
                <a:stretch>
                  <a:fillRect l="-1138" t="-2727" b="-1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861831" y="5304474"/>
                <a:ext cx="34353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/>
                  <a:t>This is because the input to a function is generally written as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/>
                  <a:t> rather than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 smtClean="0"/>
                  <a:t>.</a:t>
                </a:r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831" y="5304474"/>
                <a:ext cx="3435351" cy="523220"/>
              </a:xfrm>
              <a:prstGeom prst="rect">
                <a:avLst/>
              </a:prstGeom>
              <a:blipFill>
                <a:blip r:embed="rId9"/>
                <a:stretch>
                  <a:fillRect l="-533"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876706" y="2262415"/>
            <a:ext cx="343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This is purely for convenience.</a:t>
            </a:r>
          </a:p>
        </p:txBody>
      </p:sp>
    </p:spTree>
    <p:extLst>
      <p:ext uri="{BB962C8B-B14F-4D97-AF65-F5344CB8AC3E}">
        <p14:creationId xmlns:p14="http://schemas.microsoft.com/office/powerpoint/2010/main" val="259475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 smtClean="0"/>
                <a:t>Check Your Understanding – Your Turn </a:t>
              </a:r>
              <a:endParaRPr lang="en-GB" sz="3200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54952" y="980728"/>
                <a:ext cx="3888432" cy="586571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952" y="980728"/>
                <a:ext cx="3888432" cy="58657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23528" y="980728"/>
                <a:ext cx="3960440" cy="61651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980728"/>
                <a:ext cx="3960440" cy="6165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07504" y="2145411"/>
                <a:ext cx="3943392" cy="3311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b="1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b="1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b="1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b="1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b="1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b="1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b="1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b="1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b="1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b="1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b="1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r>
                  <a:rPr lang="en-GB" b="1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b="1" i="1" dirty="0" smtClean="0">
                    <a:latin typeface="Cambria Math" panose="02040503050406030204" pitchFamily="18" charset="0"/>
                  </a:rPr>
                </a:br>
                <a:endParaRPr lang="en-GB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145411"/>
                <a:ext cx="3943392" cy="3311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499992" y="2116740"/>
                <a:ext cx="3943392" cy="3790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b="1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b="1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b="1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b="1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b="1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b="1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b="1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b="1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b="1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b="1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en-GB" b="1" i="1" dirty="0" smtClean="0">
                    <a:latin typeface="Cambria Math" panose="02040503050406030204" pitchFamily="18" charset="0"/>
                  </a:rPr>
                  <a:t/>
                </a:r>
                <a:br>
                  <a:rPr lang="en-GB" b="1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b="1" dirty="0" smtClean="0"/>
              </a:p>
              <a:p>
                <a:endParaRPr lang="en-GB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116740"/>
                <a:ext cx="3943392" cy="37907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485061" y="2070894"/>
            <a:ext cx="3790383" cy="38366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83199" y="2070895"/>
            <a:ext cx="3888432" cy="38366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6633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 smtClean="0"/>
                <a:t>In your books</a:t>
              </a:r>
              <a:endParaRPr lang="en-GB" sz="3200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39552" y="817539"/>
                <a:ext cx="3888432" cy="5043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for the following functions.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num>
                      <m:den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en-GB" b="1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b="1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=6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GB" dirty="0"/>
                  <a:t>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en-GB" b="1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+7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en-GB" b="1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=5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dirty="0"/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1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b="1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1" i="1" dirty="0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dirty="0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GB" b="1" i="1" dirty="0" smtClean="0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b="1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=10−3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num>
                      <m:den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GB" b="1" dirty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817539"/>
                <a:ext cx="3888432" cy="5043112"/>
              </a:xfrm>
              <a:prstGeom prst="rect">
                <a:avLst/>
              </a:prstGeom>
              <a:blipFill>
                <a:blip r:embed="rId2"/>
                <a:stretch>
                  <a:fillRect l="-1413" t="-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932040" y="817539"/>
                <a:ext cx="3888432" cy="3954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for the following functions.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b="1" dirty="0"/>
              </a:p>
              <a:p>
                <a:endParaRPr lang="en-GB" sz="9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         </m:t>
                      </m:r>
                      <m:sSup>
                        <m:sSup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b="1" dirty="0"/>
              </a:p>
              <a:p>
                <a:endParaRPr lang="en-GB" sz="9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         </m:t>
                      </m:r>
                      <m:sSup>
                        <m:sSup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dirty="0"/>
              </a:p>
              <a:p>
                <a:endParaRPr lang="en-GB" sz="9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         </m:t>
                      </m:r>
                      <m:sSup>
                        <m:sSup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b="1" dirty="0"/>
              </a:p>
              <a:p>
                <a:endParaRPr lang="en-GB" sz="9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3+2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         </m:t>
                      </m:r>
                      <m:sSup>
                        <m:sSup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b="1" dirty="0"/>
              </a:p>
              <a:p>
                <a:endParaRPr lang="en-GB" sz="900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817539"/>
                <a:ext cx="3888432" cy="3954672"/>
              </a:xfrm>
              <a:prstGeom prst="rect">
                <a:avLst/>
              </a:prstGeom>
              <a:blipFill>
                <a:blip r:embed="rId3"/>
                <a:stretch>
                  <a:fillRect l="-1254" t="-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83920" y="885678"/>
            <a:ext cx="285008" cy="2880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4647032" y="885678"/>
            <a:ext cx="285008" cy="2880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0768" y="1460261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200768" y="1772816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0768" y="2100631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0768" y="2518119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0768" y="2935607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0768" y="3353095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98096" y="1278211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98096" y="1947755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98096" y="2617299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95804" y="3231259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01132" y="3918743"/>
            <a:ext cx="285008" cy="288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26355" y="1311271"/>
            <a:ext cx="2101629" cy="260747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 smtClean="0"/>
              <a:t>?</a:t>
            </a:r>
            <a:endParaRPr lang="en-GB" sz="2800" dirty="0"/>
          </a:p>
        </p:txBody>
      </p:sp>
      <p:sp>
        <p:nvSpPr>
          <p:cNvPr id="27" name="Rectangle 26"/>
          <p:cNvSpPr/>
          <p:nvPr/>
        </p:nvSpPr>
        <p:spPr>
          <a:xfrm>
            <a:off x="6970906" y="1130603"/>
            <a:ext cx="1782570" cy="31427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907704" y="4746595"/>
            <a:ext cx="1469479" cy="7142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83920" y="3985308"/>
            <a:ext cx="285008" cy="2880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9924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39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18593</TotalTime>
  <Words>1636</Words>
  <Application>Microsoft Office PowerPoint</Application>
  <PresentationFormat>On-screen Show (4:3)</PresentationFormat>
  <Paragraphs>152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14</vt:i4>
      </vt:variant>
    </vt:vector>
  </HeadingPairs>
  <TitlesOfParts>
    <vt:vector size="31" baseType="lpstr">
      <vt:lpstr>Arial</vt:lpstr>
      <vt:lpstr>Calibri</vt:lpstr>
      <vt:lpstr>Cambria Math</vt:lpstr>
      <vt:lpstr>Comic Sans MS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Sometimes a function has more than one operation involved.   On your whiteboards use function notation to represent these function machines, with x as the input. </vt:lpstr>
      <vt:lpstr>PowerPoint Presentation</vt:lpstr>
      <vt:lpstr>Work out the missing values </vt:lpstr>
      <vt:lpstr>To reverse the process of a function (go from the output to the input) inverse operations are used.</vt:lpstr>
      <vt:lpstr>On your whiteboards: </vt:lpstr>
      <vt:lpstr>On your whiteboards: </vt:lpstr>
      <vt:lpstr>On your whiteboards: </vt:lpstr>
      <vt:lpstr>In your books:  Draw the function machines for each function and use it to work out the inverse function</vt:lpstr>
      <vt:lpstr>Mark and correct your work </vt:lpstr>
      <vt:lpstr>What is the inverse function?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Elder, L</cp:lastModifiedBy>
  <cp:revision>738</cp:revision>
  <dcterms:created xsi:type="dcterms:W3CDTF">2013-02-28T07:36:55Z</dcterms:created>
  <dcterms:modified xsi:type="dcterms:W3CDTF">2021-06-21T10:14:17Z</dcterms:modified>
</cp:coreProperties>
</file>