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1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2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3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1" r:id="rId14"/>
  </p:sldMasterIdLst>
  <p:notesMasterIdLst>
    <p:notesMasterId r:id="rId42"/>
  </p:notesMasterIdLst>
  <p:sldIdLst>
    <p:sldId id="547" r:id="rId15"/>
    <p:sldId id="548" r:id="rId16"/>
    <p:sldId id="550" r:id="rId17"/>
    <p:sldId id="549" r:id="rId18"/>
    <p:sldId id="552" r:id="rId19"/>
    <p:sldId id="553" r:id="rId20"/>
    <p:sldId id="554" r:id="rId21"/>
    <p:sldId id="556" r:id="rId22"/>
    <p:sldId id="557" r:id="rId23"/>
    <p:sldId id="551" r:id="rId24"/>
    <p:sldId id="558" r:id="rId25"/>
    <p:sldId id="574" r:id="rId26"/>
    <p:sldId id="500" r:id="rId27"/>
    <p:sldId id="501" r:id="rId28"/>
    <p:sldId id="559" r:id="rId29"/>
    <p:sldId id="560" r:id="rId30"/>
    <p:sldId id="561" r:id="rId31"/>
    <p:sldId id="562" r:id="rId32"/>
    <p:sldId id="563" r:id="rId33"/>
    <p:sldId id="564" r:id="rId34"/>
    <p:sldId id="565" r:id="rId35"/>
    <p:sldId id="567" r:id="rId36"/>
    <p:sldId id="568" r:id="rId37"/>
    <p:sldId id="569" r:id="rId38"/>
    <p:sldId id="573" r:id="rId39"/>
    <p:sldId id="572" r:id="rId40"/>
    <p:sldId id="575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0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4" autoAdjust="0"/>
    <p:restoredTop sz="87668" autoAdjust="0"/>
  </p:normalViewPr>
  <p:slideViewPr>
    <p:cSldViewPr>
      <p:cViewPr varScale="1">
        <p:scale>
          <a:sx n="64" d="100"/>
          <a:sy n="64" d="100"/>
        </p:scale>
        <p:origin x="30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tableStyles" Target="tableStyles.xml"/><Relationship Id="rId20" Type="http://schemas.openxmlformats.org/officeDocument/2006/relationships/slide" Target="slides/slide6.xml"/><Relationship Id="rId41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printing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970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GoTeachMaths</a:t>
            </a:r>
            <a:r>
              <a:rPr lang="en-GB" baseline="0" dirty="0" smtClean="0"/>
              <a:t> – play in pairs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719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GoTeachMaths</a:t>
            </a:r>
            <a:r>
              <a:rPr lang="en-GB" baseline="0" dirty="0" smtClean="0"/>
              <a:t> – play in pairs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2F2399-CD51-4C4C-BC34-03B9F40F9CF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350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Print out</a:t>
            </a:r>
            <a:r>
              <a:rPr lang="en-GB" baseline="0" dirty="0" smtClean="0"/>
              <a:t> grids for pupils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219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9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648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60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29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675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85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94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727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36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184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87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009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70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830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269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595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044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8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7677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947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5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7625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0854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425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296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480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597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2368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2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4368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8415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558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2819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704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866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2656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0354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5633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5505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6095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2315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11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0935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56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204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020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62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031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1141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7903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862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4701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973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5073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938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6449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187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5221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7555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507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650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1267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1803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114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401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2414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838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70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7756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6724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0397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6179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0615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1975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018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5456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082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7951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85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9034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818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1979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137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82139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3466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2467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4115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802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16290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262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80283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4501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1796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534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15907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39865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1695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8435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6/20/2021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125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14619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32911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7238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397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0750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78893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16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9016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91002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03811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6770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11553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39061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92179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6604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264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5701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9349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5012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3951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77635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7341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53086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13709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17330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9700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62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0536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26498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11935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63292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18250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123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36183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22207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79721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08966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82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23314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00550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75089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28595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01355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8912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73277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66524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8776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04467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33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31679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42366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22013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94936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18083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19951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72368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10519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286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image" Target="../media/image1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0B9AFE4D-3339-4F90-AB07-DAB31D79E32A}" type="datetimeFigureOut">
              <a:rPr lang="en-GB" smtClean="0"/>
              <a:pPr/>
              <a:t>20/06/2021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07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0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3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6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6/20/2021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9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26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1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96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6/20/2021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7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818" r:id="rId12"/>
    <p:sldLayoutId id="2147483845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9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846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8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20/06/2021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30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6/20/2021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2ABE822-62CC-43DA-BAB7-21FACBBA6F91}" type="datetimeFigureOut">
              <a:rPr lang="en-GB" smtClean="0"/>
              <a:t>20/06/2021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DA09720-8AF9-4776-9E87-7F0323CCCF9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96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1.png"/><Relationship Id="rId4" Type="http://schemas.openxmlformats.org/officeDocument/2006/relationships/image" Target="../media/image1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4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input</a:t>
            </a:r>
            <a:r>
              <a:rPr lang="en-GB" dirty="0" smtClean="0"/>
              <a:t> was 7 </a:t>
            </a:r>
            <a:br>
              <a:rPr lang="en-GB" dirty="0" smtClean="0"/>
            </a:br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output</a:t>
            </a:r>
            <a:r>
              <a:rPr lang="en-GB" dirty="0" smtClean="0"/>
              <a:t> was 21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3773"/>
            <a:ext cx="6400800" cy="1752600"/>
          </a:xfrm>
        </p:spPr>
        <p:txBody>
          <a:bodyPr/>
          <a:lstStyle/>
          <a:p>
            <a:r>
              <a:rPr lang="en-GB" sz="3600" dirty="0" smtClean="0"/>
              <a:t>What is the rule that maps the input to the output? </a:t>
            </a:r>
            <a:endParaRPr lang="en-GB" sz="3600" dirty="0"/>
          </a:p>
        </p:txBody>
      </p:sp>
      <p:sp>
        <p:nvSpPr>
          <p:cNvPr id="4" name="Flowchart: Process 3"/>
          <p:cNvSpPr/>
          <p:nvPr/>
        </p:nvSpPr>
        <p:spPr>
          <a:xfrm>
            <a:off x="3203848" y="836712"/>
            <a:ext cx="2664296" cy="1152128"/>
          </a:xfrm>
          <a:prstGeom prst="flowChartProcess">
            <a:avLst/>
          </a:prstGeom>
          <a:solidFill>
            <a:srgbClr val="E70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Number Machine</a:t>
            </a:r>
            <a:endParaRPr lang="en-GB" sz="2400" b="1" dirty="0"/>
          </a:p>
        </p:txBody>
      </p:sp>
      <p:sp>
        <p:nvSpPr>
          <p:cNvPr id="5" name="Right Arrow 4"/>
          <p:cNvSpPr/>
          <p:nvPr/>
        </p:nvSpPr>
        <p:spPr>
          <a:xfrm>
            <a:off x="1763688" y="108752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5868144" y="109001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6984" y="825021"/>
                <a:ext cx="76783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984" y="825021"/>
                <a:ext cx="767839" cy="11079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902539" y="825021"/>
                <a:ext cx="1171795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GB" sz="66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539" y="825021"/>
                <a:ext cx="1171795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86984" y="825021"/>
                <a:ext cx="76783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984" y="825021"/>
                <a:ext cx="767839" cy="11079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845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-0.04 C 0.081 -0.049 0.102 -0.054 0.124 -0.054 C 0.149 -0.054 0.169 -0.049 0.183 -0.04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7" grpId="0"/>
      <p:bldP spid="7" grpId="1"/>
      <p:bldP spid="8" grpId="0"/>
      <p:bldP spid="8" grpId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input</a:t>
            </a:r>
            <a:r>
              <a:rPr lang="en-GB" dirty="0" smtClean="0"/>
              <a:t> was 7 </a:t>
            </a:r>
            <a:br>
              <a:rPr lang="en-GB" dirty="0" smtClean="0"/>
            </a:br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output</a:t>
            </a:r>
            <a:r>
              <a:rPr lang="en-GB" dirty="0" smtClean="0"/>
              <a:t> was 21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3773"/>
            <a:ext cx="6400800" cy="1752600"/>
          </a:xfrm>
        </p:spPr>
        <p:txBody>
          <a:bodyPr/>
          <a:lstStyle/>
          <a:p>
            <a:r>
              <a:rPr lang="en-GB" sz="3600" dirty="0" smtClean="0"/>
              <a:t>The rule could be to multiply the input by 3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Flowchart: Process 3"/>
              <p:cNvSpPr/>
              <p:nvPr/>
            </p:nvSpPr>
            <p:spPr>
              <a:xfrm>
                <a:off x="3203848" y="836712"/>
                <a:ext cx="2664296" cy="1152128"/>
              </a:xfrm>
              <a:prstGeom prst="flowChartProcess">
                <a:avLst/>
              </a:prstGeom>
              <a:solidFill>
                <a:srgbClr val="E703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×</m:t>
                      </m:r>
                      <m:r>
                        <a:rPr kumimoji="0" lang="en-GB" sz="4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𝟑</m:t>
                      </m:r>
                    </m:oMath>
                  </m:oMathPara>
                </a14:m>
                <a:endParaRPr kumimoji="0" lang="en-GB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</a:endParaRPr>
              </a:p>
            </p:txBody>
          </p:sp>
        </mc:Choice>
        <mc:Fallback>
          <p:sp>
            <p:nvSpPr>
              <p:cNvPr id="4" name="Flowchart: Proces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836712"/>
                <a:ext cx="2664296" cy="1152128"/>
              </a:xfrm>
              <a:prstGeom prst="flowChartProcess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/>
          <p:cNvSpPr/>
          <p:nvPr/>
        </p:nvSpPr>
        <p:spPr>
          <a:xfrm>
            <a:off x="1763688" y="108752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868144" y="109001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6984" y="825021"/>
                <a:ext cx="76783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7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984" y="825021"/>
                <a:ext cx="767839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304530" y="825021"/>
                <a:ext cx="1171795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6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21</m:t>
                      </m:r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4530" y="825021"/>
                <a:ext cx="1171795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3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input</a:t>
            </a:r>
            <a:r>
              <a:rPr lang="en-GB" dirty="0" smtClean="0"/>
              <a:t> was 7 </a:t>
            </a:r>
            <a:br>
              <a:rPr lang="en-GB" dirty="0" smtClean="0"/>
            </a:br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output</a:t>
            </a:r>
            <a:r>
              <a:rPr lang="en-GB" dirty="0" smtClean="0"/>
              <a:t> was 21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3773"/>
            <a:ext cx="6400800" cy="1752600"/>
          </a:xfrm>
        </p:spPr>
        <p:txBody>
          <a:bodyPr/>
          <a:lstStyle/>
          <a:p>
            <a:r>
              <a:rPr lang="en-GB" sz="3600" dirty="0" smtClean="0"/>
              <a:t>Think of another rule that could work</a:t>
            </a:r>
          </a:p>
          <a:p>
            <a:pPr algn="l"/>
            <a:endParaRPr lang="en-GB" sz="3600" dirty="0" smtClean="0"/>
          </a:p>
        </p:txBody>
      </p:sp>
      <p:sp>
        <p:nvSpPr>
          <p:cNvPr id="4" name="Flowchart: Process 3"/>
          <p:cNvSpPr/>
          <p:nvPr/>
        </p:nvSpPr>
        <p:spPr>
          <a:xfrm>
            <a:off x="3203848" y="836712"/>
            <a:ext cx="2664296" cy="1152128"/>
          </a:xfrm>
          <a:prstGeom prst="flowChartProcess">
            <a:avLst/>
          </a:prstGeom>
          <a:solidFill>
            <a:srgbClr val="E70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 Machine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763688" y="108752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868144" y="1090019"/>
            <a:ext cx="1436386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6984" y="825021"/>
                <a:ext cx="76783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7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984" y="825021"/>
                <a:ext cx="767839" cy="11079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304530" y="825021"/>
                <a:ext cx="1171795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6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21</m:t>
                      </m:r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4530" y="825021"/>
                <a:ext cx="1171795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04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input</a:t>
            </a:r>
            <a:r>
              <a:rPr lang="en-GB" dirty="0" smtClean="0"/>
              <a:t> was 66 </a:t>
            </a:r>
            <a:br>
              <a:rPr lang="en-GB" dirty="0" smtClean="0"/>
            </a:br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output</a:t>
            </a:r>
            <a:r>
              <a:rPr lang="en-GB" dirty="0" smtClean="0"/>
              <a:t> was 11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4974" y="5373216"/>
            <a:ext cx="7383490" cy="1752600"/>
          </a:xfrm>
        </p:spPr>
        <p:txBody>
          <a:bodyPr/>
          <a:lstStyle/>
          <a:p>
            <a:r>
              <a:rPr lang="en-GB" sz="3600" dirty="0" smtClean="0"/>
              <a:t>Can you think of any more rules that would work? </a:t>
            </a:r>
            <a:endParaRPr lang="en-GB" sz="3600" dirty="0"/>
          </a:p>
        </p:txBody>
      </p:sp>
      <p:sp>
        <p:nvSpPr>
          <p:cNvPr id="4" name="Flowchart: Process 3"/>
          <p:cNvSpPr/>
          <p:nvPr/>
        </p:nvSpPr>
        <p:spPr>
          <a:xfrm>
            <a:off x="3203848" y="836712"/>
            <a:ext cx="2664296" cy="1152128"/>
          </a:xfrm>
          <a:prstGeom prst="flowChartProces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 Machine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763688" y="108752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868144" y="109001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64974" y="825021"/>
                <a:ext cx="1279196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66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74" y="825021"/>
                <a:ext cx="1279196" cy="11079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902539" y="825021"/>
                <a:ext cx="1171795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6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11</m:t>
                      </m:r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539" y="825021"/>
                <a:ext cx="1171795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46357" y="825021"/>
                <a:ext cx="1279196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66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57" y="825021"/>
                <a:ext cx="1279196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ubtitle 2"/>
          <p:cNvSpPr txBox="1">
            <a:spLocks/>
          </p:cNvSpPr>
          <p:nvPr/>
        </p:nvSpPr>
        <p:spPr bwMode="auto">
          <a:xfrm>
            <a:off x="1204572" y="389109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cs typeface="+mn-cs"/>
              </a:defRPr>
            </a:lvl2pPr>
            <a:lvl3pPr marL="685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7145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057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4003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defTabSz="914400"/>
            <a:r>
              <a:rPr lang="en-GB" sz="3600" kern="0" dirty="0" smtClean="0"/>
              <a:t>What could the rule be? </a:t>
            </a:r>
            <a:endParaRPr lang="en-GB" sz="3600" kern="0" dirty="0"/>
          </a:p>
        </p:txBody>
      </p:sp>
    </p:spTree>
    <p:extLst>
      <p:ext uri="{BB962C8B-B14F-4D97-AF65-F5344CB8AC3E}">
        <p14:creationId xmlns:p14="http://schemas.microsoft.com/office/powerpoint/2010/main" val="369022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0.06701 -0.04005 C 0.08108 -0.04908 0.10208 -0.05394 0.12396 -0.05394 C 0.14896 -0.05394 0.16892 -0.04908 0.18299 -0.04005 L 0.25 2.59259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/>
      <p:bldP spid="7" grpId="1"/>
      <p:bldP spid="8" grpId="0"/>
      <p:bldP spid="8" grpId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input</a:t>
            </a:r>
            <a:r>
              <a:rPr lang="en-GB" dirty="0" smtClean="0"/>
              <a:t> was 15 </a:t>
            </a:r>
            <a:br>
              <a:rPr lang="en-GB" dirty="0" smtClean="0"/>
            </a:br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output</a:t>
            </a:r>
            <a:r>
              <a:rPr lang="en-GB" dirty="0" smtClean="0"/>
              <a:t> was 60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4974" y="5373216"/>
            <a:ext cx="7383490" cy="1752600"/>
          </a:xfrm>
        </p:spPr>
        <p:txBody>
          <a:bodyPr/>
          <a:lstStyle/>
          <a:p>
            <a:r>
              <a:rPr lang="en-GB" sz="3600" dirty="0" smtClean="0"/>
              <a:t>What could the </a:t>
            </a:r>
            <a:r>
              <a:rPr lang="en-GB" sz="3600" b="1" dirty="0" smtClean="0">
                <a:solidFill>
                  <a:srgbClr val="FF0000"/>
                </a:solidFill>
              </a:rPr>
              <a:t>function</a:t>
            </a:r>
            <a:r>
              <a:rPr lang="en-GB" sz="3600" dirty="0" smtClean="0"/>
              <a:t> be this time?</a:t>
            </a:r>
            <a:endParaRPr lang="en-GB" sz="3600" dirty="0"/>
          </a:p>
        </p:txBody>
      </p:sp>
      <p:sp>
        <p:nvSpPr>
          <p:cNvPr id="4" name="Flowchart: Process 3"/>
          <p:cNvSpPr/>
          <p:nvPr/>
        </p:nvSpPr>
        <p:spPr>
          <a:xfrm>
            <a:off x="3203848" y="836712"/>
            <a:ext cx="2664296" cy="1152128"/>
          </a:xfrm>
          <a:prstGeom prst="flowChartProces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 Machine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763688" y="108752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868144" y="109001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64974" y="825021"/>
                <a:ext cx="1279196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15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74" y="825021"/>
                <a:ext cx="1279196" cy="11079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902539" y="825021"/>
                <a:ext cx="1171796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6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60</m:t>
                      </m:r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539" y="825021"/>
                <a:ext cx="1171796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42361" y="825021"/>
                <a:ext cx="1279196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15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61" y="825021"/>
                <a:ext cx="1279196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ubtitle 2"/>
          <p:cNvSpPr txBox="1">
            <a:spLocks/>
          </p:cNvSpPr>
          <p:nvPr/>
        </p:nvSpPr>
        <p:spPr bwMode="auto">
          <a:xfrm>
            <a:off x="395536" y="3891099"/>
            <a:ext cx="828092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cs typeface="+mn-cs"/>
              </a:defRPr>
            </a:lvl2pPr>
            <a:lvl3pPr marL="685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7145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057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4003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Another</a:t>
            </a:r>
            <a:r>
              <a:rPr kumimoji="0" lang="en-GB" sz="3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name fo</a:t>
            </a:r>
            <a:r>
              <a:rPr lang="en-GB" sz="3600" kern="0" noProof="0" dirty="0" smtClean="0">
                <a:solidFill>
                  <a:srgbClr val="000000"/>
                </a:solidFill>
                <a:latin typeface="Arial"/>
                <a:cs typeface="Arial"/>
              </a:rPr>
              <a:t>r the rule that maps the input to the output is </a:t>
            </a:r>
            <a:r>
              <a:rPr lang="en-GB" sz="3600" b="1" kern="0" noProof="0" dirty="0" smtClean="0">
                <a:solidFill>
                  <a:srgbClr val="FF0000"/>
                </a:solidFill>
                <a:latin typeface="Arial"/>
                <a:cs typeface="Arial"/>
              </a:rPr>
              <a:t>function</a:t>
            </a:r>
            <a:endParaRPr kumimoji="0" lang="en-GB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846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0.06701 -0.04005 C 0.08108 -0.04908 0.10208 -0.05394 0.12396 -0.05394 C 0.14896 -0.05394 0.16892 -0.04908 0.18299 -0.04005 L 0.25 2.59259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96296E-6 L 0.06702 0.04005 C 0.08108 0.04908 0.10209 0.05394 0.12396 0.05394 C 0.14896 0.05394 0.16893 0.04908 0.18299 0.04005 L 0.25 -2.96296E-6 " pathEditMode="relative" rAng="0" ptsTypes="AAA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7" grpId="0"/>
      <p:bldP spid="7" grpId="1"/>
      <p:bldP spid="8" grpId="0"/>
      <p:bldP spid="8" grpId="1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005" y="4724064"/>
            <a:ext cx="7383490" cy="1752600"/>
          </a:xfrm>
        </p:spPr>
        <p:txBody>
          <a:bodyPr/>
          <a:lstStyle/>
          <a:p>
            <a:r>
              <a:rPr lang="en-GB" sz="3600" dirty="0" smtClean="0"/>
              <a:t>We can record the input and output values in a table </a:t>
            </a:r>
            <a:endParaRPr lang="en-GB" sz="3600" dirty="0"/>
          </a:p>
        </p:txBody>
      </p:sp>
      <p:sp>
        <p:nvSpPr>
          <p:cNvPr id="4" name="Flowchart: Process 3"/>
          <p:cNvSpPr/>
          <p:nvPr/>
        </p:nvSpPr>
        <p:spPr>
          <a:xfrm>
            <a:off x="3203848" y="836712"/>
            <a:ext cx="2664296" cy="1152128"/>
          </a:xfrm>
          <a:prstGeom prst="flowChartProces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 Machine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763688" y="108752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868144" y="109001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971005" y="748635"/>
                <a:ext cx="767838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005" y="748635"/>
                <a:ext cx="767838" cy="11079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163692" y="880192"/>
                <a:ext cx="703718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6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8</m:t>
                      </m:r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692" y="880192"/>
                <a:ext cx="703718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ubtitle 2"/>
          <p:cNvSpPr txBox="1">
            <a:spLocks/>
          </p:cNvSpPr>
          <p:nvPr/>
        </p:nvSpPr>
        <p:spPr bwMode="auto">
          <a:xfrm>
            <a:off x="553755" y="2689188"/>
            <a:ext cx="828092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cs typeface="+mn-cs"/>
              </a:defRPr>
            </a:lvl2pPr>
            <a:lvl3pPr marL="685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7145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057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4003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649796" y="2689188"/>
            <a:ext cx="7772400" cy="1470025"/>
          </a:xfrm>
        </p:spPr>
        <p:txBody>
          <a:bodyPr/>
          <a:lstStyle/>
          <a:p>
            <a:endParaRPr lang="en-GB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980210"/>
              </p:ext>
            </p:extLst>
          </p:nvPr>
        </p:nvGraphicFramePr>
        <p:xfrm>
          <a:off x="1763688" y="2971464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1299618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8917821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89865076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653411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INPUT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3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OUTPUT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55247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971005" y="790596"/>
                <a:ext cx="767838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005" y="790596"/>
                <a:ext cx="767838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716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6 L 0.06701 -0.04005 C 0.08108 -0.04908 0.10208 -0.05394 0.12396 -0.05394 C 0.14896 -0.05394 0.16892 -0.04908 0.18299 -0.04005 L 0.25 3.7037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0.06702 0.04005 C 0.08108 0.04908 0.10209 0.05394 0.12396 0.05394 C 0.14896 0.05394 0.16893 0.04908 0.18299 0.04005 L 0.25001 -4.81481E-6 " pathEditMode="relative" rAng="0" ptsTypes="AAA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  <p:bldP spid="8" grpId="0"/>
      <p:bldP spid="8" grpId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>
          <a:xfrm>
            <a:off x="3203848" y="836712"/>
            <a:ext cx="2664296" cy="1152128"/>
          </a:xfrm>
          <a:prstGeom prst="flowChartProces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 Machine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763688" y="108752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868144" y="109001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971005" y="748635"/>
                <a:ext cx="767838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005" y="748635"/>
                <a:ext cx="767838" cy="11079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163692" y="880192"/>
                <a:ext cx="1171796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6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16</m:t>
                      </m:r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692" y="880192"/>
                <a:ext cx="1171796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ubtitle 2"/>
          <p:cNvSpPr txBox="1">
            <a:spLocks/>
          </p:cNvSpPr>
          <p:nvPr/>
        </p:nvSpPr>
        <p:spPr bwMode="auto">
          <a:xfrm>
            <a:off x="553755" y="2689188"/>
            <a:ext cx="828092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cs typeface="+mn-cs"/>
              </a:defRPr>
            </a:lvl2pPr>
            <a:lvl3pPr marL="685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7145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057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4003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649796" y="2689188"/>
            <a:ext cx="7772400" cy="1470025"/>
          </a:xfrm>
        </p:spPr>
        <p:txBody>
          <a:bodyPr/>
          <a:lstStyle/>
          <a:p>
            <a:endParaRPr lang="en-GB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136628"/>
              </p:ext>
            </p:extLst>
          </p:nvPr>
        </p:nvGraphicFramePr>
        <p:xfrm>
          <a:off x="1763688" y="2971464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1299618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8917821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89865076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653411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INPUT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3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OUTPUT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55247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983428" y="781797"/>
                <a:ext cx="767838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2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428" y="781797"/>
                <a:ext cx="767838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5292080" y="2971464"/>
            <a:ext cx="576064" cy="741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40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6 L 0.06701 -0.04005 C 0.08108 -0.04908 0.10208 -0.05394 0.12396 -0.05394 C 0.14896 -0.05394 0.16892 -0.04908 0.18299 -0.04005 L 0.25 3.7037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0.06701 0.04005 C 0.08108 0.04908 0.10208 0.05394 0.12396 0.05394 C 0.14896 0.05394 0.16892 0.04908 0.18299 0.04005 L 0.25 -4.81481E-6 " pathEditMode="relative" rAng="0" ptsTypes="AAA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  <p:bldP spid="8" grpId="0"/>
      <p:bldP spid="8" grpId="1"/>
      <p:bldP spid="17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>
          <a:xfrm>
            <a:off x="3203848" y="836712"/>
            <a:ext cx="2664296" cy="1152128"/>
          </a:xfrm>
          <a:prstGeom prst="flowChartProces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Number Machine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763688" y="108752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868144" y="109001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971005" y="748635"/>
                <a:ext cx="767838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3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005" y="748635"/>
                <a:ext cx="767838" cy="11079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163692" y="880192"/>
                <a:ext cx="1171796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6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24</m:t>
                      </m:r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692" y="880192"/>
                <a:ext cx="1171796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ubtitle 2"/>
          <p:cNvSpPr txBox="1">
            <a:spLocks/>
          </p:cNvSpPr>
          <p:nvPr/>
        </p:nvSpPr>
        <p:spPr bwMode="auto">
          <a:xfrm>
            <a:off x="553755" y="2689188"/>
            <a:ext cx="828092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cs typeface="+mn-cs"/>
              </a:defRPr>
            </a:lvl2pPr>
            <a:lvl3pPr marL="685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7145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057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4003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649796" y="2689188"/>
            <a:ext cx="7772400" cy="1470025"/>
          </a:xfrm>
        </p:spPr>
        <p:txBody>
          <a:bodyPr/>
          <a:lstStyle/>
          <a:p>
            <a:endParaRPr lang="en-GB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297802"/>
              </p:ext>
            </p:extLst>
          </p:nvPr>
        </p:nvGraphicFramePr>
        <p:xfrm>
          <a:off x="1763688" y="2971464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1299618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8917821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89865076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653411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INPUT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3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OUTPUT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GB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55247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973695" y="770051"/>
                <a:ext cx="767838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3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695" y="770051"/>
                <a:ext cx="767838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829171" y="2971464"/>
            <a:ext cx="576064" cy="741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54924" y="4516585"/>
            <a:ext cx="6400800" cy="1752600"/>
          </a:xfrm>
        </p:spPr>
        <p:txBody>
          <a:bodyPr/>
          <a:lstStyle/>
          <a:p>
            <a:r>
              <a:rPr lang="en-GB" sz="4000" dirty="0" smtClean="0"/>
              <a:t>What is the </a:t>
            </a:r>
            <a:r>
              <a:rPr lang="en-GB" sz="4000" b="1" dirty="0" smtClean="0">
                <a:solidFill>
                  <a:srgbClr val="FF0000"/>
                </a:solidFill>
              </a:rPr>
              <a:t>function</a:t>
            </a:r>
            <a:r>
              <a:rPr lang="en-GB" sz="4000" dirty="0" smtClean="0"/>
              <a:t>?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5334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6 L 0.06701 -0.04005 C 0.08108 -0.04908 0.10208 -0.05394 0.12396 -0.05394 C 0.14896 -0.05394 0.16892 -0.04908 0.18299 -0.04005 L 0.25 3.7037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0.06701 0.04005 C 0.08108 0.04908 0.10208 0.05394 0.12396 0.05394 C 0.14896 0.05394 0.16892 0.04908 0.18299 0.04005 L 0.25 -4.81481E-6 " pathEditMode="relative" rAng="0" ptsTypes="AAA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  <p:bldP spid="8" grpId="0"/>
      <p:bldP spid="8" grpId="1"/>
      <p:bldP spid="17" grpId="0"/>
      <p:bldP spid="2" grpId="0" animBg="1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Flowchart: Process 3"/>
              <p:cNvSpPr/>
              <p:nvPr/>
            </p:nvSpPr>
            <p:spPr>
              <a:xfrm>
                <a:off x="3203848" y="836712"/>
                <a:ext cx="2664296" cy="1152128"/>
              </a:xfrm>
              <a:prstGeom prst="flowChartProcess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5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×</m:t>
                      </m:r>
                      <m:r>
                        <a:rPr kumimoji="0" lang="en-GB" sz="5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𝟖</m:t>
                      </m:r>
                    </m:oMath>
                  </m:oMathPara>
                </a14:m>
                <a:endParaRPr kumimoji="0" lang="en-GB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</a:endParaRPr>
              </a:p>
            </p:txBody>
          </p:sp>
        </mc:Choice>
        <mc:Fallback>
          <p:sp>
            <p:nvSpPr>
              <p:cNvPr id="4" name="Flowchart: Proces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836712"/>
                <a:ext cx="2664296" cy="1152128"/>
              </a:xfrm>
              <a:prstGeom prst="flowChartProcess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/>
          <p:cNvSpPr/>
          <p:nvPr/>
        </p:nvSpPr>
        <p:spPr>
          <a:xfrm>
            <a:off x="1763688" y="108752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868144" y="1090019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553755" y="2689188"/>
            <a:ext cx="828092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cs typeface="+mn-cs"/>
              </a:defRPr>
            </a:lvl2pPr>
            <a:lvl3pPr marL="685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7145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057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4003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649796" y="2689188"/>
            <a:ext cx="7772400" cy="1470025"/>
          </a:xfrm>
        </p:spPr>
        <p:txBody>
          <a:bodyPr/>
          <a:lstStyle/>
          <a:p>
            <a:endParaRPr lang="en-GB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245709"/>
              </p:ext>
            </p:extLst>
          </p:nvPr>
        </p:nvGraphicFramePr>
        <p:xfrm>
          <a:off x="1763688" y="2971464"/>
          <a:ext cx="60960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1299618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8917821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89865076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653411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INPUT</a:t>
                      </a:r>
                      <a:r>
                        <a:rPr lang="en-GB" sz="20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3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OUTPUT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552474"/>
                  </a:ext>
                </a:extLst>
              </a:tr>
            </a:tbl>
          </a:graphicData>
        </a:graphic>
      </p:graphicFrame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54924" y="4516585"/>
            <a:ext cx="6400800" cy="1752600"/>
          </a:xfrm>
        </p:spPr>
        <p:txBody>
          <a:bodyPr/>
          <a:lstStyle/>
          <a:p>
            <a:r>
              <a:rPr lang="en-GB" sz="4000" dirty="0" smtClean="0"/>
              <a:t>Make sure the function works for each input and </a:t>
            </a:r>
            <a:r>
              <a:rPr lang="en-GB" sz="4000" b="1" dirty="0" smtClean="0">
                <a:solidFill>
                  <a:srgbClr val="FF0000"/>
                </a:solidFill>
              </a:rPr>
              <a:t>corresponding</a:t>
            </a:r>
            <a:r>
              <a:rPr lang="en-GB" sz="4000" dirty="0" smtClean="0"/>
              <a:t> output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36086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D38055-CE39-4BD1-BB66-4039B6C311D0}"/>
              </a:ext>
            </a:extLst>
          </p:cNvPr>
          <p:cNvSpPr txBox="1"/>
          <p:nvPr/>
        </p:nvSpPr>
        <p:spPr>
          <a:xfrm>
            <a:off x="608329" y="343186"/>
            <a:ext cx="3395481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 smtClean="0">
                <a:solidFill>
                  <a:prstClr val="black"/>
                </a:solidFill>
                <a:latin typeface="Calibri" panose="020F0502020204030204"/>
              </a:rPr>
              <a:t>Work out the missing value and function for each table .</a:t>
            </a:r>
            <a:endParaRPr lang="en-GB" sz="1108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5" name="Table 37">
            <a:extLst>
              <a:ext uri="{FF2B5EF4-FFF2-40B4-BE49-F238E27FC236}">
                <a16:creationId xmlns:a16="http://schemas.microsoft.com/office/drawing/2014/main" id="{1E3CEC14-F0C8-4801-A567-5EA4759C39E5}"/>
              </a:ext>
            </a:extLst>
          </p:cNvPr>
          <p:cNvGraphicFramePr>
            <a:graphicFrameLocks noGrp="1"/>
          </p:cNvGraphicFramePr>
          <p:nvPr/>
        </p:nvGraphicFramePr>
        <p:xfrm>
          <a:off x="134455" y="410498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6" name="Table 37">
            <a:extLst>
              <a:ext uri="{FF2B5EF4-FFF2-40B4-BE49-F238E27FC236}">
                <a16:creationId xmlns:a16="http://schemas.microsoft.com/office/drawing/2014/main" id="{B1C169BE-BF6B-4C63-A4A0-CE235B2003E9}"/>
              </a:ext>
            </a:extLst>
          </p:cNvPr>
          <p:cNvGraphicFramePr>
            <a:graphicFrameLocks noGrp="1"/>
          </p:cNvGraphicFramePr>
          <p:nvPr/>
        </p:nvGraphicFramePr>
        <p:xfrm>
          <a:off x="2441557" y="410498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ADC7A87-7C25-4149-8C00-947882BC16E3}"/>
              </a:ext>
            </a:extLst>
          </p:cNvPr>
          <p:cNvSpPr txBox="1"/>
          <p:nvPr/>
        </p:nvSpPr>
        <p:spPr>
          <a:xfrm>
            <a:off x="98657" y="3752827"/>
            <a:ext cx="31771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G)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2A298B-E1F4-46B4-B9C9-C4E163E402D8}"/>
              </a:ext>
            </a:extLst>
          </p:cNvPr>
          <p:cNvGrpSpPr/>
          <p:nvPr/>
        </p:nvGrpSpPr>
        <p:grpSpPr>
          <a:xfrm>
            <a:off x="498861" y="3742791"/>
            <a:ext cx="653735" cy="243479"/>
            <a:chOff x="457200" y="1701283"/>
            <a:chExt cx="708213" cy="263769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04FBDB2-92AB-4C64-9247-309A642C122B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F06E53-4576-4FA9-A8EB-66723DD50981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B8DE894-E87E-46FB-B6A1-3789C5D3D183}"/>
              </a:ext>
            </a:extLst>
          </p:cNvPr>
          <p:cNvGrpSpPr/>
          <p:nvPr/>
        </p:nvGrpSpPr>
        <p:grpSpPr>
          <a:xfrm>
            <a:off x="1228036" y="3742791"/>
            <a:ext cx="653735" cy="243479"/>
            <a:chOff x="457200" y="1701283"/>
            <a:chExt cx="708213" cy="263769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E720062-A3C3-46C2-877F-083F165B7B2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73D6EAB-368B-42DA-B0E2-FF190A77F824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562977D-AD2A-45F3-9155-B7A59A219BFD}"/>
              </a:ext>
            </a:extLst>
          </p:cNvPr>
          <p:cNvSpPr txBox="1"/>
          <p:nvPr/>
        </p:nvSpPr>
        <p:spPr>
          <a:xfrm>
            <a:off x="2406561" y="3752827"/>
            <a:ext cx="316113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H)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79054EB-DAFD-4D4F-8F1A-CC0A30E7D084}"/>
              </a:ext>
            </a:extLst>
          </p:cNvPr>
          <p:cNvGrpSpPr/>
          <p:nvPr/>
        </p:nvGrpSpPr>
        <p:grpSpPr>
          <a:xfrm>
            <a:off x="2805962" y="3742791"/>
            <a:ext cx="653735" cy="243479"/>
            <a:chOff x="457200" y="1701283"/>
            <a:chExt cx="708213" cy="263769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21D752D-0D4F-40A5-9340-7355054A577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FF5F057-DFE7-41A0-8AE2-0971C0F5E814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1F6302-4267-43B2-972F-0736F1587999}"/>
              </a:ext>
            </a:extLst>
          </p:cNvPr>
          <p:cNvGrpSpPr/>
          <p:nvPr/>
        </p:nvGrpSpPr>
        <p:grpSpPr>
          <a:xfrm>
            <a:off x="3535138" y="3742791"/>
            <a:ext cx="653735" cy="243479"/>
            <a:chOff x="457200" y="1701283"/>
            <a:chExt cx="708213" cy="263769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0BBC077-4F60-44C8-8992-6128A526C47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5BA584C-583D-4E0F-BF4F-1FC11992648C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969C2E7-38D3-4D87-8D17-E86CFAC4585B}"/>
              </a:ext>
            </a:extLst>
          </p:cNvPr>
          <p:cNvSpPr txBox="1"/>
          <p:nvPr/>
        </p:nvSpPr>
        <p:spPr>
          <a:xfrm>
            <a:off x="109078" y="2774041"/>
            <a:ext cx="29687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E)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A09F2-AB71-4A1A-BD2A-81F3F6758F42}"/>
              </a:ext>
            </a:extLst>
          </p:cNvPr>
          <p:cNvGrpSpPr/>
          <p:nvPr/>
        </p:nvGrpSpPr>
        <p:grpSpPr>
          <a:xfrm>
            <a:off x="498861" y="2764005"/>
            <a:ext cx="653735" cy="243479"/>
            <a:chOff x="457200" y="1701283"/>
            <a:chExt cx="708213" cy="2637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B170E75-533A-48FF-8D68-02CF8F810F3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D5D8264-E88D-45E4-B8CF-0E5C6311F541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80AC83F-94BF-4418-9BDC-C7061E0A922C}"/>
              </a:ext>
            </a:extLst>
          </p:cNvPr>
          <p:cNvGrpSpPr/>
          <p:nvPr/>
        </p:nvGrpSpPr>
        <p:grpSpPr>
          <a:xfrm>
            <a:off x="1228036" y="2764005"/>
            <a:ext cx="653735" cy="243479"/>
            <a:chOff x="457200" y="1701283"/>
            <a:chExt cx="708213" cy="263769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5FCA11C-A97E-43E6-8019-DF5FF8EB190C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FC442B2-3367-41A4-A75D-B6C2C86E691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3CF683A-7721-4136-AE45-4FA5AC64ED50}"/>
              </a:ext>
            </a:extLst>
          </p:cNvPr>
          <p:cNvSpPr txBox="1"/>
          <p:nvPr/>
        </p:nvSpPr>
        <p:spPr>
          <a:xfrm>
            <a:off x="2417782" y="2774041"/>
            <a:ext cx="29367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F)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9A8ECE4-599E-423B-AB18-20B69172D729}"/>
              </a:ext>
            </a:extLst>
          </p:cNvPr>
          <p:cNvGrpSpPr/>
          <p:nvPr/>
        </p:nvGrpSpPr>
        <p:grpSpPr>
          <a:xfrm>
            <a:off x="2805962" y="2764005"/>
            <a:ext cx="653735" cy="243479"/>
            <a:chOff x="457200" y="1701283"/>
            <a:chExt cx="708213" cy="263769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2629BAA-0DE5-42B5-9202-8A67E18D3B4D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7262E8-4541-4FD9-8127-03E55D65BF22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FDD954-4D2A-4E16-9053-3C7461F1A235}"/>
              </a:ext>
            </a:extLst>
          </p:cNvPr>
          <p:cNvGrpSpPr/>
          <p:nvPr/>
        </p:nvGrpSpPr>
        <p:grpSpPr>
          <a:xfrm>
            <a:off x="3535138" y="2764005"/>
            <a:ext cx="653735" cy="243479"/>
            <a:chOff x="457200" y="1701283"/>
            <a:chExt cx="708213" cy="263769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3447B96-4AE5-4FFE-9707-4630CAF147A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CE2DF3D-754E-49D7-A330-34E056A3B9D9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46D4641-C024-4984-A353-D2BD08F61DFF}"/>
              </a:ext>
            </a:extLst>
          </p:cNvPr>
          <p:cNvSpPr txBox="1"/>
          <p:nvPr/>
        </p:nvSpPr>
        <p:spPr>
          <a:xfrm>
            <a:off x="105871" y="1795254"/>
            <a:ext cx="303288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C)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974B30E-C691-4B57-9021-EA8E9DCC707A}"/>
              </a:ext>
            </a:extLst>
          </p:cNvPr>
          <p:cNvGrpSpPr/>
          <p:nvPr/>
        </p:nvGrpSpPr>
        <p:grpSpPr>
          <a:xfrm>
            <a:off x="888067" y="1785218"/>
            <a:ext cx="653735" cy="243479"/>
            <a:chOff x="457200" y="1701283"/>
            <a:chExt cx="708213" cy="263769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3636B118-8E72-4B8B-9D7F-7660877E281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0FC2AFB-1FCB-4B89-89B6-43D371BD8032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7B875E6A-2C89-400F-8600-08E0FECB283D}"/>
              </a:ext>
            </a:extLst>
          </p:cNvPr>
          <p:cNvSpPr txBox="1"/>
          <p:nvPr/>
        </p:nvSpPr>
        <p:spPr>
          <a:xfrm>
            <a:off x="2406561" y="1795254"/>
            <a:ext cx="316113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D)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9EC7491-2E10-4B04-8EF5-147117826F50}"/>
              </a:ext>
            </a:extLst>
          </p:cNvPr>
          <p:cNvGrpSpPr/>
          <p:nvPr/>
        </p:nvGrpSpPr>
        <p:grpSpPr>
          <a:xfrm>
            <a:off x="3195169" y="1785218"/>
            <a:ext cx="653735" cy="243479"/>
            <a:chOff x="457200" y="1701283"/>
            <a:chExt cx="708213" cy="263769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4841067-ED59-430C-AF0C-7AF4F702E06E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1C7AF3-C125-4E47-9A10-5CD68952731A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6C3F8EEE-5D4C-463E-9AFF-CBBB9598CA09}"/>
              </a:ext>
            </a:extLst>
          </p:cNvPr>
          <p:cNvSpPr txBox="1"/>
          <p:nvPr/>
        </p:nvSpPr>
        <p:spPr>
          <a:xfrm>
            <a:off x="102665" y="816468"/>
            <a:ext cx="309701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A)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B19A22B-C940-4C9E-88CD-20CA6E67622A}"/>
              </a:ext>
            </a:extLst>
          </p:cNvPr>
          <p:cNvGrpSpPr/>
          <p:nvPr/>
        </p:nvGrpSpPr>
        <p:grpSpPr>
          <a:xfrm>
            <a:off x="888067" y="806432"/>
            <a:ext cx="653735" cy="243479"/>
            <a:chOff x="457200" y="1701283"/>
            <a:chExt cx="708213" cy="263769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58113D9-2550-4CEB-B1E3-ADA6ABBA8235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E2518A4-9228-4515-B6CF-762F4CE8A5CB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AA88495-6759-4D82-9619-ABD73118DD7F}"/>
              </a:ext>
            </a:extLst>
          </p:cNvPr>
          <p:cNvSpPr txBox="1"/>
          <p:nvPr/>
        </p:nvSpPr>
        <p:spPr>
          <a:xfrm>
            <a:off x="2412171" y="816468"/>
            <a:ext cx="30489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B)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5C4FD2E-90DA-481A-B2B2-18FA40C4E15C}"/>
              </a:ext>
            </a:extLst>
          </p:cNvPr>
          <p:cNvGrpSpPr/>
          <p:nvPr/>
        </p:nvGrpSpPr>
        <p:grpSpPr>
          <a:xfrm>
            <a:off x="3195169" y="806432"/>
            <a:ext cx="653735" cy="243479"/>
            <a:chOff x="457200" y="1701283"/>
            <a:chExt cx="708213" cy="263769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2F9D4F9-EE33-4774-8EAB-2176C3F54CE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252C9C6-BCCD-40B2-B31C-16E69A487D1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08020018-BB53-4D1E-95E5-321360E17545}"/>
              </a:ext>
            </a:extLst>
          </p:cNvPr>
          <p:cNvSpPr txBox="1"/>
          <p:nvPr/>
        </p:nvSpPr>
        <p:spPr>
          <a:xfrm>
            <a:off x="125909" y="4731614"/>
            <a:ext cx="263214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I)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BFB56FA-F8D3-4288-B2E4-713C5A151D95}"/>
              </a:ext>
            </a:extLst>
          </p:cNvPr>
          <p:cNvGrpSpPr/>
          <p:nvPr/>
        </p:nvGrpSpPr>
        <p:grpSpPr>
          <a:xfrm>
            <a:off x="498861" y="4721578"/>
            <a:ext cx="653735" cy="243479"/>
            <a:chOff x="457200" y="1701283"/>
            <a:chExt cx="708213" cy="263769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F0AC33F-13CE-41A3-87E7-22BD9BEC858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E795928-0909-4906-9418-1D7944625C58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÷ 2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919D6F7-16DA-4FBF-BBF2-3CFC0383B792}"/>
              </a:ext>
            </a:extLst>
          </p:cNvPr>
          <p:cNvGrpSpPr/>
          <p:nvPr/>
        </p:nvGrpSpPr>
        <p:grpSpPr>
          <a:xfrm>
            <a:off x="1228036" y="4721578"/>
            <a:ext cx="653735" cy="243479"/>
            <a:chOff x="457200" y="1701283"/>
            <a:chExt cx="708213" cy="263769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881A903-53E0-473B-A111-3E7B06A4400F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A701333-8559-4725-B803-EB59048C104D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EC30682-2CC1-48F2-9594-2DFC838AE3C9}"/>
              </a:ext>
            </a:extLst>
          </p:cNvPr>
          <p:cNvSpPr txBox="1"/>
          <p:nvPr/>
        </p:nvSpPr>
        <p:spPr>
          <a:xfrm>
            <a:off x="2428201" y="4731614"/>
            <a:ext cx="27283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J)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5BF21EE-77B9-46B1-A7B0-29E7EC03A74B}"/>
              </a:ext>
            </a:extLst>
          </p:cNvPr>
          <p:cNvGrpSpPr/>
          <p:nvPr/>
        </p:nvGrpSpPr>
        <p:grpSpPr>
          <a:xfrm>
            <a:off x="2805962" y="4721578"/>
            <a:ext cx="653735" cy="243479"/>
            <a:chOff x="457200" y="1701283"/>
            <a:chExt cx="708213" cy="263769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09B4321D-F519-4944-88F1-9D8D02A5639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09A7DED-FC5B-4C12-8BC5-BD9C018C310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001163C-C63E-4A55-B724-2971125BF4C7}"/>
              </a:ext>
            </a:extLst>
          </p:cNvPr>
          <p:cNvGrpSpPr/>
          <p:nvPr/>
        </p:nvGrpSpPr>
        <p:grpSpPr>
          <a:xfrm>
            <a:off x="3535138" y="4721578"/>
            <a:ext cx="653735" cy="243479"/>
            <a:chOff x="457200" y="1701283"/>
            <a:chExt cx="708213" cy="263769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A8DDF2B-22FF-4091-9161-3CDC7AEA049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5B645D5-A52A-4DFF-988C-4A6E6AEE0075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0AE51AD2-48AE-48B6-B6F6-BA3C0C94CA46}"/>
              </a:ext>
            </a:extLst>
          </p:cNvPr>
          <p:cNvSpPr txBox="1"/>
          <p:nvPr/>
        </p:nvSpPr>
        <p:spPr>
          <a:xfrm>
            <a:off x="106672" y="5710401"/>
            <a:ext cx="30168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K)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EB12C39-15A0-4E8F-875A-B8D9D5F90B5C}"/>
              </a:ext>
            </a:extLst>
          </p:cNvPr>
          <p:cNvGrpSpPr/>
          <p:nvPr/>
        </p:nvGrpSpPr>
        <p:grpSpPr>
          <a:xfrm>
            <a:off x="498861" y="5700365"/>
            <a:ext cx="653735" cy="243479"/>
            <a:chOff x="457200" y="1701283"/>
            <a:chExt cx="708213" cy="263769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62E6C13D-50DD-4676-9972-A9B85D609834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1A604DB-B4FC-4DB8-B9F6-6C14F725D5DA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9AAB6ED-A1DE-4AF3-B3CC-02B54A69845B}"/>
              </a:ext>
            </a:extLst>
          </p:cNvPr>
          <p:cNvGrpSpPr/>
          <p:nvPr/>
        </p:nvGrpSpPr>
        <p:grpSpPr>
          <a:xfrm>
            <a:off x="1228036" y="5700365"/>
            <a:ext cx="653735" cy="243479"/>
            <a:chOff x="457200" y="1701283"/>
            <a:chExt cx="708213" cy="263769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F8BDDD2A-22F1-4236-9F1E-35B827B76DE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E9A65A2-B9F4-4903-8A71-8F9E379885C6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+ 3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F9A77EF2-2337-4BCA-B2DB-FC4276C34829}"/>
              </a:ext>
            </a:extLst>
          </p:cNvPr>
          <p:cNvSpPr txBox="1"/>
          <p:nvPr/>
        </p:nvSpPr>
        <p:spPr>
          <a:xfrm>
            <a:off x="2420988" y="5710401"/>
            <a:ext cx="287258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L)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0507E23-91E3-4969-86CD-F8805D3D36B2}"/>
              </a:ext>
            </a:extLst>
          </p:cNvPr>
          <p:cNvGrpSpPr/>
          <p:nvPr/>
        </p:nvGrpSpPr>
        <p:grpSpPr>
          <a:xfrm>
            <a:off x="2729133" y="5700365"/>
            <a:ext cx="861863" cy="243479"/>
            <a:chOff x="457200" y="1701283"/>
            <a:chExt cx="708213" cy="263769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09C3B5B-8E03-4C9F-B322-8B418CDC563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4970491-EA1B-4E1B-A52C-B1F790F9C113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BBF3E7A-DE65-400E-B977-8492DBE97B6B}"/>
              </a:ext>
            </a:extLst>
          </p:cNvPr>
          <p:cNvGrpSpPr/>
          <p:nvPr/>
        </p:nvGrpSpPr>
        <p:grpSpPr>
          <a:xfrm>
            <a:off x="3666436" y="5700365"/>
            <a:ext cx="653735" cy="243479"/>
            <a:chOff x="457200" y="1701283"/>
            <a:chExt cx="708213" cy="26376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C2DC47B-E52D-4DEE-87A9-28901E5EB0B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81D1433-1C46-45F7-A543-AF9DF310E58E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79" name="Table 37">
            <a:extLst>
              <a:ext uri="{FF2B5EF4-FFF2-40B4-BE49-F238E27FC236}">
                <a16:creationId xmlns:a16="http://schemas.microsoft.com/office/drawing/2014/main" id="{D649C358-DD9D-4958-ABC0-BDB6DC555F2E}"/>
              </a:ext>
            </a:extLst>
          </p:cNvPr>
          <p:cNvGraphicFramePr>
            <a:graphicFrameLocks noGrp="1"/>
          </p:cNvGraphicFramePr>
          <p:nvPr/>
        </p:nvGraphicFramePr>
        <p:xfrm>
          <a:off x="134455" y="3120250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0" name="Table 37">
            <a:extLst>
              <a:ext uri="{FF2B5EF4-FFF2-40B4-BE49-F238E27FC236}">
                <a16:creationId xmlns:a16="http://schemas.microsoft.com/office/drawing/2014/main" id="{645B060F-4A23-4C78-848B-741D9225D904}"/>
              </a:ext>
            </a:extLst>
          </p:cNvPr>
          <p:cNvGraphicFramePr>
            <a:graphicFrameLocks noGrp="1"/>
          </p:cNvGraphicFramePr>
          <p:nvPr/>
        </p:nvGraphicFramePr>
        <p:xfrm>
          <a:off x="2441557" y="3120250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1" name="Table 37">
            <a:extLst>
              <a:ext uri="{FF2B5EF4-FFF2-40B4-BE49-F238E27FC236}">
                <a16:creationId xmlns:a16="http://schemas.microsoft.com/office/drawing/2014/main" id="{BC1C7088-4C3F-4861-90E9-4BCFEE1DA98A}"/>
              </a:ext>
            </a:extLst>
          </p:cNvPr>
          <p:cNvGraphicFramePr>
            <a:graphicFrameLocks noGrp="1"/>
          </p:cNvGraphicFramePr>
          <p:nvPr/>
        </p:nvGraphicFramePr>
        <p:xfrm>
          <a:off x="134455" y="214020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2" name="Table 37">
            <a:extLst>
              <a:ext uri="{FF2B5EF4-FFF2-40B4-BE49-F238E27FC236}">
                <a16:creationId xmlns:a16="http://schemas.microsoft.com/office/drawing/2014/main" id="{592F3F40-A0FF-488C-B3C6-9CA4CD035A86}"/>
              </a:ext>
            </a:extLst>
          </p:cNvPr>
          <p:cNvGraphicFramePr>
            <a:graphicFrameLocks noGrp="1"/>
          </p:cNvGraphicFramePr>
          <p:nvPr/>
        </p:nvGraphicFramePr>
        <p:xfrm>
          <a:off x="2441557" y="214020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−4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−3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−2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3" name="Table 37">
            <a:extLst>
              <a:ext uri="{FF2B5EF4-FFF2-40B4-BE49-F238E27FC236}">
                <a16:creationId xmlns:a16="http://schemas.microsoft.com/office/drawing/2014/main" id="{8FE798D7-6B9C-43BF-9DA0-393C98CE4053}"/>
              </a:ext>
            </a:extLst>
          </p:cNvPr>
          <p:cNvGraphicFramePr>
            <a:graphicFrameLocks noGrp="1"/>
          </p:cNvGraphicFramePr>
          <p:nvPr/>
        </p:nvGraphicFramePr>
        <p:xfrm>
          <a:off x="134455" y="116484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4" name="Table 37">
            <a:extLst>
              <a:ext uri="{FF2B5EF4-FFF2-40B4-BE49-F238E27FC236}">
                <a16:creationId xmlns:a16="http://schemas.microsoft.com/office/drawing/2014/main" id="{F772F152-FCFC-4836-A1F1-B698B4C4EF90}"/>
              </a:ext>
            </a:extLst>
          </p:cNvPr>
          <p:cNvGraphicFramePr>
            <a:graphicFrameLocks noGrp="1"/>
          </p:cNvGraphicFramePr>
          <p:nvPr/>
        </p:nvGraphicFramePr>
        <p:xfrm>
          <a:off x="2441557" y="116484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5" name="Table 37">
            <a:extLst>
              <a:ext uri="{FF2B5EF4-FFF2-40B4-BE49-F238E27FC236}">
                <a16:creationId xmlns:a16="http://schemas.microsoft.com/office/drawing/2014/main" id="{F1D1B017-4CDD-44F9-8430-BA5D46F52F1F}"/>
              </a:ext>
            </a:extLst>
          </p:cNvPr>
          <p:cNvGraphicFramePr>
            <a:graphicFrameLocks noGrp="1"/>
          </p:cNvGraphicFramePr>
          <p:nvPr/>
        </p:nvGraphicFramePr>
        <p:xfrm>
          <a:off x="134455" y="5085038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2.5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6" name="Table 37">
            <a:extLst>
              <a:ext uri="{FF2B5EF4-FFF2-40B4-BE49-F238E27FC236}">
                <a16:creationId xmlns:a16="http://schemas.microsoft.com/office/drawing/2014/main" id="{7EBE8060-033C-4C80-B4B0-EC502A58485A}"/>
              </a:ext>
            </a:extLst>
          </p:cNvPr>
          <p:cNvGraphicFramePr>
            <a:graphicFrameLocks noGrp="1"/>
          </p:cNvGraphicFramePr>
          <p:nvPr/>
        </p:nvGraphicFramePr>
        <p:xfrm>
          <a:off x="2441557" y="5085038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7" name="Table 37">
            <a:extLst>
              <a:ext uri="{FF2B5EF4-FFF2-40B4-BE49-F238E27FC236}">
                <a16:creationId xmlns:a16="http://schemas.microsoft.com/office/drawing/2014/main" id="{23A8EE5E-43A8-4C96-BE1E-E507C106D9BA}"/>
              </a:ext>
            </a:extLst>
          </p:cNvPr>
          <p:cNvGraphicFramePr>
            <a:graphicFrameLocks noGrp="1"/>
          </p:cNvGraphicFramePr>
          <p:nvPr/>
        </p:nvGraphicFramePr>
        <p:xfrm>
          <a:off x="134455" y="605101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093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8" name="Table 37">
            <a:extLst>
              <a:ext uri="{FF2B5EF4-FFF2-40B4-BE49-F238E27FC236}">
                <a16:creationId xmlns:a16="http://schemas.microsoft.com/office/drawing/2014/main" id="{6F7461FE-90C8-4974-886E-545865C0631E}"/>
              </a:ext>
            </a:extLst>
          </p:cNvPr>
          <p:cNvGraphicFramePr>
            <a:graphicFrameLocks noGrp="1"/>
          </p:cNvGraphicFramePr>
          <p:nvPr/>
        </p:nvGraphicFramePr>
        <p:xfrm>
          <a:off x="2441557" y="6051019"/>
          <a:ext cx="1985206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776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sp>
        <p:nvSpPr>
          <p:cNvPr id="89" name="TextBox 88"/>
          <p:cNvSpPr txBox="1"/>
          <p:nvPr/>
        </p:nvSpPr>
        <p:spPr>
          <a:xfrm>
            <a:off x="4806778" y="282849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Fluency Practice 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65919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EA7370D-3468-4947-9D4F-CA100A4F3AE7}"/>
              </a:ext>
            </a:extLst>
          </p:cNvPr>
          <p:cNvSpPr/>
          <p:nvPr/>
        </p:nvSpPr>
        <p:spPr>
          <a:xfrm>
            <a:off x="21462" y="270803"/>
            <a:ext cx="4502666" cy="6312877"/>
          </a:xfrm>
          <a:prstGeom prst="roundRect">
            <a:avLst>
              <a:gd name="adj" fmla="val 273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22041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Table 37">
            <a:extLst>
              <a:ext uri="{FF2B5EF4-FFF2-40B4-BE49-F238E27FC236}">
                <a16:creationId xmlns:a16="http://schemas.microsoft.com/office/drawing/2014/main" id="{1E3CEC14-F0C8-4801-A567-5EA4759C39E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410498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6" name="Table 37">
            <a:extLst>
              <a:ext uri="{FF2B5EF4-FFF2-40B4-BE49-F238E27FC236}">
                <a16:creationId xmlns:a16="http://schemas.microsoft.com/office/drawing/2014/main" id="{B1C169BE-BF6B-4C63-A4A0-CE235B2003E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410498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ADC7A87-7C25-4149-8C00-947882BC16E3}"/>
              </a:ext>
            </a:extLst>
          </p:cNvPr>
          <p:cNvSpPr txBox="1"/>
          <p:nvPr/>
        </p:nvSpPr>
        <p:spPr>
          <a:xfrm>
            <a:off x="98657" y="3752827"/>
            <a:ext cx="31771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G)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2A298B-E1F4-46B4-B9C9-C4E163E402D8}"/>
              </a:ext>
            </a:extLst>
          </p:cNvPr>
          <p:cNvGrpSpPr/>
          <p:nvPr/>
        </p:nvGrpSpPr>
        <p:grpSpPr>
          <a:xfrm>
            <a:off x="498861" y="3742791"/>
            <a:ext cx="653735" cy="243479"/>
            <a:chOff x="457200" y="1701283"/>
            <a:chExt cx="708213" cy="263769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04FBDB2-92AB-4C64-9247-309A642C122B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F06E53-4576-4FA9-A8EB-66723DD50981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B8DE894-E87E-46FB-B6A1-3789C5D3D183}"/>
              </a:ext>
            </a:extLst>
          </p:cNvPr>
          <p:cNvGrpSpPr/>
          <p:nvPr/>
        </p:nvGrpSpPr>
        <p:grpSpPr>
          <a:xfrm>
            <a:off x="1228036" y="3742791"/>
            <a:ext cx="653735" cy="243479"/>
            <a:chOff x="457200" y="1701283"/>
            <a:chExt cx="708213" cy="263769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E720062-A3C3-46C2-877F-083F165B7B2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73D6EAB-368B-42DA-B0E2-FF190A77F824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562977D-AD2A-45F3-9155-B7A59A219BFD}"/>
              </a:ext>
            </a:extLst>
          </p:cNvPr>
          <p:cNvSpPr txBox="1"/>
          <p:nvPr/>
        </p:nvSpPr>
        <p:spPr>
          <a:xfrm>
            <a:off x="2406561" y="3752827"/>
            <a:ext cx="316113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H)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79054EB-DAFD-4D4F-8F1A-CC0A30E7D084}"/>
              </a:ext>
            </a:extLst>
          </p:cNvPr>
          <p:cNvGrpSpPr/>
          <p:nvPr/>
        </p:nvGrpSpPr>
        <p:grpSpPr>
          <a:xfrm>
            <a:off x="2805962" y="3742791"/>
            <a:ext cx="653735" cy="243479"/>
            <a:chOff x="457200" y="1701283"/>
            <a:chExt cx="708213" cy="263769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21D752D-0D4F-40A5-9340-7355054A577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FF5F057-DFE7-41A0-8AE2-0971C0F5E814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1F6302-4267-43B2-972F-0736F1587999}"/>
              </a:ext>
            </a:extLst>
          </p:cNvPr>
          <p:cNvGrpSpPr/>
          <p:nvPr/>
        </p:nvGrpSpPr>
        <p:grpSpPr>
          <a:xfrm>
            <a:off x="3535138" y="3742791"/>
            <a:ext cx="653735" cy="243479"/>
            <a:chOff x="457200" y="1701283"/>
            <a:chExt cx="708213" cy="263769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0BBC077-4F60-44C8-8992-6128A526C47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5BA584C-583D-4E0F-BF4F-1FC11992648C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969C2E7-38D3-4D87-8D17-E86CFAC4585B}"/>
              </a:ext>
            </a:extLst>
          </p:cNvPr>
          <p:cNvSpPr txBox="1"/>
          <p:nvPr/>
        </p:nvSpPr>
        <p:spPr>
          <a:xfrm>
            <a:off x="109078" y="2774041"/>
            <a:ext cx="29687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E)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A09F2-AB71-4A1A-BD2A-81F3F6758F42}"/>
              </a:ext>
            </a:extLst>
          </p:cNvPr>
          <p:cNvGrpSpPr/>
          <p:nvPr/>
        </p:nvGrpSpPr>
        <p:grpSpPr>
          <a:xfrm>
            <a:off x="498861" y="2764005"/>
            <a:ext cx="653735" cy="243479"/>
            <a:chOff x="457200" y="1701283"/>
            <a:chExt cx="708213" cy="2637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B170E75-533A-48FF-8D68-02CF8F810F3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D5D8264-E88D-45E4-B8CF-0E5C6311F541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80AC83F-94BF-4418-9BDC-C7061E0A922C}"/>
              </a:ext>
            </a:extLst>
          </p:cNvPr>
          <p:cNvGrpSpPr/>
          <p:nvPr/>
        </p:nvGrpSpPr>
        <p:grpSpPr>
          <a:xfrm>
            <a:off x="1228036" y="2764005"/>
            <a:ext cx="653735" cy="243479"/>
            <a:chOff x="457200" y="1701283"/>
            <a:chExt cx="708213" cy="263769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5FCA11C-A97E-43E6-8019-DF5FF8EB190C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FC442B2-3367-41A4-A75D-B6C2C86E691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3CF683A-7721-4136-AE45-4FA5AC64ED50}"/>
              </a:ext>
            </a:extLst>
          </p:cNvPr>
          <p:cNvSpPr txBox="1"/>
          <p:nvPr/>
        </p:nvSpPr>
        <p:spPr>
          <a:xfrm>
            <a:off x="2417782" y="2774041"/>
            <a:ext cx="29367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F)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9A8ECE4-599E-423B-AB18-20B69172D729}"/>
              </a:ext>
            </a:extLst>
          </p:cNvPr>
          <p:cNvGrpSpPr/>
          <p:nvPr/>
        </p:nvGrpSpPr>
        <p:grpSpPr>
          <a:xfrm>
            <a:off x="2805962" y="2764005"/>
            <a:ext cx="653735" cy="243479"/>
            <a:chOff x="457200" y="1701283"/>
            <a:chExt cx="708213" cy="263769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2629BAA-0DE5-42B5-9202-8A67E18D3B4D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7262E8-4541-4FD9-8127-03E55D65BF22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FDD954-4D2A-4E16-9053-3C7461F1A235}"/>
              </a:ext>
            </a:extLst>
          </p:cNvPr>
          <p:cNvGrpSpPr/>
          <p:nvPr/>
        </p:nvGrpSpPr>
        <p:grpSpPr>
          <a:xfrm>
            <a:off x="3535138" y="2764005"/>
            <a:ext cx="653735" cy="243479"/>
            <a:chOff x="457200" y="1701283"/>
            <a:chExt cx="708213" cy="263769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3447B96-4AE5-4FFE-9707-4630CAF147A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CE2DF3D-754E-49D7-A330-34E056A3B9D9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46D4641-C024-4984-A353-D2BD08F61DFF}"/>
              </a:ext>
            </a:extLst>
          </p:cNvPr>
          <p:cNvSpPr txBox="1"/>
          <p:nvPr/>
        </p:nvSpPr>
        <p:spPr>
          <a:xfrm>
            <a:off x="105871" y="1795254"/>
            <a:ext cx="303288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C)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974B30E-C691-4B57-9021-EA8E9DCC707A}"/>
              </a:ext>
            </a:extLst>
          </p:cNvPr>
          <p:cNvGrpSpPr/>
          <p:nvPr/>
        </p:nvGrpSpPr>
        <p:grpSpPr>
          <a:xfrm>
            <a:off x="888067" y="1785218"/>
            <a:ext cx="653735" cy="243479"/>
            <a:chOff x="457200" y="1701283"/>
            <a:chExt cx="708213" cy="263769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3636B118-8E72-4B8B-9D7F-7660877E281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0FC2AFB-1FCB-4B89-89B6-43D371BD8032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7B875E6A-2C89-400F-8600-08E0FECB283D}"/>
              </a:ext>
            </a:extLst>
          </p:cNvPr>
          <p:cNvSpPr txBox="1"/>
          <p:nvPr/>
        </p:nvSpPr>
        <p:spPr>
          <a:xfrm>
            <a:off x="2406561" y="1795254"/>
            <a:ext cx="316113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D)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9EC7491-2E10-4B04-8EF5-147117826F50}"/>
              </a:ext>
            </a:extLst>
          </p:cNvPr>
          <p:cNvGrpSpPr/>
          <p:nvPr/>
        </p:nvGrpSpPr>
        <p:grpSpPr>
          <a:xfrm>
            <a:off x="3195169" y="1785218"/>
            <a:ext cx="653735" cy="243479"/>
            <a:chOff x="457200" y="1701283"/>
            <a:chExt cx="708213" cy="263769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4841067-ED59-430C-AF0C-7AF4F702E06E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1C7AF3-C125-4E47-9A10-5CD68952731A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6C3F8EEE-5D4C-463E-9AFF-CBBB9598CA09}"/>
              </a:ext>
            </a:extLst>
          </p:cNvPr>
          <p:cNvSpPr txBox="1"/>
          <p:nvPr/>
        </p:nvSpPr>
        <p:spPr>
          <a:xfrm>
            <a:off x="102665" y="816468"/>
            <a:ext cx="309701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A)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B19A22B-C940-4C9E-88CD-20CA6E67622A}"/>
              </a:ext>
            </a:extLst>
          </p:cNvPr>
          <p:cNvGrpSpPr/>
          <p:nvPr/>
        </p:nvGrpSpPr>
        <p:grpSpPr>
          <a:xfrm>
            <a:off x="888067" y="806432"/>
            <a:ext cx="653735" cy="243479"/>
            <a:chOff x="457200" y="1701283"/>
            <a:chExt cx="708213" cy="263769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58113D9-2550-4CEB-B1E3-ADA6ABBA8235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E2518A4-9228-4515-B6CF-762F4CE8A5CB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AA88495-6759-4D82-9619-ABD73118DD7F}"/>
              </a:ext>
            </a:extLst>
          </p:cNvPr>
          <p:cNvSpPr txBox="1"/>
          <p:nvPr/>
        </p:nvSpPr>
        <p:spPr>
          <a:xfrm>
            <a:off x="2412171" y="816468"/>
            <a:ext cx="30489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B)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5C4FD2E-90DA-481A-B2B2-18FA40C4E15C}"/>
              </a:ext>
            </a:extLst>
          </p:cNvPr>
          <p:cNvGrpSpPr/>
          <p:nvPr/>
        </p:nvGrpSpPr>
        <p:grpSpPr>
          <a:xfrm>
            <a:off x="3195169" y="806432"/>
            <a:ext cx="653735" cy="243479"/>
            <a:chOff x="457200" y="1701283"/>
            <a:chExt cx="708213" cy="263769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2F9D4F9-EE33-4774-8EAB-2176C3F54CE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252C9C6-BCCD-40B2-B31C-16E69A487D1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08020018-BB53-4D1E-95E5-321360E17545}"/>
              </a:ext>
            </a:extLst>
          </p:cNvPr>
          <p:cNvSpPr txBox="1"/>
          <p:nvPr/>
        </p:nvSpPr>
        <p:spPr>
          <a:xfrm>
            <a:off x="125909" y="4731614"/>
            <a:ext cx="263214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I)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BFB56FA-F8D3-4288-B2E4-713C5A151D95}"/>
              </a:ext>
            </a:extLst>
          </p:cNvPr>
          <p:cNvGrpSpPr/>
          <p:nvPr/>
        </p:nvGrpSpPr>
        <p:grpSpPr>
          <a:xfrm>
            <a:off x="498861" y="4721578"/>
            <a:ext cx="653735" cy="243479"/>
            <a:chOff x="457200" y="1701283"/>
            <a:chExt cx="708213" cy="263769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F0AC33F-13CE-41A3-87E7-22BD9BEC858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E795928-0909-4906-9418-1D7944625C58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÷ 2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919D6F7-16DA-4FBF-BBF2-3CFC0383B792}"/>
              </a:ext>
            </a:extLst>
          </p:cNvPr>
          <p:cNvGrpSpPr/>
          <p:nvPr/>
        </p:nvGrpSpPr>
        <p:grpSpPr>
          <a:xfrm>
            <a:off x="1228036" y="4721578"/>
            <a:ext cx="653735" cy="243479"/>
            <a:chOff x="457200" y="1701283"/>
            <a:chExt cx="708213" cy="263769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881A903-53E0-473B-A111-3E7B06A4400F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A701333-8559-4725-B803-EB59048C104D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EC30682-2CC1-48F2-9594-2DFC838AE3C9}"/>
              </a:ext>
            </a:extLst>
          </p:cNvPr>
          <p:cNvSpPr txBox="1"/>
          <p:nvPr/>
        </p:nvSpPr>
        <p:spPr>
          <a:xfrm>
            <a:off x="2428201" y="4731614"/>
            <a:ext cx="27283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J)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5BF21EE-77B9-46B1-A7B0-29E7EC03A74B}"/>
              </a:ext>
            </a:extLst>
          </p:cNvPr>
          <p:cNvGrpSpPr/>
          <p:nvPr/>
        </p:nvGrpSpPr>
        <p:grpSpPr>
          <a:xfrm>
            <a:off x="2805962" y="4721578"/>
            <a:ext cx="653735" cy="243479"/>
            <a:chOff x="457200" y="1701283"/>
            <a:chExt cx="708213" cy="263769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09B4321D-F519-4944-88F1-9D8D02A5639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09A7DED-FC5B-4C12-8BC5-BD9C018C310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001163C-C63E-4A55-B724-2971125BF4C7}"/>
              </a:ext>
            </a:extLst>
          </p:cNvPr>
          <p:cNvGrpSpPr/>
          <p:nvPr/>
        </p:nvGrpSpPr>
        <p:grpSpPr>
          <a:xfrm>
            <a:off x="3535138" y="4721578"/>
            <a:ext cx="653735" cy="243479"/>
            <a:chOff x="457200" y="1701283"/>
            <a:chExt cx="708213" cy="263769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A8DDF2B-22FF-4091-9161-3CDC7AEA049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5B645D5-A52A-4DFF-988C-4A6E6AEE0075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0AE51AD2-48AE-48B6-B6F6-BA3C0C94CA46}"/>
              </a:ext>
            </a:extLst>
          </p:cNvPr>
          <p:cNvSpPr txBox="1"/>
          <p:nvPr/>
        </p:nvSpPr>
        <p:spPr>
          <a:xfrm>
            <a:off x="106672" y="5710401"/>
            <a:ext cx="30168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K)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EB12C39-15A0-4E8F-875A-B8D9D5F90B5C}"/>
              </a:ext>
            </a:extLst>
          </p:cNvPr>
          <p:cNvGrpSpPr/>
          <p:nvPr/>
        </p:nvGrpSpPr>
        <p:grpSpPr>
          <a:xfrm>
            <a:off x="498861" y="5700365"/>
            <a:ext cx="653735" cy="243479"/>
            <a:chOff x="457200" y="1701283"/>
            <a:chExt cx="708213" cy="263769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62E6C13D-50DD-4676-9972-A9B85D609834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1A604DB-B4FC-4DB8-B9F6-6C14F725D5DA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9AAB6ED-A1DE-4AF3-B3CC-02B54A69845B}"/>
              </a:ext>
            </a:extLst>
          </p:cNvPr>
          <p:cNvGrpSpPr/>
          <p:nvPr/>
        </p:nvGrpSpPr>
        <p:grpSpPr>
          <a:xfrm>
            <a:off x="1228036" y="5700365"/>
            <a:ext cx="653735" cy="243479"/>
            <a:chOff x="457200" y="1701283"/>
            <a:chExt cx="708213" cy="263769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F8BDDD2A-22F1-4236-9F1E-35B827B76DE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E9A65A2-B9F4-4903-8A71-8F9E379885C6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+ 3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F9A77EF2-2337-4BCA-B2DB-FC4276C34829}"/>
              </a:ext>
            </a:extLst>
          </p:cNvPr>
          <p:cNvSpPr txBox="1"/>
          <p:nvPr/>
        </p:nvSpPr>
        <p:spPr>
          <a:xfrm>
            <a:off x="2420988" y="5710401"/>
            <a:ext cx="287258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L)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0507E23-91E3-4969-86CD-F8805D3D36B2}"/>
              </a:ext>
            </a:extLst>
          </p:cNvPr>
          <p:cNvGrpSpPr/>
          <p:nvPr/>
        </p:nvGrpSpPr>
        <p:grpSpPr>
          <a:xfrm>
            <a:off x="2729133" y="5700365"/>
            <a:ext cx="861863" cy="243479"/>
            <a:chOff x="457200" y="1701283"/>
            <a:chExt cx="708213" cy="263769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09C3B5B-8E03-4C9F-B322-8B418CDC563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4970491-EA1B-4E1B-A52C-B1F790F9C113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BBF3E7A-DE65-400E-B977-8492DBE97B6B}"/>
              </a:ext>
            </a:extLst>
          </p:cNvPr>
          <p:cNvGrpSpPr/>
          <p:nvPr/>
        </p:nvGrpSpPr>
        <p:grpSpPr>
          <a:xfrm>
            <a:off x="3666436" y="5700365"/>
            <a:ext cx="653735" cy="243479"/>
            <a:chOff x="457200" y="1701283"/>
            <a:chExt cx="708213" cy="26376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C2DC47B-E52D-4DEE-87A9-28901E5EB0B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81D1433-1C46-45F7-A543-AF9DF310E58E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79" name="Table 37">
            <a:extLst>
              <a:ext uri="{FF2B5EF4-FFF2-40B4-BE49-F238E27FC236}">
                <a16:creationId xmlns:a16="http://schemas.microsoft.com/office/drawing/2014/main" id="{D649C358-DD9D-4958-ABC0-BDB6DC555F2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3120250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0" name="Table 37">
            <a:extLst>
              <a:ext uri="{FF2B5EF4-FFF2-40B4-BE49-F238E27FC236}">
                <a16:creationId xmlns:a16="http://schemas.microsoft.com/office/drawing/2014/main" id="{645B060F-4A23-4C78-848B-741D9225D9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3120250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1" name="Table 37">
            <a:extLst>
              <a:ext uri="{FF2B5EF4-FFF2-40B4-BE49-F238E27FC236}">
                <a16:creationId xmlns:a16="http://schemas.microsoft.com/office/drawing/2014/main" id="{BC1C7088-4C3F-4861-90E9-4BCFEE1DA98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214020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2" name="Table 37">
            <a:extLst>
              <a:ext uri="{FF2B5EF4-FFF2-40B4-BE49-F238E27FC236}">
                <a16:creationId xmlns:a16="http://schemas.microsoft.com/office/drawing/2014/main" id="{592F3F40-A0FF-488C-B3C6-9CA4CD035A8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214020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−4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−3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−2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3" name="Table 37">
            <a:extLst>
              <a:ext uri="{FF2B5EF4-FFF2-40B4-BE49-F238E27FC236}">
                <a16:creationId xmlns:a16="http://schemas.microsoft.com/office/drawing/2014/main" id="{8FE798D7-6B9C-43BF-9DA0-393C98CE405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116484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4" name="Table 37">
            <a:extLst>
              <a:ext uri="{FF2B5EF4-FFF2-40B4-BE49-F238E27FC236}">
                <a16:creationId xmlns:a16="http://schemas.microsoft.com/office/drawing/2014/main" id="{F772F152-FCFC-4836-A1F1-B698B4C4EF9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116484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5" name="Table 37">
            <a:extLst>
              <a:ext uri="{FF2B5EF4-FFF2-40B4-BE49-F238E27FC236}">
                <a16:creationId xmlns:a16="http://schemas.microsoft.com/office/drawing/2014/main" id="{F1D1B017-4CDD-44F9-8430-BA5D46F52F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5085038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2.5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6" name="Table 37">
            <a:extLst>
              <a:ext uri="{FF2B5EF4-FFF2-40B4-BE49-F238E27FC236}">
                <a16:creationId xmlns:a16="http://schemas.microsoft.com/office/drawing/2014/main" id="{7EBE8060-033C-4C80-B4B0-EC502A58485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5085038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7" name="Table 37">
            <a:extLst>
              <a:ext uri="{FF2B5EF4-FFF2-40B4-BE49-F238E27FC236}">
                <a16:creationId xmlns:a16="http://schemas.microsoft.com/office/drawing/2014/main" id="{23A8EE5E-43A8-4C96-BE1E-E507C106D9B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605101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093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8" name="Table 37">
            <a:extLst>
              <a:ext uri="{FF2B5EF4-FFF2-40B4-BE49-F238E27FC236}">
                <a16:creationId xmlns:a16="http://schemas.microsoft.com/office/drawing/2014/main" id="{6F7461FE-90C8-4974-886E-545865C0631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6051019"/>
          <a:ext cx="1985206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776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987F823C-FD2B-4661-AE80-BC6ED16C071B}"/>
              </a:ext>
            </a:extLst>
          </p:cNvPr>
          <p:cNvSpPr/>
          <p:nvPr/>
        </p:nvSpPr>
        <p:spPr>
          <a:xfrm>
            <a:off x="4616909" y="270803"/>
            <a:ext cx="4502666" cy="6312877"/>
          </a:xfrm>
          <a:prstGeom prst="roundRect">
            <a:avLst>
              <a:gd name="adj" fmla="val 273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22041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93" name="Table 37">
            <a:extLst>
              <a:ext uri="{FF2B5EF4-FFF2-40B4-BE49-F238E27FC236}">
                <a16:creationId xmlns:a16="http://schemas.microsoft.com/office/drawing/2014/main" id="{C98A042D-7B35-43AF-86CB-4FBFD1EB6EA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29901" y="410498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94" name="Table 37">
            <a:extLst>
              <a:ext uri="{FF2B5EF4-FFF2-40B4-BE49-F238E27FC236}">
                <a16:creationId xmlns:a16="http://schemas.microsoft.com/office/drawing/2014/main" id="{8AB14BD5-23BA-4037-B6FD-1AB1B0CC6DB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37003" y="410498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sp>
        <p:nvSpPr>
          <p:cNvPr id="95" name="TextBox 94">
            <a:extLst>
              <a:ext uri="{FF2B5EF4-FFF2-40B4-BE49-F238E27FC236}">
                <a16:creationId xmlns:a16="http://schemas.microsoft.com/office/drawing/2014/main" id="{BB8E692A-AA11-4A23-858D-C9FA8E006829}"/>
              </a:ext>
            </a:extLst>
          </p:cNvPr>
          <p:cNvSpPr txBox="1"/>
          <p:nvPr/>
        </p:nvSpPr>
        <p:spPr>
          <a:xfrm>
            <a:off x="4694104" y="3752827"/>
            <a:ext cx="31771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G)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CEAEB28-0CD6-4901-9A64-9C0396028EA9}"/>
              </a:ext>
            </a:extLst>
          </p:cNvPr>
          <p:cNvGrpSpPr/>
          <p:nvPr/>
        </p:nvGrpSpPr>
        <p:grpSpPr>
          <a:xfrm>
            <a:off x="5094307" y="3742791"/>
            <a:ext cx="653735" cy="243479"/>
            <a:chOff x="457200" y="1701283"/>
            <a:chExt cx="708213" cy="263769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B693F0A9-2B4C-4D2B-87C1-1EAFDC3BE5F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ABEABBC1-C6BB-4003-BC2F-508F5C84BF8E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2AFD1C6-B0AA-4E87-8CF5-42BE667784F5}"/>
              </a:ext>
            </a:extLst>
          </p:cNvPr>
          <p:cNvGrpSpPr/>
          <p:nvPr/>
        </p:nvGrpSpPr>
        <p:grpSpPr>
          <a:xfrm>
            <a:off x="5823482" y="3742791"/>
            <a:ext cx="653735" cy="243479"/>
            <a:chOff x="457200" y="1701283"/>
            <a:chExt cx="708213" cy="263769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5CD52AE2-5C7A-4CD2-961A-C5D4477B729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AF0586F2-3727-42D9-9F85-E4091EE625F8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F0E04120-612F-415F-93FB-7B935E5FFC8D}"/>
              </a:ext>
            </a:extLst>
          </p:cNvPr>
          <p:cNvSpPr txBox="1"/>
          <p:nvPr/>
        </p:nvSpPr>
        <p:spPr>
          <a:xfrm>
            <a:off x="7002007" y="3752827"/>
            <a:ext cx="316113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H)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4D4FB99-3B48-4487-A725-6E662A33B9CB}"/>
              </a:ext>
            </a:extLst>
          </p:cNvPr>
          <p:cNvGrpSpPr/>
          <p:nvPr/>
        </p:nvGrpSpPr>
        <p:grpSpPr>
          <a:xfrm>
            <a:off x="7401409" y="3742791"/>
            <a:ext cx="653735" cy="243479"/>
            <a:chOff x="457200" y="1701283"/>
            <a:chExt cx="708213" cy="263769"/>
          </a:xfrm>
        </p:grpSpPr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E8C021E9-AC90-488C-9EC9-30D92481648E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F719713-6A25-4D3F-8BAC-59A2A0BA5154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2B53F54-D8FA-45FE-B4CA-53738D0B6314}"/>
              </a:ext>
            </a:extLst>
          </p:cNvPr>
          <p:cNvGrpSpPr/>
          <p:nvPr/>
        </p:nvGrpSpPr>
        <p:grpSpPr>
          <a:xfrm>
            <a:off x="8130584" y="3742791"/>
            <a:ext cx="653735" cy="243479"/>
            <a:chOff x="457200" y="1701283"/>
            <a:chExt cx="708213" cy="263769"/>
          </a:xfrm>
        </p:grpSpPr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DA5EAC5B-53B9-419C-93AF-51B96141E576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7764915B-AD3E-4211-8978-2D6A95D1FFDB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193B6D3D-F8C0-4AA5-820E-7E0F5C551F2F}"/>
              </a:ext>
            </a:extLst>
          </p:cNvPr>
          <p:cNvSpPr txBox="1"/>
          <p:nvPr/>
        </p:nvSpPr>
        <p:spPr>
          <a:xfrm>
            <a:off x="4704524" y="2774041"/>
            <a:ext cx="29687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E)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E129B91-DD7D-4AF9-B560-AB4550911B22}"/>
              </a:ext>
            </a:extLst>
          </p:cNvPr>
          <p:cNvGrpSpPr/>
          <p:nvPr/>
        </p:nvGrpSpPr>
        <p:grpSpPr>
          <a:xfrm>
            <a:off x="5094307" y="2764005"/>
            <a:ext cx="653735" cy="243479"/>
            <a:chOff x="457200" y="1701283"/>
            <a:chExt cx="708213" cy="263769"/>
          </a:xfrm>
        </p:grpSpPr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BCC1945F-4065-4667-8DA9-AE86748794D2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1BAF2A03-35DE-4366-B71E-8714135972C2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2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9C18AC3E-ABC2-4628-A5A1-285C5EA5B386}"/>
              </a:ext>
            </a:extLst>
          </p:cNvPr>
          <p:cNvGrpSpPr/>
          <p:nvPr/>
        </p:nvGrpSpPr>
        <p:grpSpPr>
          <a:xfrm>
            <a:off x="5823482" y="2764005"/>
            <a:ext cx="653735" cy="243479"/>
            <a:chOff x="457200" y="1701283"/>
            <a:chExt cx="708213" cy="263769"/>
          </a:xfrm>
        </p:grpSpPr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6C39A0AF-8250-4D35-8BB7-CE7A7A88A0E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341C787-95BF-4F9A-9B4E-E70DBBDD06D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9E9EF3D9-E17C-4378-B61E-33B479B58E00}"/>
              </a:ext>
            </a:extLst>
          </p:cNvPr>
          <p:cNvSpPr txBox="1"/>
          <p:nvPr/>
        </p:nvSpPr>
        <p:spPr>
          <a:xfrm>
            <a:off x="7013228" y="2774041"/>
            <a:ext cx="29367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F)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D0F00D6-5C82-4477-B682-01442C0D087D}"/>
              </a:ext>
            </a:extLst>
          </p:cNvPr>
          <p:cNvGrpSpPr/>
          <p:nvPr/>
        </p:nvGrpSpPr>
        <p:grpSpPr>
          <a:xfrm>
            <a:off x="7401409" y="2764005"/>
            <a:ext cx="653735" cy="243479"/>
            <a:chOff x="457200" y="1701283"/>
            <a:chExt cx="708213" cy="263769"/>
          </a:xfrm>
        </p:grpSpPr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44B848FA-417D-48EC-B68C-4BC0C95EA60E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E88B9577-BF8C-4C39-AFBF-17E92522A04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4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D686441E-ABB0-431D-8201-BF61A01E46E6}"/>
              </a:ext>
            </a:extLst>
          </p:cNvPr>
          <p:cNvGrpSpPr/>
          <p:nvPr/>
        </p:nvGrpSpPr>
        <p:grpSpPr>
          <a:xfrm>
            <a:off x="8130584" y="2764005"/>
            <a:ext cx="653735" cy="243479"/>
            <a:chOff x="457200" y="1701283"/>
            <a:chExt cx="708213" cy="263769"/>
          </a:xfrm>
        </p:grpSpPr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169AE1F0-00C0-4BC0-BA1B-DA031F830A6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E297E331-8342-428E-82A9-B5411509EC31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44AFD7C3-4B36-4CC5-88BC-8F56915E8C68}"/>
              </a:ext>
            </a:extLst>
          </p:cNvPr>
          <p:cNvSpPr txBox="1"/>
          <p:nvPr/>
        </p:nvSpPr>
        <p:spPr>
          <a:xfrm>
            <a:off x="4701318" y="1795254"/>
            <a:ext cx="303288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C)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2D3AAAF2-6B2D-40DB-B43C-A3E8AB7F7828}"/>
              </a:ext>
            </a:extLst>
          </p:cNvPr>
          <p:cNvGrpSpPr/>
          <p:nvPr/>
        </p:nvGrpSpPr>
        <p:grpSpPr>
          <a:xfrm>
            <a:off x="5483513" y="1785218"/>
            <a:ext cx="653735" cy="243479"/>
            <a:chOff x="457200" y="1701283"/>
            <a:chExt cx="708213" cy="263769"/>
          </a:xfrm>
        </p:grpSpPr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95EC2930-4CD8-4970-8FFA-07762C57E88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C879B28C-0EB8-4E14-A0DE-AEDF1AB7B41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2EC6C1BD-16EF-41A9-99D1-FBE1A8A600F1}"/>
              </a:ext>
            </a:extLst>
          </p:cNvPr>
          <p:cNvSpPr txBox="1"/>
          <p:nvPr/>
        </p:nvSpPr>
        <p:spPr>
          <a:xfrm>
            <a:off x="7002007" y="1795254"/>
            <a:ext cx="316113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D)</a:t>
            </a: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D78E897B-FB8E-4E9E-AC17-02A30DE987CB}"/>
              </a:ext>
            </a:extLst>
          </p:cNvPr>
          <p:cNvGrpSpPr/>
          <p:nvPr/>
        </p:nvGrpSpPr>
        <p:grpSpPr>
          <a:xfrm>
            <a:off x="7790615" y="1785218"/>
            <a:ext cx="653735" cy="243479"/>
            <a:chOff x="457200" y="1701283"/>
            <a:chExt cx="708213" cy="263769"/>
          </a:xfrm>
        </p:grpSpPr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A00A2274-A8D9-4A32-BFCA-D0802B2CBEC4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EBA78CD7-6DAE-484D-980F-0FAD9E5A4C3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A7FB0430-0C94-4370-8ED6-AC6301654C79}"/>
              </a:ext>
            </a:extLst>
          </p:cNvPr>
          <p:cNvSpPr txBox="1"/>
          <p:nvPr/>
        </p:nvSpPr>
        <p:spPr>
          <a:xfrm>
            <a:off x="4698111" y="816468"/>
            <a:ext cx="309701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A)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8429986-6120-48A8-8009-1EF206BFC91B}"/>
              </a:ext>
            </a:extLst>
          </p:cNvPr>
          <p:cNvGrpSpPr/>
          <p:nvPr/>
        </p:nvGrpSpPr>
        <p:grpSpPr>
          <a:xfrm>
            <a:off x="5483513" y="806432"/>
            <a:ext cx="653735" cy="243479"/>
            <a:chOff x="457200" y="1701283"/>
            <a:chExt cx="708213" cy="263769"/>
          </a:xfrm>
        </p:grpSpPr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214AEF86-A311-45C1-A1F5-D20EACEEC4D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82248EF6-6BEB-4C30-B273-B5171C83D52B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27C0BC3F-4BAB-414C-8B46-6D560E1B0076}"/>
              </a:ext>
            </a:extLst>
          </p:cNvPr>
          <p:cNvSpPr txBox="1"/>
          <p:nvPr/>
        </p:nvSpPr>
        <p:spPr>
          <a:xfrm>
            <a:off x="7007617" y="816468"/>
            <a:ext cx="30489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B)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27F66751-CCE9-4590-8C10-7CFD54929D70}"/>
              </a:ext>
            </a:extLst>
          </p:cNvPr>
          <p:cNvGrpSpPr/>
          <p:nvPr/>
        </p:nvGrpSpPr>
        <p:grpSpPr>
          <a:xfrm>
            <a:off x="7790615" y="806432"/>
            <a:ext cx="653735" cy="243479"/>
            <a:chOff x="457200" y="1701283"/>
            <a:chExt cx="708213" cy="263769"/>
          </a:xfrm>
        </p:grpSpPr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346001A6-5C5B-4FF6-B2C7-40720386CAD6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78345A2C-50E9-4E4C-8B2C-2F953B56E262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BB792AEC-1C6D-4EDA-A8E9-7A95F056AA1D}"/>
              </a:ext>
            </a:extLst>
          </p:cNvPr>
          <p:cNvSpPr txBox="1"/>
          <p:nvPr/>
        </p:nvSpPr>
        <p:spPr>
          <a:xfrm>
            <a:off x="4721355" y="4731614"/>
            <a:ext cx="263214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I)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156AA82A-8146-4B49-8058-01A843C00083}"/>
              </a:ext>
            </a:extLst>
          </p:cNvPr>
          <p:cNvGrpSpPr/>
          <p:nvPr/>
        </p:nvGrpSpPr>
        <p:grpSpPr>
          <a:xfrm>
            <a:off x="5094307" y="4721578"/>
            <a:ext cx="653735" cy="243479"/>
            <a:chOff x="457200" y="1701283"/>
            <a:chExt cx="708213" cy="263769"/>
          </a:xfrm>
        </p:grpSpPr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5B397999-BABB-4B2E-B31E-EED32F3B9A4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46A0DFB8-A74F-4540-8E5C-1FCDBC8B35BE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÷ 2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57F43EAD-D779-4778-B84D-41F9BDE63373}"/>
              </a:ext>
            </a:extLst>
          </p:cNvPr>
          <p:cNvGrpSpPr/>
          <p:nvPr/>
        </p:nvGrpSpPr>
        <p:grpSpPr>
          <a:xfrm>
            <a:off x="5823482" y="4721578"/>
            <a:ext cx="653735" cy="243479"/>
            <a:chOff x="457200" y="1701283"/>
            <a:chExt cx="708213" cy="263769"/>
          </a:xfrm>
        </p:grpSpPr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A8FA20AD-D657-486A-85EE-3E8034C290A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C20BE125-C336-4A18-B27E-73A3D0AE13B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C8CE469A-2BE4-4AB3-A480-129F296778B7}"/>
              </a:ext>
            </a:extLst>
          </p:cNvPr>
          <p:cNvSpPr txBox="1"/>
          <p:nvPr/>
        </p:nvSpPr>
        <p:spPr>
          <a:xfrm>
            <a:off x="7023647" y="4731614"/>
            <a:ext cx="27283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J)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F9EDDC1C-2BB0-48EF-ACB3-4B44BBA1335F}"/>
              </a:ext>
            </a:extLst>
          </p:cNvPr>
          <p:cNvGrpSpPr/>
          <p:nvPr/>
        </p:nvGrpSpPr>
        <p:grpSpPr>
          <a:xfrm>
            <a:off x="7401409" y="4721578"/>
            <a:ext cx="653735" cy="243479"/>
            <a:chOff x="457200" y="1701283"/>
            <a:chExt cx="708213" cy="263769"/>
          </a:xfrm>
        </p:grpSpPr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C137B588-2E2C-4DAE-A47C-904A5C9FA33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68D3FD2E-473A-494C-8095-96DACD410988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702A3B8A-CFFB-48A3-B616-8C3981DE8683}"/>
              </a:ext>
            </a:extLst>
          </p:cNvPr>
          <p:cNvGrpSpPr/>
          <p:nvPr/>
        </p:nvGrpSpPr>
        <p:grpSpPr>
          <a:xfrm>
            <a:off x="8130584" y="4721578"/>
            <a:ext cx="653735" cy="243479"/>
            <a:chOff x="457200" y="1701283"/>
            <a:chExt cx="708213" cy="263769"/>
          </a:xfrm>
        </p:grpSpPr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52AD3E58-BBF4-4945-9A83-C1893C40BC5D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1D3B3F5E-71A2-4469-937F-F038C84BEBCC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4874FBB5-CEFB-4567-ACFF-FF7FAAD68798}"/>
              </a:ext>
            </a:extLst>
          </p:cNvPr>
          <p:cNvSpPr txBox="1"/>
          <p:nvPr/>
        </p:nvSpPr>
        <p:spPr>
          <a:xfrm>
            <a:off x="4702119" y="5710401"/>
            <a:ext cx="30168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K)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5FCF33D9-4278-45F6-8EBD-AC58390D12ED}"/>
              </a:ext>
            </a:extLst>
          </p:cNvPr>
          <p:cNvGrpSpPr/>
          <p:nvPr/>
        </p:nvGrpSpPr>
        <p:grpSpPr>
          <a:xfrm>
            <a:off x="5094307" y="5700365"/>
            <a:ext cx="653735" cy="243479"/>
            <a:chOff x="457200" y="1701283"/>
            <a:chExt cx="708213" cy="263769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FAA15472-EDD3-4796-A186-3FCD84EE490B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911D8AD3-61E3-44B8-B187-C3C51E38D05E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39A399BC-B7E7-446F-A877-BB3921BCE4C3}"/>
              </a:ext>
            </a:extLst>
          </p:cNvPr>
          <p:cNvGrpSpPr/>
          <p:nvPr/>
        </p:nvGrpSpPr>
        <p:grpSpPr>
          <a:xfrm>
            <a:off x="5823482" y="5700365"/>
            <a:ext cx="653735" cy="243479"/>
            <a:chOff x="457200" y="1701283"/>
            <a:chExt cx="708213" cy="263769"/>
          </a:xfrm>
        </p:grpSpPr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904F87C4-DEEF-458F-8532-2216A99FC05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F8D20123-FCBE-46E5-8DD3-BF639A1DC3DB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+ 3</a:t>
              </a:r>
            </a:p>
          </p:txBody>
        </p: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FC294313-9AF0-462C-8073-86BC75630799}"/>
              </a:ext>
            </a:extLst>
          </p:cNvPr>
          <p:cNvSpPr txBox="1"/>
          <p:nvPr/>
        </p:nvSpPr>
        <p:spPr>
          <a:xfrm>
            <a:off x="7016434" y="5710401"/>
            <a:ext cx="287258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L)</a:t>
            </a:r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3BB49E5F-02B5-4D01-81E1-5C0706FF67E8}"/>
              </a:ext>
            </a:extLst>
          </p:cNvPr>
          <p:cNvGrpSpPr/>
          <p:nvPr/>
        </p:nvGrpSpPr>
        <p:grpSpPr>
          <a:xfrm>
            <a:off x="7324579" y="5700365"/>
            <a:ext cx="861863" cy="243479"/>
            <a:chOff x="457200" y="1701283"/>
            <a:chExt cx="708213" cy="263769"/>
          </a:xfrm>
        </p:grpSpPr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0D4A427-CA39-42B6-A948-F35B85C4B5A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DF068E23-C689-4B61-820E-D292EE4A0C9A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13977FFA-B940-4946-8FCB-03513CC6CA36}"/>
              </a:ext>
            </a:extLst>
          </p:cNvPr>
          <p:cNvGrpSpPr/>
          <p:nvPr/>
        </p:nvGrpSpPr>
        <p:grpSpPr>
          <a:xfrm>
            <a:off x="8261882" y="5700365"/>
            <a:ext cx="653735" cy="243479"/>
            <a:chOff x="457200" y="1701283"/>
            <a:chExt cx="708213" cy="263769"/>
          </a:xfrm>
        </p:grpSpPr>
        <p:cxnSp>
          <p:nvCxnSpPr>
            <p:cNvPr id="165" name="Straight Arrow Connector 164">
              <a:extLst>
                <a:ext uri="{FF2B5EF4-FFF2-40B4-BE49-F238E27FC236}">
                  <a16:creationId xmlns:a16="http://schemas.microsoft.com/office/drawing/2014/main" id="{645C2BB1-051F-47B8-9D91-9DE6369934EE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E6D6E8B9-3DF5-4163-9A9E-D145AE2848B6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67" name="Table 37">
            <a:extLst>
              <a:ext uri="{FF2B5EF4-FFF2-40B4-BE49-F238E27FC236}">
                <a16:creationId xmlns:a16="http://schemas.microsoft.com/office/drawing/2014/main" id="{783055B8-0D70-49E8-AB80-279E71B3C3F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29901" y="3120250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168" name="Table 37">
            <a:extLst>
              <a:ext uri="{FF2B5EF4-FFF2-40B4-BE49-F238E27FC236}">
                <a16:creationId xmlns:a16="http://schemas.microsoft.com/office/drawing/2014/main" id="{C6958756-E8FB-4573-97CC-17C9BA0F202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37003" y="3120250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169" name="Table 37">
            <a:extLst>
              <a:ext uri="{FF2B5EF4-FFF2-40B4-BE49-F238E27FC236}">
                <a16:creationId xmlns:a16="http://schemas.microsoft.com/office/drawing/2014/main" id="{761C4351-88D1-4053-8C2E-F0E6CB691CE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29901" y="214020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170" name="Table 37">
            <a:extLst>
              <a:ext uri="{FF2B5EF4-FFF2-40B4-BE49-F238E27FC236}">
                <a16:creationId xmlns:a16="http://schemas.microsoft.com/office/drawing/2014/main" id="{47451EB9-9372-4B31-9540-35E105E133B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37003" y="214020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−4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−3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−2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171" name="Table 37">
            <a:extLst>
              <a:ext uri="{FF2B5EF4-FFF2-40B4-BE49-F238E27FC236}">
                <a16:creationId xmlns:a16="http://schemas.microsoft.com/office/drawing/2014/main" id="{E650B9E5-6A90-43DC-9F44-FED981B09DC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29901" y="116484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172" name="Table 37">
            <a:extLst>
              <a:ext uri="{FF2B5EF4-FFF2-40B4-BE49-F238E27FC236}">
                <a16:creationId xmlns:a16="http://schemas.microsoft.com/office/drawing/2014/main" id="{0C89020B-D0B2-446F-B71C-273AF529D83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37003" y="116484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173" name="Table 37">
            <a:extLst>
              <a:ext uri="{FF2B5EF4-FFF2-40B4-BE49-F238E27FC236}">
                <a16:creationId xmlns:a16="http://schemas.microsoft.com/office/drawing/2014/main" id="{E2175E9C-251D-44B9-8335-717AFE437B4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29901" y="5085038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ysClr val="windowText" lastClr="000000"/>
                          </a:solidFill>
                        </a:rPr>
                        <a:t>2.5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174" name="Table 37">
            <a:extLst>
              <a:ext uri="{FF2B5EF4-FFF2-40B4-BE49-F238E27FC236}">
                <a16:creationId xmlns:a16="http://schemas.microsoft.com/office/drawing/2014/main" id="{DCD3778F-8282-4EDE-A7BE-EB793A547B3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37003" y="5085038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175" name="Table 37">
            <a:extLst>
              <a:ext uri="{FF2B5EF4-FFF2-40B4-BE49-F238E27FC236}">
                <a16:creationId xmlns:a16="http://schemas.microsoft.com/office/drawing/2014/main" id="{C927B1D7-D3EA-41EA-BAB0-28AC8A0D56F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29901" y="605101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093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176" name="Table 37">
            <a:extLst>
              <a:ext uri="{FF2B5EF4-FFF2-40B4-BE49-F238E27FC236}">
                <a16:creationId xmlns:a16="http://schemas.microsoft.com/office/drawing/2014/main" id="{326673E0-E381-4F93-B2AA-AF6497112F2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37003" y="6051019"/>
          <a:ext cx="1985206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776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sp>
        <p:nvSpPr>
          <p:cNvPr id="177" name="TextBox 176">
            <a:extLst>
              <a:ext uri="{FF2B5EF4-FFF2-40B4-BE49-F238E27FC236}">
                <a16:creationId xmlns:a16="http://schemas.microsoft.com/office/drawing/2014/main" id="{F2D38055-CE39-4BD1-BB66-4039B6C311D0}"/>
              </a:ext>
            </a:extLst>
          </p:cNvPr>
          <p:cNvSpPr txBox="1"/>
          <p:nvPr/>
        </p:nvSpPr>
        <p:spPr>
          <a:xfrm>
            <a:off x="608329" y="343186"/>
            <a:ext cx="3395481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 smtClean="0">
                <a:solidFill>
                  <a:prstClr val="black"/>
                </a:solidFill>
                <a:latin typeface="Calibri" panose="020F0502020204030204"/>
              </a:rPr>
              <a:t>Work out the missing value and function for each table .</a:t>
            </a:r>
            <a:endParaRPr lang="en-GB" sz="110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2D38055-CE39-4BD1-BB66-4039B6C311D0}"/>
              </a:ext>
            </a:extLst>
          </p:cNvPr>
          <p:cNvSpPr txBox="1"/>
          <p:nvPr/>
        </p:nvSpPr>
        <p:spPr>
          <a:xfrm>
            <a:off x="5123367" y="361355"/>
            <a:ext cx="3395481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 smtClean="0">
                <a:solidFill>
                  <a:prstClr val="black"/>
                </a:solidFill>
                <a:latin typeface="Calibri" panose="020F0502020204030204"/>
              </a:rPr>
              <a:t>Work out the missing value and function for each table .</a:t>
            </a:r>
            <a:endParaRPr lang="en-GB" sz="1108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8778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37">
            <a:extLst>
              <a:ext uri="{FF2B5EF4-FFF2-40B4-BE49-F238E27FC236}">
                <a16:creationId xmlns:a16="http://schemas.microsoft.com/office/drawing/2014/main" id="{1E3CEC14-F0C8-4801-A567-5EA4759C39E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410498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6" name="Table 37">
            <a:extLst>
              <a:ext uri="{FF2B5EF4-FFF2-40B4-BE49-F238E27FC236}">
                <a16:creationId xmlns:a16="http://schemas.microsoft.com/office/drawing/2014/main" id="{B1C169BE-BF6B-4C63-A4A0-CE235B2003E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410498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ADC7A87-7C25-4149-8C00-947882BC16E3}"/>
              </a:ext>
            </a:extLst>
          </p:cNvPr>
          <p:cNvSpPr txBox="1"/>
          <p:nvPr/>
        </p:nvSpPr>
        <p:spPr>
          <a:xfrm>
            <a:off x="98657" y="3752827"/>
            <a:ext cx="31771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G)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2A298B-E1F4-46B4-B9C9-C4E163E402D8}"/>
              </a:ext>
            </a:extLst>
          </p:cNvPr>
          <p:cNvGrpSpPr/>
          <p:nvPr/>
        </p:nvGrpSpPr>
        <p:grpSpPr>
          <a:xfrm>
            <a:off x="498861" y="3742791"/>
            <a:ext cx="653735" cy="243479"/>
            <a:chOff x="457200" y="1701283"/>
            <a:chExt cx="708213" cy="263769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04FBDB2-92AB-4C64-9247-309A642C122B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F06E53-4576-4FA9-A8EB-66723DD50981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B8DE894-E87E-46FB-B6A1-3789C5D3D183}"/>
              </a:ext>
            </a:extLst>
          </p:cNvPr>
          <p:cNvGrpSpPr/>
          <p:nvPr/>
        </p:nvGrpSpPr>
        <p:grpSpPr>
          <a:xfrm>
            <a:off x="1228036" y="3742791"/>
            <a:ext cx="653735" cy="243479"/>
            <a:chOff x="457200" y="1701283"/>
            <a:chExt cx="708213" cy="263769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E720062-A3C3-46C2-877F-083F165B7B2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73D6EAB-368B-42DA-B0E2-FF190A77F824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+ 6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562977D-AD2A-45F3-9155-B7A59A219BFD}"/>
              </a:ext>
            </a:extLst>
          </p:cNvPr>
          <p:cNvSpPr txBox="1"/>
          <p:nvPr/>
        </p:nvSpPr>
        <p:spPr>
          <a:xfrm>
            <a:off x="2406561" y="3752827"/>
            <a:ext cx="316113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H)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79054EB-DAFD-4D4F-8F1A-CC0A30E7D084}"/>
              </a:ext>
            </a:extLst>
          </p:cNvPr>
          <p:cNvGrpSpPr/>
          <p:nvPr/>
        </p:nvGrpSpPr>
        <p:grpSpPr>
          <a:xfrm>
            <a:off x="2805962" y="3742791"/>
            <a:ext cx="653735" cy="243479"/>
            <a:chOff x="457200" y="1701283"/>
            <a:chExt cx="708213" cy="263769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21D752D-0D4F-40A5-9340-7355054A577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FF5F057-DFE7-41A0-8AE2-0971C0F5E814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5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1F6302-4267-43B2-972F-0736F1587999}"/>
              </a:ext>
            </a:extLst>
          </p:cNvPr>
          <p:cNvGrpSpPr/>
          <p:nvPr/>
        </p:nvGrpSpPr>
        <p:grpSpPr>
          <a:xfrm>
            <a:off x="3535138" y="3742791"/>
            <a:ext cx="653735" cy="243479"/>
            <a:chOff x="457200" y="1701283"/>
            <a:chExt cx="708213" cy="263769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0BBC077-4F60-44C8-8992-6128A526C47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5BA584C-583D-4E0F-BF4F-1FC11992648C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− 5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969C2E7-38D3-4D87-8D17-E86CFAC4585B}"/>
              </a:ext>
            </a:extLst>
          </p:cNvPr>
          <p:cNvSpPr txBox="1"/>
          <p:nvPr/>
        </p:nvSpPr>
        <p:spPr>
          <a:xfrm>
            <a:off x="109078" y="2774041"/>
            <a:ext cx="29687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E)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CA09F2-AB71-4A1A-BD2A-81F3F6758F42}"/>
              </a:ext>
            </a:extLst>
          </p:cNvPr>
          <p:cNvGrpSpPr/>
          <p:nvPr/>
        </p:nvGrpSpPr>
        <p:grpSpPr>
          <a:xfrm>
            <a:off x="498861" y="2764005"/>
            <a:ext cx="653735" cy="243479"/>
            <a:chOff x="457200" y="1701283"/>
            <a:chExt cx="708213" cy="2637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B170E75-533A-48FF-8D68-02CF8F810F3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D5D8264-E88D-45E4-B8CF-0E5C6311F541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80AC83F-94BF-4418-9BDC-C7061E0A922C}"/>
              </a:ext>
            </a:extLst>
          </p:cNvPr>
          <p:cNvGrpSpPr/>
          <p:nvPr/>
        </p:nvGrpSpPr>
        <p:grpSpPr>
          <a:xfrm>
            <a:off x="1228036" y="2764005"/>
            <a:ext cx="653735" cy="243479"/>
            <a:chOff x="457200" y="1701283"/>
            <a:chExt cx="708213" cy="263769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5FCA11C-A97E-43E6-8019-DF5FF8EB190C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FC442B2-3367-41A4-A75D-B6C2C86E691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+ 3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3CF683A-7721-4136-AE45-4FA5AC64ED50}"/>
              </a:ext>
            </a:extLst>
          </p:cNvPr>
          <p:cNvSpPr txBox="1"/>
          <p:nvPr/>
        </p:nvSpPr>
        <p:spPr>
          <a:xfrm>
            <a:off x="2417782" y="2774041"/>
            <a:ext cx="29367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F)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9A8ECE4-599E-423B-AB18-20B69172D729}"/>
              </a:ext>
            </a:extLst>
          </p:cNvPr>
          <p:cNvGrpSpPr/>
          <p:nvPr/>
        </p:nvGrpSpPr>
        <p:grpSpPr>
          <a:xfrm>
            <a:off x="2805962" y="2764005"/>
            <a:ext cx="653735" cy="243479"/>
            <a:chOff x="457200" y="1701283"/>
            <a:chExt cx="708213" cy="263769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2629BAA-0DE5-42B5-9202-8A67E18D3B4D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7262E8-4541-4FD9-8127-03E55D65BF22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FDD954-4D2A-4E16-9053-3C7461F1A235}"/>
              </a:ext>
            </a:extLst>
          </p:cNvPr>
          <p:cNvGrpSpPr/>
          <p:nvPr/>
        </p:nvGrpSpPr>
        <p:grpSpPr>
          <a:xfrm>
            <a:off x="3535138" y="2764005"/>
            <a:ext cx="653735" cy="243479"/>
            <a:chOff x="457200" y="1701283"/>
            <a:chExt cx="708213" cy="263769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3447B96-4AE5-4FFE-9707-4630CAF147A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CE2DF3D-754E-49D7-A330-34E056A3B9D9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− 1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46D4641-C024-4984-A353-D2BD08F61DFF}"/>
              </a:ext>
            </a:extLst>
          </p:cNvPr>
          <p:cNvSpPr txBox="1"/>
          <p:nvPr/>
        </p:nvSpPr>
        <p:spPr>
          <a:xfrm>
            <a:off x="105871" y="1795254"/>
            <a:ext cx="303288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C)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974B30E-C691-4B57-9021-EA8E9DCC707A}"/>
              </a:ext>
            </a:extLst>
          </p:cNvPr>
          <p:cNvGrpSpPr/>
          <p:nvPr/>
        </p:nvGrpSpPr>
        <p:grpSpPr>
          <a:xfrm>
            <a:off x="888067" y="1785218"/>
            <a:ext cx="653735" cy="243479"/>
            <a:chOff x="457200" y="1701283"/>
            <a:chExt cx="708213" cy="263769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3636B118-8E72-4B8B-9D7F-7660877E281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0FC2AFB-1FCB-4B89-89B6-43D371BD8032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÷ 2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7B875E6A-2C89-400F-8600-08E0FECB283D}"/>
              </a:ext>
            </a:extLst>
          </p:cNvPr>
          <p:cNvSpPr txBox="1"/>
          <p:nvPr/>
        </p:nvSpPr>
        <p:spPr>
          <a:xfrm>
            <a:off x="2406561" y="1795254"/>
            <a:ext cx="316113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D)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9EC7491-2E10-4B04-8EF5-147117826F50}"/>
              </a:ext>
            </a:extLst>
          </p:cNvPr>
          <p:cNvGrpSpPr/>
          <p:nvPr/>
        </p:nvGrpSpPr>
        <p:grpSpPr>
          <a:xfrm>
            <a:off x="3195169" y="1785218"/>
            <a:ext cx="653735" cy="243479"/>
            <a:chOff x="457200" y="1701283"/>
            <a:chExt cx="708213" cy="263769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4841067-ED59-430C-AF0C-7AF4F702E06E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1C7AF3-C125-4E47-9A10-5CD68952731A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− 5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6C3F8EEE-5D4C-463E-9AFF-CBBB9598CA09}"/>
              </a:ext>
            </a:extLst>
          </p:cNvPr>
          <p:cNvSpPr txBox="1"/>
          <p:nvPr/>
        </p:nvSpPr>
        <p:spPr>
          <a:xfrm>
            <a:off x="102665" y="816468"/>
            <a:ext cx="309701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A)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B19A22B-C940-4C9E-88CD-20CA6E67622A}"/>
              </a:ext>
            </a:extLst>
          </p:cNvPr>
          <p:cNvGrpSpPr/>
          <p:nvPr/>
        </p:nvGrpSpPr>
        <p:grpSpPr>
          <a:xfrm>
            <a:off x="888067" y="806432"/>
            <a:ext cx="653735" cy="243479"/>
            <a:chOff x="457200" y="1701283"/>
            <a:chExt cx="708213" cy="263769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58113D9-2550-4CEB-B1E3-ADA6ABBA8235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E2518A4-9228-4515-B6CF-762F4CE8A5CB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4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AA88495-6759-4D82-9619-ABD73118DD7F}"/>
              </a:ext>
            </a:extLst>
          </p:cNvPr>
          <p:cNvSpPr txBox="1"/>
          <p:nvPr/>
        </p:nvSpPr>
        <p:spPr>
          <a:xfrm>
            <a:off x="2412171" y="816468"/>
            <a:ext cx="30489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B)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5C4FD2E-90DA-481A-B2B2-18FA40C4E15C}"/>
              </a:ext>
            </a:extLst>
          </p:cNvPr>
          <p:cNvGrpSpPr/>
          <p:nvPr/>
        </p:nvGrpSpPr>
        <p:grpSpPr>
          <a:xfrm>
            <a:off x="3195169" y="806432"/>
            <a:ext cx="653735" cy="243479"/>
            <a:chOff x="457200" y="1701283"/>
            <a:chExt cx="708213" cy="263769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2F9D4F9-EE33-4774-8EAB-2176C3F54CE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252C9C6-BCCD-40B2-B31C-16E69A487D1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+ 6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08020018-BB53-4D1E-95E5-321360E17545}"/>
              </a:ext>
            </a:extLst>
          </p:cNvPr>
          <p:cNvSpPr txBox="1"/>
          <p:nvPr/>
        </p:nvSpPr>
        <p:spPr>
          <a:xfrm>
            <a:off x="125909" y="4731614"/>
            <a:ext cx="263214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I)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BFB56FA-F8D3-4288-B2E4-713C5A151D95}"/>
              </a:ext>
            </a:extLst>
          </p:cNvPr>
          <p:cNvGrpSpPr/>
          <p:nvPr/>
        </p:nvGrpSpPr>
        <p:grpSpPr>
          <a:xfrm>
            <a:off x="498861" y="4721578"/>
            <a:ext cx="653735" cy="243479"/>
            <a:chOff x="457200" y="1701283"/>
            <a:chExt cx="708213" cy="263769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F0AC33F-13CE-41A3-87E7-22BD9BEC858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E795928-0909-4906-9418-1D7944625C58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÷ 2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919D6F7-16DA-4FBF-BBF2-3CFC0383B792}"/>
              </a:ext>
            </a:extLst>
          </p:cNvPr>
          <p:cNvGrpSpPr/>
          <p:nvPr/>
        </p:nvGrpSpPr>
        <p:grpSpPr>
          <a:xfrm>
            <a:off x="1228036" y="4721578"/>
            <a:ext cx="653735" cy="243479"/>
            <a:chOff x="457200" y="1701283"/>
            <a:chExt cx="708213" cy="263769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881A903-53E0-473B-A111-3E7B06A4400F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A701333-8559-4725-B803-EB59048C104D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+ 1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EC30682-2CC1-48F2-9594-2DFC838AE3C9}"/>
              </a:ext>
            </a:extLst>
          </p:cNvPr>
          <p:cNvSpPr txBox="1"/>
          <p:nvPr/>
        </p:nvSpPr>
        <p:spPr>
          <a:xfrm>
            <a:off x="2428201" y="4731614"/>
            <a:ext cx="27283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J)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5BF21EE-77B9-46B1-A7B0-29E7EC03A74B}"/>
              </a:ext>
            </a:extLst>
          </p:cNvPr>
          <p:cNvGrpSpPr/>
          <p:nvPr/>
        </p:nvGrpSpPr>
        <p:grpSpPr>
          <a:xfrm>
            <a:off x="2805962" y="4721578"/>
            <a:ext cx="653735" cy="243479"/>
            <a:chOff x="457200" y="1701283"/>
            <a:chExt cx="708213" cy="263769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09B4321D-F519-4944-88F1-9D8D02A5639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09A7DED-FC5B-4C12-8BC5-BD9C018C310F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7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001163C-C63E-4A55-B724-2971125BF4C7}"/>
              </a:ext>
            </a:extLst>
          </p:cNvPr>
          <p:cNvGrpSpPr/>
          <p:nvPr/>
        </p:nvGrpSpPr>
        <p:grpSpPr>
          <a:xfrm>
            <a:off x="3535138" y="4721578"/>
            <a:ext cx="653735" cy="243479"/>
            <a:chOff x="457200" y="1701283"/>
            <a:chExt cx="708213" cy="263769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A8DDF2B-22FF-4091-9161-3CDC7AEA049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5B645D5-A52A-4DFF-988C-4A6E6AEE0075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− 5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0AE51AD2-48AE-48B6-B6F6-BA3C0C94CA46}"/>
              </a:ext>
            </a:extLst>
          </p:cNvPr>
          <p:cNvSpPr txBox="1"/>
          <p:nvPr/>
        </p:nvSpPr>
        <p:spPr>
          <a:xfrm>
            <a:off x="106672" y="5710401"/>
            <a:ext cx="30168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K)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EB12C39-15A0-4E8F-875A-B8D9D5F90B5C}"/>
              </a:ext>
            </a:extLst>
          </p:cNvPr>
          <p:cNvGrpSpPr/>
          <p:nvPr/>
        </p:nvGrpSpPr>
        <p:grpSpPr>
          <a:xfrm>
            <a:off x="498861" y="5700365"/>
            <a:ext cx="653735" cy="243479"/>
            <a:chOff x="457200" y="1701283"/>
            <a:chExt cx="708213" cy="263769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62E6C13D-50DD-4676-9972-A9B85D609834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1A604DB-B4FC-4DB8-B9F6-6C14F725D5DA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÷ 4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9AAB6ED-A1DE-4AF3-B3CC-02B54A69845B}"/>
              </a:ext>
            </a:extLst>
          </p:cNvPr>
          <p:cNvGrpSpPr/>
          <p:nvPr/>
        </p:nvGrpSpPr>
        <p:grpSpPr>
          <a:xfrm>
            <a:off x="1228036" y="5700365"/>
            <a:ext cx="653735" cy="243479"/>
            <a:chOff x="457200" y="1701283"/>
            <a:chExt cx="708213" cy="263769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F8BDDD2A-22F1-4236-9F1E-35B827B76DE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E9A65A2-B9F4-4903-8A71-8F9E379885C6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+ 3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F9A77EF2-2337-4BCA-B2DB-FC4276C34829}"/>
              </a:ext>
            </a:extLst>
          </p:cNvPr>
          <p:cNvSpPr txBox="1"/>
          <p:nvPr/>
        </p:nvSpPr>
        <p:spPr>
          <a:xfrm>
            <a:off x="2420988" y="5710401"/>
            <a:ext cx="287258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1108" dirty="0">
                <a:solidFill>
                  <a:prstClr val="black"/>
                </a:solidFill>
                <a:latin typeface="Calibri" panose="020F0502020204030204"/>
              </a:rPr>
              <a:t>L)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0507E23-91E3-4969-86CD-F8805D3D36B2}"/>
              </a:ext>
            </a:extLst>
          </p:cNvPr>
          <p:cNvGrpSpPr/>
          <p:nvPr/>
        </p:nvGrpSpPr>
        <p:grpSpPr>
          <a:xfrm>
            <a:off x="2729133" y="5700365"/>
            <a:ext cx="861863" cy="243479"/>
            <a:chOff x="457200" y="1701283"/>
            <a:chExt cx="708213" cy="263769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09C3B5B-8E03-4C9F-B322-8B418CDC563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4970491-EA1B-4E1B-A52C-B1F790F9C113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× 1.5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BBF3E7A-DE65-400E-B977-8492DBE97B6B}"/>
              </a:ext>
            </a:extLst>
          </p:cNvPr>
          <p:cNvGrpSpPr/>
          <p:nvPr/>
        </p:nvGrpSpPr>
        <p:grpSpPr>
          <a:xfrm>
            <a:off x="3666436" y="5700365"/>
            <a:ext cx="653735" cy="243479"/>
            <a:chOff x="457200" y="1701283"/>
            <a:chExt cx="708213" cy="26376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C2DC47B-E52D-4DEE-87A9-28901E5EB0B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81D1433-1C46-45F7-A543-AF9DF310E58E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r>
                <a:rPr lang="en-GB" sz="1108" dirty="0">
                  <a:solidFill>
                    <a:prstClr val="black"/>
                  </a:solidFill>
                  <a:latin typeface="Calibri" panose="020F0502020204030204"/>
                </a:rPr>
                <a:t>+ 4</a:t>
              </a:r>
            </a:p>
          </p:txBody>
        </p:sp>
      </p:grpSp>
      <p:graphicFrame>
        <p:nvGraphicFramePr>
          <p:cNvPr id="79" name="Table 37">
            <a:extLst>
              <a:ext uri="{FF2B5EF4-FFF2-40B4-BE49-F238E27FC236}">
                <a16:creationId xmlns:a16="http://schemas.microsoft.com/office/drawing/2014/main" id="{D649C358-DD9D-4958-ABC0-BDB6DC555F2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3120250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0" name="Table 37">
            <a:extLst>
              <a:ext uri="{FF2B5EF4-FFF2-40B4-BE49-F238E27FC236}">
                <a16:creationId xmlns:a16="http://schemas.microsoft.com/office/drawing/2014/main" id="{645B060F-4A23-4C78-848B-741D9225D90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3120250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1" name="Table 37">
            <a:extLst>
              <a:ext uri="{FF2B5EF4-FFF2-40B4-BE49-F238E27FC236}">
                <a16:creationId xmlns:a16="http://schemas.microsoft.com/office/drawing/2014/main" id="{BC1C7088-4C3F-4861-90E9-4BCFEE1DA98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214020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2" name="Table 37">
            <a:extLst>
              <a:ext uri="{FF2B5EF4-FFF2-40B4-BE49-F238E27FC236}">
                <a16:creationId xmlns:a16="http://schemas.microsoft.com/office/drawing/2014/main" id="{592F3F40-A0FF-488C-B3C6-9CA4CD035A8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214020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−4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−3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−2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−1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  <a:endParaRPr lang="en-GB" sz="11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3" name="Table 37">
            <a:extLst>
              <a:ext uri="{FF2B5EF4-FFF2-40B4-BE49-F238E27FC236}">
                <a16:creationId xmlns:a16="http://schemas.microsoft.com/office/drawing/2014/main" id="{8FE798D7-6B9C-43BF-9DA0-393C98CE405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116484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4" name="Table 37">
            <a:extLst>
              <a:ext uri="{FF2B5EF4-FFF2-40B4-BE49-F238E27FC236}">
                <a16:creationId xmlns:a16="http://schemas.microsoft.com/office/drawing/2014/main" id="{F772F152-FCFC-4836-A1F1-B698B4C4EF9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1164841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5" name="Table 37">
            <a:extLst>
              <a:ext uri="{FF2B5EF4-FFF2-40B4-BE49-F238E27FC236}">
                <a16:creationId xmlns:a16="http://schemas.microsoft.com/office/drawing/2014/main" id="{F1D1B017-4CDD-44F9-8430-BA5D46F52F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5085038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6" name="Table 37">
            <a:extLst>
              <a:ext uri="{FF2B5EF4-FFF2-40B4-BE49-F238E27FC236}">
                <a16:creationId xmlns:a16="http://schemas.microsoft.com/office/drawing/2014/main" id="{7EBE8060-033C-4C80-B4B0-EC502A58485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5085038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81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  <a:gridCol w="250204">
                  <a:extLst>
                    <a:ext uri="{9D8B030D-6E8A-4147-A177-3AD203B41FA5}">
                      <a16:colId xmlns:a16="http://schemas.microsoft.com/office/drawing/2014/main" val="33393345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7" name="Table 37">
            <a:extLst>
              <a:ext uri="{FF2B5EF4-FFF2-40B4-BE49-F238E27FC236}">
                <a16:creationId xmlns:a16="http://schemas.microsoft.com/office/drawing/2014/main" id="{23A8EE5E-43A8-4C96-BE1E-E507C106D9B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455" y="6051019"/>
          <a:ext cx="1985205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093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334528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3.75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graphicFrame>
        <p:nvGraphicFramePr>
          <p:cNvPr id="88" name="Table 37">
            <a:extLst>
              <a:ext uri="{FF2B5EF4-FFF2-40B4-BE49-F238E27FC236}">
                <a16:creationId xmlns:a16="http://schemas.microsoft.com/office/drawing/2014/main" id="{6F7461FE-90C8-4974-886E-545865C0631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41557" y="6051019"/>
          <a:ext cx="1985206" cy="47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776">
                  <a:extLst>
                    <a:ext uri="{9D8B030D-6E8A-4147-A177-3AD203B41FA5}">
                      <a16:colId xmlns:a16="http://schemas.microsoft.com/office/drawing/2014/main" val="1841470461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2134840616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177816533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541620582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1434342771"/>
                    </a:ext>
                  </a:extLst>
                </a:gridCol>
                <a:gridCol w="286286">
                  <a:extLst>
                    <a:ext uri="{9D8B030D-6E8A-4147-A177-3AD203B41FA5}">
                      <a16:colId xmlns:a16="http://schemas.microsoft.com/office/drawing/2014/main" val="275382039"/>
                    </a:ext>
                  </a:extLst>
                </a:gridCol>
              </a:tblGrid>
              <a:tr h="23929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4740"/>
                  </a:ext>
                </a:extLst>
              </a:tr>
              <a:tr h="239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ysClr val="windowText" lastClr="000000"/>
                          </a:solidFill>
                        </a:rPr>
                        <a:t>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5.5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8.5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>
                          <a:solidFill>
                            <a:sysClr val="windowText" lastClr="000000"/>
                          </a:solidFill>
                        </a:rPr>
                        <a:t>11.5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14439"/>
                  </a:ext>
                </a:extLst>
              </a:tr>
            </a:tbl>
          </a:graphicData>
        </a:graphic>
      </p:graphicFrame>
      <p:sp>
        <p:nvSpPr>
          <p:cNvPr id="89" name="Rectangle 88">
            <a:extLst>
              <a:ext uri="{FF2B5EF4-FFF2-40B4-BE49-F238E27FC236}">
                <a16:creationId xmlns:a16="http://schemas.microsoft.com/office/drawing/2014/main" id="{E1A95543-13E2-479F-BB5B-0A410C2CEA1C}"/>
              </a:ext>
            </a:extLst>
          </p:cNvPr>
          <p:cNvSpPr/>
          <p:nvPr/>
        </p:nvSpPr>
        <p:spPr>
          <a:xfrm>
            <a:off x="4578960" y="623729"/>
            <a:ext cx="4448298" cy="852363"/>
          </a:xfrm>
          <a:prstGeom prst="rect">
            <a:avLst/>
          </a:prstGeom>
          <a:noFill/>
        </p:spPr>
        <p:txBody>
          <a:bodyPr wrap="none" lIns="84406" tIns="42203" rIns="84406" bIns="42203">
            <a:spAutoFit/>
          </a:bodyPr>
          <a:lstStyle/>
          <a:p>
            <a:pPr algn="ctr" defTabSz="422041"/>
            <a:r>
              <a:rPr lang="en-US" sz="4985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Mark your work </a:t>
            </a:r>
            <a:endParaRPr lang="en-US" sz="4985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2006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209890"/>
            <a:ext cx="9143074" cy="599127"/>
            <a:chOff x="0" y="13335"/>
            <a:chExt cx="9144218" cy="599127"/>
          </a:xfrm>
        </p:grpSpPr>
        <p:sp>
          <p:nvSpPr>
            <p:cNvPr id="6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 smtClean="0"/>
                <a:t>Using algebra to write functions</a:t>
              </a:r>
              <a:endParaRPr lang="en-GB" sz="3200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43808" y="5517232"/>
                <a:ext cx="42484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48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48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i="1" dirty="0" smtClean="0">
                          <a:latin typeface="Cambria Math" panose="02040503050406030204" pitchFamily="18" charset="0"/>
                        </a:rPr>
                        <m:t>)=2</m:t>
                      </m:r>
                      <m:r>
                        <a:rPr lang="en-GB" sz="48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5517232"/>
                <a:ext cx="4248472" cy="83099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3635896" y="2465437"/>
            <a:ext cx="151216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/>
              <a:t>f</a:t>
            </a:r>
          </a:p>
        </p:txBody>
      </p:sp>
      <p:cxnSp>
        <p:nvCxnSpPr>
          <p:cNvPr id="11" name="Straight Arrow Connector 10"/>
          <p:cNvCxnSpPr>
            <a:endCxn id="9" idx="1"/>
          </p:cNvCxnSpPr>
          <p:nvPr/>
        </p:nvCxnSpPr>
        <p:spPr>
          <a:xfrm>
            <a:off x="2511273" y="2920244"/>
            <a:ext cx="1124623" cy="13245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076056" y="2897485"/>
            <a:ext cx="1124623" cy="13245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979712" y="2537445"/>
                <a:ext cx="64807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2537445"/>
                <a:ext cx="648072" cy="7694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56176" y="2537445"/>
                <a:ext cx="93610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2537445"/>
                <a:ext cx="936104" cy="7694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691680" y="2321421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Input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0152" y="2321421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Output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75880" y="484848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Input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83433" y="48035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Output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350985" y="4937296"/>
                <a:ext cx="24482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Name of the function (usually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dirty="0"/>
                  <a:t> 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dirty="0"/>
                  <a:t>)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985" y="4937296"/>
                <a:ext cx="2448272" cy="646331"/>
              </a:xfrm>
              <a:prstGeom prst="rect">
                <a:avLst/>
              </a:prstGeom>
              <a:blipFill rotWithShape="0">
                <a:blip r:embed="rId5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>
          <a:xfrm>
            <a:off x="2843808" y="5649854"/>
            <a:ext cx="739425" cy="220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9" idx="2"/>
          </p:cNvCxnSpPr>
          <p:nvPr/>
        </p:nvCxnSpPr>
        <p:spPr>
          <a:xfrm>
            <a:off x="4379936" y="5217821"/>
            <a:ext cx="0" cy="431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887489" y="5171322"/>
            <a:ext cx="0" cy="431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>
            <a:off x="3959932" y="4026112"/>
            <a:ext cx="864096" cy="50405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1547201" y="4774234"/>
            <a:ext cx="5665470" cy="165690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7272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/>
                <a:t>Check Your Understanding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771228" y="884567"/>
                <a:ext cx="3600400" cy="769441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/>
                        </a:rPr>
                        <m:t>𝑓</m:t>
                      </m:r>
                      <m:r>
                        <a:rPr lang="en-GB" sz="4400" i="1" dirty="0" smtClean="0">
                          <a:latin typeface="Cambria Math"/>
                        </a:rPr>
                        <m:t>(</m:t>
                      </m:r>
                      <m:r>
                        <a:rPr lang="en-GB" sz="4400" i="1" dirty="0" smtClean="0">
                          <a:latin typeface="Cambria Math"/>
                        </a:rPr>
                        <m:t>𝑥</m:t>
                      </m:r>
                      <m:r>
                        <a:rPr lang="en-GB" sz="4400" i="1" dirty="0" smtClean="0">
                          <a:latin typeface="Cambria Math"/>
                        </a:rPr>
                        <m:t>)=</m:t>
                      </m:r>
                      <m:r>
                        <a:rPr lang="en-GB" sz="4400" i="1" dirty="0" smtClean="0">
                          <a:latin typeface="Cambria Math"/>
                        </a:rPr>
                        <m:t>𝑥</m:t>
                      </m:r>
                      <m:r>
                        <a:rPr lang="en-GB" sz="4400" i="1" baseline="30000" dirty="0" smtClean="0">
                          <a:latin typeface="Cambria Math"/>
                        </a:rPr>
                        <m:t>2</m:t>
                      </m:r>
                      <m:r>
                        <a:rPr lang="en-GB" sz="4400" i="1" dirty="0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228" y="884567"/>
                <a:ext cx="3600400" cy="76944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115616" y="1988840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What does this function do?</a:t>
            </a:r>
          </a:p>
          <a:p>
            <a:r>
              <a:rPr lang="en-GB" sz="2000" b="1" dirty="0"/>
              <a:t>It squares the input then adds 2 to it.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115616" y="2996952"/>
                <a:ext cx="4824536" cy="2260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What is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(3)</m:t>
                    </m:r>
                  </m:oMath>
                </a14:m>
                <a:r>
                  <a:rPr lang="en-GB" sz="2000" dirty="0"/>
                  <a:t>?</a:t>
                </a:r>
              </a:p>
              <a:p>
                <a14:m>
                  <m:oMath xmlns:m="http://schemas.openxmlformats.org/officeDocument/2006/math"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GB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  <m:sup>
                        <m:r>
                          <a:rPr lang="en-GB" sz="2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sz="20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b="1" dirty="0"/>
                  <a:t> </a:t>
                </a:r>
              </a:p>
              <a:p>
                <a:r>
                  <a:rPr lang="en-GB" sz="2000" b="1" dirty="0"/>
                  <a:t> </a:t>
                </a:r>
              </a:p>
              <a:p>
                <a:r>
                  <a:rPr lang="en-GB" sz="2000" dirty="0"/>
                  <a:t>What is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(−5)</m:t>
                    </m:r>
                  </m:oMath>
                </a14:m>
                <a:r>
                  <a:rPr lang="en-GB" sz="2000" dirty="0"/>
                  <a:t>?</a:t>
                </a:r>
              </a:p>
              <a:p>
                <a14:m>
                  <m:oMath xmlns:m="http://schemas.openxmlformats.org/officeDocument/2006/math"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GB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0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d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000" b="1" i="1" smtClean="0"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</m:d>
                      </m:e>
                      <m:sup>
                        <m:r>
                          <a:rPr lang="en-GB" sz="2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𝟐𝟕</m:t>
                    </m:r>
                  </m:oMath>
                </a14:m>
                <a:r>
                  <a:rPr lang="en-GB" sz="2000" b="1" dirty="0"/>
                  <a:t> </a:t>
                </a:r>
              </a:p>
              <a:p>
                <a:endParaRPr lang="en-GB" sz="2000" b="1" dirty="0"/>
              </a:p>
              <a:p>
                <a:endParaRPr lang="en-GB" sz="2000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996952"/>
                <a:ext cx="4824536" cy="2260747"/>
              </a:xfrm>
              <a:prstGeom prst="rect">
                <a:avLst/>
              </a:prstGeom>
              <a:blipFill>
                <a:blip r:embed="rId3"/>
                <a:stretch>
                  <a:fillRect l="-1264" t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467544" y="2060848"/>
            <a:ext cx="576064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Q1</a:t>
            </a:r>
          </a:p>
        </p:txBody>
      </p:sp>
      <p:sp>
        <p:nvSpPr>
          <p:cNvPr id="9" name="Rectangle 8"/>
          <p:cNvSpPr/>
          <p:nvPr/>
        </p:nvSpPr>
        <p:spPr>
          <a:xfrm>
            <a:off x="467544" y="3068960"/>
            <a:ext cx="576064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Q2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7544" y="4005064"/>
            <a:ext cx="576064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Q3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87624" y="2348880"/>
            <a:ext cx="4536504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76766" y="3368918"/>
            <a:ext cx="4547362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76766" y="4305022"/>
            <a:ext cx="4547362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724128" y="5210411"/>
            <a:ext cx="864096" cy="90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04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7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7200" b="0" i="1" smtClean="0">
                        <a:latin typeface="Cambria Math"/>
                      </a:rPr>
                      <m:t>−7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(6)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121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955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7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7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7200" b="0" i="1" smtClean="0">
                        <a:latin typeface="Cambria Math"/>
                      </a:rPr>
                      <m:t>−7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(6)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121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498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7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7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7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b="0" i="1" smtClean="0">
                          <a:latin typeface="Cambria Math"/>
                        </a:rPr>
                        <m:t>−7</m:t>
                      </m:r>
                    </m:oMath>
                  </m:oMathPara>
                </a14:m>
                <a:endParaRPr lang="en-GB" sz="7200" b="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6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7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en-GB" sz="7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7200" i="1">
                          <a:latin typeface="Cambria Math"/>
                        </a:rPr>
                        <m:t>−7</m:t>
                      </m:r>
                    </m:oMath>
                  </m:oMathPara>
                </a14:m>
                <a:endParaRPr lang="en-GB" sz="7200" dirty="0" smtClean="0"/>
              </a:p>
              <a:p>
                <a:pPr marL="0" indent="0" algn="ctr">
                  <a:buNone/>
                </a:pPr>
                <a:endParaRPr lang="en-GB" sz="72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6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r>
                        <a:rPr lang="en-GB" sz="7200" b="0" i="1" smtClean="0">
                          <a:latin typeface="Cambria Math"/>
                        </a:rPr>
                        <m:t>29</m:t>
                      </m:r>
                    </m:oMath>
                  </m:oMathPara>
                </a14:m>
                <a:endParaRPr lang="en-GB" sz="7200" b="0" dirty="0" smtClean="0"/>
              </a:p>
              <a:p>
                <a:pPr marL="0" indent="0" algn="ctr">
                  <a:buNone/>
                </a:pPr>
                <a:endParaRPr lang="en-GB" sz="7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  <a:blipFill rotWithShape="1">
                <a:blip r:embed="rId2"/>
                <a:stretch>
                  <a:fillRect b="-2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792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7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r>
                      <a:rPr lang="en-GB" sz="7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7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7200" b="0" i="1" smtClean="0">
                        <a:latin typeface="Cambria Math"/>
                      </a:rPr>
                      <m:t>−7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(6)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121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170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sz="7200" dirty="0" smtClean="0"/>
                  <a:t>If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7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7200" b="0" i="1" smtClean="0">
                        <a:latin typeface="Cambria Math"/>
                      </a:rPr>
                      <m:t>=</m:t>
                    </m:r>
                    <m:r>
                      <a:rPr lang="en-GB" sz="7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7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7200" b="0" i="1" smtClean="0">
                        <a:latin typeface="Cambria Math"/>
                      </a:rPr>
                      <m:t>−7</m:t>
                    </m:r>
                  </m:oMath>
                </a14:m>
                <a:r>
                  <a:rPr lang="en-GB" sz="7200" dirty="0" smtClean="0"/>
                  <a:t>, what is the value </a:t>
                </a:r>
              </a:p>
              <a:p>
                <a:pPr marL="0" indent="0" algn="ctr">
                  <a:buNone/>
                </a:pPr>
                <a:r>
                  <a:rPr lang="en-GB" sz="7200" dirty="0" smtClean="0"/>
                  <a:t>of </a:t>
                </a:r>
                <a14:m>
                  <m:oMath xmlns:m="http://schemas.openxmlformats.org/officeDocument/2006/math">
                    <m:r>
                      <a:rPr lang="en-GB" sz="7200" b="0" i="1" smtClean="0">
                        <a:latin typeface="Cambria Math"/>
                      </a:rPr>
                      <m:t>𝑓</m:t>
                    </m:r>
                    <m:r>
                      <a:rPr lang="en-GB" sz="7200" b="0" i="1" smtClean="0">
                        <a:latin typeface="Cambria Math"/>
                      </a:rPr>
                      <m:t>(6)</m:t>
                    </m:r>
                  </m:oMath>
                </a14:m>
                <a:r>
                  <a:rPr lang="en-GB" sz="7200" dirty="0" smtClean="0"/>
                  <a:t>?</a:t>
                </a:r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121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98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7200" b="0" i="1" smtClean="0">
                          <a:latin typeface="Cambria Math"/>
                        </a:rPr>
                        <m:t>=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7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7200" b="0" i="1" smtClean="0">
                          <a:latin typeface="Cambria Math"/>
                        </a:rPr>
                        <m:t>−7</m:t>
                      </m:r>
                    </m:oMath>
                  </m:oMathPara>
                </a14:m>
                <a:endParaRPr lang="en-GB" sz="7200" b="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6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7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7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7200" i="1">
                          <a:latin typeface="Cambria Math"/>
                        </a:rPr>
                        <m:t>−7</m:t>
                      </m:r>
                    </m:oMath>
                  </m:oMathPara>
                </a14:m>
                <a:endParaRPr lang="en-GB" sz="7200" dirty="0" smtClean="0"/>
              </a:p>
              <a:p>
                <a:pPr marL="0" indent="0" algn="ctr">
                  <a:buNone/>
                </a:pPr>
                <a:endParaRPr lang="en-GB" sz="72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i="1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GB" sz="7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7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7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6</m:t>
                          </m:r>
                        </m:e>
                      </m:d>
                      <m:r>
                        <a:rPr lang="en-GB" sz="7200" i="1">
                          <a:latin typeface="Cambria Math"/>
                        </a:rPr>
                        <m:t>=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08720"/>
                <a:ext cx="8229600" cy="4525963"/>
              </a:xfrm>
              <a:blipFill>
                <a:blip r:embed="rId2"/>
                <a:stretch>
                  <a:fillRect b="-2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055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4800" dirty="0" smtClean="0"/>
                  <a:t>Work out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4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GB" sz="4800" dirty="0" smtClean="0"/>
                  <a:t> given the following functions </a:t>
                </a:r>
              </a:p>
              <a:p>
                <a:pPr marL="914400" indent="-914400">
                  <a:buAutoNum type="alphaLcParenR"/>
                </a:pP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4800" b="0" dirty="0" smtClean="0"/>
              </a:p>
              <a:p>
                <a:pPr marL="914400" indent="-914400">
                  <a:buAutoNum type="alphaLcParenR"/>
                </a:pP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+6 </m:t>
                    </m:r>
                  </m:oMath>
                </a14:m>
                <a:endParaRPr lang="en-GB" sz="4800" b="0" dirty="0" smtClean="0"/>
              </a:p>
              <a:p>
                <a:pPr marL="914400" indent="-914400">
                  <a:buAutoNum type="alphaLcParenR"/>
                </a:pPr>
                <a14:m>
                  <m:oMath xmlns:m="http://schemas.openxmlformats.org/officeDocument/2006/math">
                    <m:r>
                      <a:rPr lang="en-GB" sz="4800" i="1" dirty="0" smtClean="0">
                        <a:latin typeface="Cambria Math" panose="02040503050406030204" pitchFamily="18" charset="0"/>
                      </a:rPr>
                      <m:t>6−</m:t>
                    </m:r>
                    <m:r>
                      <a:rPr lang="en-GB" sz="4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4800" dirty="0" smtClean="0"/>
              </a:p>
              <a:p>
                <a:pPr marL="914400" indent="-914400">
                  <a:buAutoNum type="alphaLcParenR"/>
                </a:pP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 −6 </m:t>
                    </m:r>
                  </m:oMath>
                </a14:m>
                <a:r>
                  <a:rPr lang="en-GB" sz="4800" dirty="0" smtClean="0"/>
                  <a:t> </a:t>
                </a:r>
                <a:endParaRPr lang="en-GB" sz="4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333" t="-3235" b="-109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10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E6A6EB2-CB27-4570-889F-AFD12B0B29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97" t="19994" r="10162" b="34673"/>
          <a:stretch/>
        </p:blipFill>
        <p:spPr>
          <a:xfrm>
            <a:off x="3969668" y="361161"/>
            <a:ext cx="2983638" cy="8244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596C77-5FDD-4EFD-8355-9FD95D80FE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9" t="22232"/>
          <a:stretch/>
        </p:blipFill>
        <p:spPr>
          <a:xfrm>
            <a:off x="227240" y="348496"/>
            <a:ext cx="1415320" cy="14324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DA1F18-5B83-4B01-B07B-95AA55CF584D}"/>
              </a:ext>
            </a:extLst>
          </p:cNvPr>
          <p:cNvSpPr txBox="1"/>
          <p:nvPr/>
        </p:nvSpPr>
        <p:spPr>
          <a:xfrm>
            <a:off x="2374262" y="1175192"/>
            <a:ext cx="6174447" cy="45235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2215" b="1" dirty="0" smtClean="0">
                <a:solidFill>
                  <a:prstClr val="black"/>
                </a:solidFill>
                <a:latin typeface="Calibri" panose="020F0502020204030204"/>
              </a:rPr>
              <a:t>Assign </a:t>
            </a:r>
            <a:r>
              <a:rPr lang="en-GB" sz="2215" dirty="0" smtClean="0">
                <a:solidFill>
                  <a:prstClr val="black"/>
                </a:solidFill>
                <a:latin typeface="Calibri" panose="020F0502020204030204"/>
              </a:rPr>
              <a:t>an even number of functions to each player  </a:t>
            </a:r>
            <a:endParaRPr lang="en-GB" sz="2215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422041"/>
            <a:endParaRPr lang="en-GB" sz="2215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422041"/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Youngest player is the </a:t>
            </a:r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chief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 first and rolls the </a:t>
            </a:r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dice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algn="ctr" defTabSz="422041"/>
            <a:endParaRPr lang="en-GB" sz="2215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422041"/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They decide if the result is </a:t>
            </a:r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positive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 or </a:t>
            </a:r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negative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algn="ctr" defTabSz="422041"/>
            <a:endParaRPr lang="en-GB" sz="2215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422041"/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Players </a:t>
            </a:r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choose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 one of their </a:t>
            </a:r>
            <a:r>
              <a:rPr lang="en-GB" sz="2215" b="1" dirty="0" smtClean="0">
                <a:solidFill>
                  <a:prstClr val="black"/>
                </a:solidFill>
                <a:latin typeface="Calibri" panose="020F0502020204030204"/>
              </a:rPr>
              <a:t>functions</a:t>
            </a:r>
            <a:r>
              <a:rPr lang="en-GB" sz="2215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to play.</a:t>
            </a:r>
          </a:p>
          <a:p>
            <a:pPr algn="ctr" defTabSz="422041"/>
            <a:endParaRPr lang="en-GB" sz="2215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422041"/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Highest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 score </a:t>
            </a:r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wins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 and gets </a:t>
            </a:r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point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!</a:t>
            </a:r>
          </a:p>
          <a:p>
            <a:pPr algn="ctr" defTabSz="422041"/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(</a:t>
            </a:r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Draw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 = </a:t>
            </a:r>
            <a:r>
              <a:rPr lang="en-GB" sz="2215" b="1" dirty="0">
                <a:solidFill>
                  <a:prstClr val="black"/>
                </a:solidFill>
                <a:latin typeface="Calibri" panose="020F0502020204030204"/>
              </a:rPr>
              <a:t>1 point </a:t>
            </a:r>
            <a:r>
              <a:rPr lang="en-GB" sz="2215" dirty="0">
                <a:solidFill>
                  <a:prstClr val="black"/>
                </a:solidFill>
                <a:latin typeface="Calibri" panose="020F0502020204030204"/>
              </a:rPr>
              <a:t>each)</a:t>
            </a:r>
          </a:p>
          <a:p>
            <a:pPr algn="ctr" defTabSz="422041"/>
            <a:endParaRPr lang="en-GB" sz="2215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422041"/>
            <a:r>
              <a:rPr lang="en-GB" sz="2215" b="1" dirty="0" smtClean="0">
                <a:solidFill>
                  <a:prstClr val="black"/>
                </a:solidFill>
                <a:latin typeface="Calibri" panose="020F0502020204030204"/>
              </a:rPr>
              <a:t>Take it in turns playing the chief </a:t>
            </a:r>
            <a:endParaRPr lang="en-GB" sz="2215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422041"/>
            <a:endParaRPr lang="en-GB" sz="2215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13456A6-CD63-4FDB-B0AE-E88707E51A12}"/>
              </a:ext>
            </a:extLst>
          </p:cNvPr>
          <p:cNvGrpSpPr/>
          <p:nvPr/>
        </p:nvGrpSpPr>
        <p:grpSpPr>
          <a:xfrm>
            <a:off x="271976" y="2095149"/>
            <a:ext cx="1422451" cy="4223424"/>
            <a:chOff x="213360" y="2014475"/>
            <a:chExt cx="1540989" cy="4575376"/>
          </a:xfr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773C4C7-4F6D-4268-8247-4BD541813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3360" y="3184569"/>
              <a:ext cx="1540989" cy="106509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ED8FA57-7DD0-4480-8F94-659FD8142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3360" y="5524756"/>
              <a:ext cx="1540989" cy="106509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BA88B3C-DBDD-416C-A0BD-D400C92DD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3360" y="4354663"/>
              <a:ext cx="1540989" cy="106509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64B9DE-E2AF-4642-956E-D1C9FEF4D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3360" y="2014475"/>
              <a:ext cx="1540989" cy="1065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752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065F077-DE1E-4E17-849D-A55537A75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151" y="4246609"/>
            <a:ext cx="1919012" cy="1326376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A41B89D-B6F5-4A09-B48C-F7B63CAD9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152" y="2305268"/>
            <a:ext cx="1919012" cy="1326376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FF637B-CDBE-4DA0-9EB7-147D454445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9" t="22232"/>
          <a:stretch/>
        </p:blipFill>
        <p:spPr>
          <a:xfrm>
            <a:off x="1" y="263770"/>
            <a:ext cx="1149047" cy="116292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74830F-37D6-459E-84E0-2EB4EB110C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2387" y="3386797"/>
            <a:ext cx="953847" cy="953847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19DC13-3D92-4753-9D58-C6F1FA2DE36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282" y="301737"/>
            <a:ext cx="1635906" cy="1853061"/>
          </a:xfrm>
          <a:prstGeom prst="rect">
            <a:avLst/>
          </a:prstGeom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E9120A1E-79E2-40DA-AD51-8FDF30F96168}"/>
              </a:ext>
            </a:extLst>
          </p:cNvPr>
          <p:cNvSpPr/>
          <p:nvPr/>
        </p:nvSpPr>
        <p:spPr>
          <a:xfrm>
            <a:off x="3876061" y="386143"/>
            <a:ext cx="4198794" cy="1248598"/>
          </a:xfrm>
          <a:prstGeom prst="wedgeEllipseCallout">
            <a:avLst>
              <a:gd name="adj1" fmla="val -74917"/>
              <a:gd name="adj2" fmla="val 57993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22041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AE377D-9035-4376-A362-6446BAC9F9E2}"/>
              </a:ext>
            </a:extLst>
          </p:cNvPr>
          <p:cNvSpPr txBox="1"/>
          <p:nvPr/>
        </p:nvSpPr>
        <p:spPr>
          <a:xfrm>
            <a:off x="5017150" y="360335"/>
            <a:ext cx="1797608" cy="12286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3692" dirty="0">
                <a:solidFill>
                  <a:prstClr val="black"/>
                </a:solidFill>
                <a:latin typeface="Calibri" panose="020F0502020204030204"/>
              </a:rPr>
              <a:t>6.</a:t>
            </a:r>
          </a:p>
          <a:p>
            <a:pPr algn="ctr" defTabSz="422041"/>
            <a:r>
              <a:rPr lang="en-GB" sz="3692" dirty="0">
                <a:solidFill>
                  <a:prstClr val="black"/>
                </a:solidFill>
                <a:latin typeface="Calibri" panose="020F0502020204030204"/>
              </a:rPr>
              <a:t>Positive.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98E1DF-5BCD-452E-8CF6-6ABDA1F3CAB0}"/>
              </a:ext>
            </a:extLst>
          </p:cNvPr>
          <p:cNvSpPr txBox="1"/>
          <p:nvPr/>
        </p:nvSpPr>
        <p:spPr>
          <a:xfrm>
            <a:off x="2115148" y="5898924"/>
            <a:ext cx="4954048" cy="603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2041"/>
            <a:r>
              <a:rPr lang="en-GB" sz="3323" dirty="0">
                <a:solidFill>
                  <a:prstClr val="black"/>
                </a:solidFill>
                <a:latin typeface="Calibri" panose="020F0502020204030204"/>
              </a:rPr>
              <a:t>Who has the highest score?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142D97D-D24E-485B-B8D6-8AAD283F0E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49" y="4929724"/>
            <a:ext cx="1352209" cy="107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7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1EE2B68-9971-4F4B-8218-753A7E2347F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25" y="306142"/>
            <a:ext cx="2331833" cy="18490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4BFFE8B-D122-43E9-8CDA-5DC1A6832D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55" y="4852693"/>
            <a:ext cx="1004549" cy="11378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41C469-845D-4954-8930-2B85A829A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387" y="3386797"/>
            <a:ext cx="953847" cy="953847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FF637B-CDBE-4DA0-9EB7-147D454445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9" t="22232"/>
          <a:stretch/>
        </p:blipFill>
        <p:spPr>
          <a:xfrm>
            <a:off x="1" y="263770"/>
            <a:ext cx="1149047" cy="1162929"/>
          </a:xfrm>
          <a:prstGeom prst="rect">
            <a:avLst/>
          </a:prstGeom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E9120A1E-79E2-40DA-AD51-8FDF30F96168}"/>
              </a:ext>
            </a:extLst>
          </p:cNvPr>
          <p:cNvSpPr/>
          <p:nvPr/>
        </p:nvSpPr>
        <p:spPr>
          <a:xfrm>
            <a:off x="3876061" y="386143"/>
            <a:ext cx="4198794" cy="1248598"/>
          </a:xfrm>
          <a:prstGeom prst="wedgeEllipseCallout">
            <a:avLst>
              <a:gd name="adj1" fmla="val -74917"/>
              <a:gd name="adj2" fmla="val 57993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22041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AE377D-9035-4376-A362-6446BAC9F9E2}"/>
              </a:ext>
            </a:extLst>
          </p:cNvPr>
          <p:cNvSpPr txBox="1"/>
          <p:nvPr/>
        </p:nvSpPr>
        <p:spPr>
          <a:xfrm>
            <a:off x="4918822" y="360335"/>
            <a:ext cx="1994265" cy="12286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22041"/>
            <a:r>
              <a:rPr lang="en-GB" sz="3692" dirty="0">
                <a:solidFill>
                  <a:prstClr val="black"/>
                </a:solidFill>
                <a:latin typeface="Calibri" panose="020F0502020204030204"/>
              </a:rPr>
              <a:t>2.</a:t>
            </a:r>
          </a:p>
          <a:p>
            <a:pPr algn="ctr" defTabSz="422041"/>
            <a:r>
              <a:rPr lang="en-GB" sz="3692" dirty="0">
                <a:solidFill>
                  <a:prstClr val="black"/>
                </a:solidFill>
                <a:latin typeface="Calibri" panose="020F0502020204030204"/>
              </a:rPr>
              <a:t>Negative.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98E1DF-5BCD-452E-8CF6-6ABDA1F3CAB0}"/>
              </a:ext>
            </a:extLst>
          </p:cNvPr>
          <p:cNvSpPr txBox="1"/>
          <p:nvPr/>
        </p:nvSpPr>
        <p:spPr>
          <a:xfrm>
            <a:off x="2115148" y="5898924"/>
            <a:ext cx="4954048" cy="603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2041"/>
            <a:r>
              <a:rPr lang="en-GB" sz="3323" dirty="0">
                <a:solidFill>
                  <a:prstClr val="black"/>
                </a:solidFill>
                <a:latin typeface="Calibri" panose="020F0502020204030204"/>
              </a:rPr>
              <a:t>Who has the highest score?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3E3D6B1-0140-4290-BC1A-755EA40DA2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3151" y="4246609"/>
            <a:ext cx="1919012" cy="1326376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4F965DC-4A53-4643-8DED-20EE5A3618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7152" y="2305268"/>
            <a:ext cx="1919012" cy="1326376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642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E6A6EB2-CB27-4570-889F-AFD12B0B29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97" t="19994" r="10162" b="34673"/>
          <a:stretch/>
        </p:blipFill>
        <p:spPr>
          <a:xfrm>
            <a:off x="3969668" y="361161"/>
            <a:ext cx="2983638" cy="8244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596C77-5FDD-4EFD-8355-9FD95D80FE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9" t="22232"/>
          <a:stretch/>
        </p:blipFill>
        <p:spPr>
          <a:xfrm>
            <a:off x="227240" y="348496"/>
            <a:ext cx="1415320" cy="14324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DA1F18-5B83-4B01-B07B-95AA55CF584D}"/>
              </a:ext>
            </a:extLst>
          </p:cNvPr>
          <p:cNvSpPr txBox="1"/>
          <p:nvPr/>
        </p:nvSpPr>
        <p:spPr>
          <a:xfrm>
            <a:off x="2374262" y="1175192"/>
            <a:ext cx="6174447" cy="45235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15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Assign </a:t>
            </a:r>
            <a:r>
              <a:rPr kumimoji="0" lang="en-GB" sz="2215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an even number of functions to each player  </a:t>
            </a:r>
            <a:endParaRPr kumimoji="0" lang="en-GB" sz="22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Youngest player is the </a:t>
            </a: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chief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first and rolls the </a:t>
            </a: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dice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.</a:t>
            </a: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They decide if the result is </a:t>
            </a: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positive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or </a:t>
            </a: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negative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.</a:t>
            </a: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Players </a:t>
            </a: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choose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one of their </a:t>
            </a:r>
            <a:r>
              <a:rPr kumimoji="0" lang="en-GB" sz="2215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functions</a:t>
            </a:r>
            <a:r>
              <a:rPr kumimoji="0" lang="en-GB" sz="2215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to play.</a:t>
            </a: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Highest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score </a:t>
            </a: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wins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and gets </a:t>
            </a: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1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</a:t>
            </a: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point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!</a:t>
            </a: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(</a:t>
            </a: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Draw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= </a:t>
            </a:r>
            <a:r>
              <a:rPr kumimoji="0" lang="en-GB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1 point </a:t>
            </a:r>
            <a:r>
              <a:rPr kumimoji="0" lang="en-GB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each)</a:t>
            </a: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15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Take it in turns playing the chief </a:t>
            </a:r>
            <a:endParaRPr kumimoji="0" lang="en-GB" sz="22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0" marR="0" lvl="0" indent="0" algn="ctr" defTabSz="4220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13456A6-CD63-4FDB-B0AE-E88707E51A12}"/>
              </a:ext>
            </a:extLst>
          </p:cNvPr>
          <p:cNvGrpSpPr/>
          <p:nvPr/>
        </p:nvGrpSpPr>
        <p:grpSpPr>
          <a:xfrm>
            <a:off x="271976" y="2095149"/>
            <a:ext cx="1422451" cy="4223424"/>
            <a:chOff x="213360" y="2014475"/>
            <a:chExt cx="1540989" cy="4575376"/>
          </a:xfr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773C4C7-4F6D-4268-8247-4BD541813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3360" y="3184569"/>
              <a:ext cx="1540989" cy="106509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ED8FA57-7DD0-4480-8F94-659FD8142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3360" y="5524756"/>
              <a:ext cx="1540989" cy="106509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BA88B3C-DBDD-416C-A0BD-D400C92DD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3360" y="4354663"/>
              <a:ext cx="1540989" cy="106509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64B9DE-E2AF-4642-956E-D1C9FEF4D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3360" y="2014475"/>
              <a:ext cx="1540989" cy="1065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852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6A672E7B-EAE6-45CC-BBA4-16CC3797EE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0590522"/>
                  </p:ext>
                </p:extLst>
              </p:nvPr>
            </p:nvGraphicFramePr>
            <p:xfrm>
              <a:off x="40581" y="312463"/>
              <a:ext cx="9049316" cy="62249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62329">
                      <a:extLst>
                        <a:ext uri="{9D8B030D-6E8A-4147-A177-3AD203B41FA5}">
                          <a16:colId xmlns:a16="http://schemas.microsoft.com/office/drawing/2014/main" val="1677826106"/>
                        </a:ext>
                      </a:extLst>
                    </a:gridCol>
                    <a:gridCol w="2262329">
                      <a:extLst>
                        <a:ext uri="{9D8B030D-6E8A-4147-A177-3AD203B41FA5}">
                          <a16:colId xmlns:a16="http://schemas.microsoft.com/office/drawing/2014/main" val="3634259253"/>
                        </a:ext>
                      </a:extLst>
                    </a:gridCol>
                    <a:gridCol w="2262329">
                      <a:extLst>
                        <a:ext uri="{9D8B030D-6E8A-4147-A177-3AD203B41FA5}">
                          <a16:colId xmlns:a16="http://schemas.microsoft.com/office/drawing/2014/main" val="1786924846"/>
                        </a:ext>
                      </a:extLst>
                    </a:gridCol>
                    <a:gridCol w="2262329">
                      <a:extLst>
                        <a:ext uri="{9D8B030D-6E8A-4147-A177-3AD203B41FA5}">
                          <a16:colId xmlns:a16="http://schemas.microsoft.com/office/drawing/2014/main" val="3748732176"/>
                        </a:ext>
                      </a:extLst>
                    </a:gridCol>
                  </a:tblGrid>
                  <a:tr h="1556239"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=2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=3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=2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=4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7587721"/>
                      </a:ext>
                    </a:extLst>
                  </a:tr>
                  <a:tr h="1556239"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+5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9050208"/>
                      </a:ext>
                    </a:extLst>
                  </a:tr>
                  <a:tr h="1556239"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=−2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=−2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+4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1567850"/>
                      </a:ext>
                    </a:extLst>
                  </a:tr>
                  <a:tr h="1556239"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=2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=10−2</m:t>
                                </m:r>
                                <m:r>
                                  <a:rPr kumimoji="0" lang="en-GB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kumimoji="0" lang="en-GB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123526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6A672E7B-EAE6-45CC-BBA4-16CC3797EE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0590522"/>
                  </p:ext>
                </p:extLst>
              </p:nvPr>
            </p:nvGraphicFramePr>
            <p:xfrm>
              <a:off x="40581" y="312463"/>
              <a:ext cx="9049316" cy="62249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62329">
                      <a:extLst>
                        <a:ext uri="{9D8B030D-6E8A-4147-A177-3AD203B41FA5}">
                          <a16:colId xmlns:a16="http://schemas.microsoft.com/office/drawing/2014/main" val="1677826106"/>
                        </a:ext>
                      </a:extLst>
                    </a:gridCol>
                    <a:gridCol w="2262329">
                      <a:extLst>
                        <a:ext uri="{9D8B030D-6E8A-4147-A177-3AD203B41FA5}">
                          <a16:colId xmlns:a16="http://schemas.microsoft.com/office/drawing/2014/main" val="3634259253"/>
                        </a:ext>
                      </a:extLst>
                    </a:gridCol>
                    <a:gridCol w="2262329">
                      <a:extLst>
                        <a:ext uri="{9D8B030D-6E8A-4147-A177-3AD203B41FA5}">
                          <a16:colId xmlns:a16="http://schemas.microsoft.com/office/drawing/2014/main" val="1786924846"/>
                        </a:ext>
                      </a:extLst>
                    </a:gridCol>
                    <a:gridCol w="2262329">
                      <a:extLst>
                        <a:ext uri="{9D8B030D-6E8A-4147-A177-3AD203B41FA5}">
                          <a16:colId xmlns:a16="http://schemas.microsoft.com/office/drawing/2014/main" val="3748732176"/>
                        </a:ext>
                      </a:extLst>
                    </a:gridCol>
                  </a:tblGrid>
                  <a:tr h="15562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9" t="-781" r="-300269" b="-300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39" t="-781" r="-201078" b="-300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781" r="-100538" b="-300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809" t="-781" r="-809" b="-3003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7587721"/>
                      </a:ext>
                    </a:extLst>
                  </a:tr>
                  <a:tr h="15562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9" t="-101176" r="-300269" b="-2015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39" t="-101176" r="-201078" b="-2015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101176" r="-100538" b="-2015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809" t="-101176" r="-809" b="-2015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9050208"/>
                      </a:ext>
                    </a:extLst>
                  </a:tr>
                  <a:tr h="15562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9" t="-200391" r="-300269" b="-1007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39" t="-200391" r="-201078" b="-1007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200391" r="-100538" b="-1007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809" t="-200391" r="-809" b="-1007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1567850"/>
                      </a:ext>
                    </a:extLst>
                  </a:tr>
                  <a:tr h="15562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9" t="-301569" r="-300269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39" t="-301569" r="-201078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301569" r="-100538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809" t="-301569" r="-809" b="-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123526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2522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/>
              <a:t>EXIT TICKET </a:t>
            </a:r>
            <a:endParaRPr lang="en-GB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Question 1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Complete the following table and work out the missing function </a:t>
            </a:r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Question 2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−1</m:t>
                    </m:r>
                  </m:oMath>
                </a14:m>
                <a:r>
                  <a:rPr lang="en-GB" dirty="0" smtClean="0"/>
                  <a:t> </a:t>
                </a: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342900" indent="-342900">
                  <a:buAutoNum type="alphaLcParenBoth"/>
                </a:pPr>
                <a:r>
                  <a:rPr lang="en-GB" dirty="0" smtClean="0"/>
                  <a:t>what is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d>
                  </m:oMath>
                </a14:m>
                <a:r>
                  <a:rPr lang="en-GB" dirty="0" smtClean="0"/>
                  <a:t>? </a:t>
                </a:r>
              </a:p>
              <a:p>
                <a:pPr marL="342900" indent="-342900">
                  <a:buAutoNum type="alphaLcParenBoth"/>
                </a:pPr>
                <a:endParaRPr lang="en-GB" dirty="0"/>
              </a:p>
              <a:p>
                <a:pPr marL="342900" indent="-342900">
                  <a:buAutoNum type="alphaLcParenBoth"/>
                </a:pPr>
                <a:endParaRPr lang="en-GB" dirty="0" smtClean="0"/>
              </a:p>
              <a:p>
                <a:pPr marL="342900" indent="-342900">
                  <a:buAutoNum type="alphaLcParenBoth"/>
                </a:pPr>
                <a:endParaRPr lang="en-GB" dirty="0"/>
              </a:p>
              <a:p>
                <a:pPr marL="342900" indent="-342900">
                  <a:buAutoNum type="alphaLcParenBoth"/>
                </a:pPr>
                <a:r>
                  <a:rPr lang="en-GB" dirty="0" smtClean="0"/>
                  <a:t>what is the value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r>
                  <a:rPr lang="en-GB" dirty="0" smtClean="0"/>
                  <a:t>?</a:t>
                </a:r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>
                <a:blip r:embed="rId2"/>
                <a:stretch>
                  <a:fillRect l="-1357" t="-9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5B19A22B-C940-4C9E-88CD-20CA6E67622A}"/>
              </a:ext>
            </a:extLst>
          </p:cNvPr>
          <p:cNvGrpSpPr/>
          <p:nvPr/>
        </p:nvGrpSpPr>
        <p:grpSpPr>
          <a:xfrm>
            <a:off x="1970406" y="3161325"/>
            <a:ext cx="1013775" cy="504056"/>
            <a:chOff x="457200" y="1701283"/>
            <a:chExt cx="708213" cy="263769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58113D9-2550-4CEB-B1E3-ADA6ABBA8235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833167"/>
              <a:ext cx="708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E2518A4-9228-4515-B6CF-762F4CE8A5CB}"/>
                </a:ext>
              </a:extLst>
            </p:cNvPr>
            <p:cNvSpPr/>
            <p:nvPr/>
          </p:nvSpPr>
          <p:spPr>
            <a:xfrm>
              <a:off x="610722" y="1701283"/>
              <a:ext cx="401169" cy="26376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22041"/>
              <a:endParaRPr lang="en-GB" sz="1108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0021976"/>
                  </p:ext>
                </p:extLst>
              </p:nvPr>
            </p:nvGraphicFramePr>
            <p:xfrm>
              <a:off x="809591" y="4060767"/>
              <a:ext cx="3137992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84498">
                      <a:extLst>
                        <a:ext uri="{9D8B030D-6E8A-4147-A177-3AD203B41FA5}">
                          <a16:colId xmlns:a16="http://schemas.microsoft.com/office/drawing/2014/main" val="2205770619"/>
                        </a:ext>
                      </a:extLst>
                    </a:gridCol>
                    <a:gridCol w="784498">
                      <a:extLst>
                        <a:ext uri="{9D8B030D-6E8A-4147-A177-3AD203B41FA5}">
                          <a16:colId xmlns:a16="http://schemas.microsoft.com/office/drawing/2014/main" val="801649575"/>
                        </a:ext>
                      </a:extLst>
                    </a:gridCol>
                    <a:gridCol w="784498">
                      <a:extLst>
                        <a:ext uri="{9D8B030D-6E8A-4147-A177-3AD203B41FA5}">
                          <a16:colId xmlns:a16="http://schemas.microsoft.com/office/drawing/2014/main" val="4228188859"/>
                        </a:ext>
                      </a:extLst>
                    </a:gridCol>
                    <a:gridCol w="784498">
                      <a:extLst>
                        <a:ext uri="{9D8B030D-6E8A-4147-A177-3AD203B41FA5}">
                          <a16:colId xmlns:a16="http://schemas.microsoft.com/office/drawing/2014/main" val="419396002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Input 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78419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Output</a:t>
                          </a:r>
                          <a:r>
                            <a:rPr lang="en-GB" sz="1400" b="1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1600" b="1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29251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0021976"/>
                  </p:ext>
                </p:extLst>
              </p:nvPr>
            </p:nvGraphicFramePr>
            <p:xfrm>
              <a:off x="809591" y="4060767"/>
              <a:ext cx="3137992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84498">
                      <a:extLst>
                        <a:ext uri="{9D8B030D-6E8A-4147-A177-3AD203B41FA5}">
                          <a16:colId xmlns:a16="http://schemas.microsoft.com/office/drawing/2014/main" val="2205770619"/>
                        </a:ext>
                      </a:extLst>
                    </a:gridCol>
                    <a:gridCol w="784498">
                      <a:extLst>
                        <a:ext uri="{9D8B030D-6E8A-4147-A177-3AD203B41FA5}">
                          <a16:colId xmlns:a16="http://schemas.microsoft.com/office/drawing/2014/main" val="801649575"/>
                        </a:ext>
                      </a:extLst>
                    </a:gridCol>
                    <a:gridCol w="784498">
                      <a:extLst>
                        <a:ext uri="{9D8B030D-6E8A-4147-A177-3AD203B41FA5}">
                          <a16:colId xmlns:a16="http://schemas.microsoft.com/office/drawing/2014/main" val="4228188859"/>
                        </a:ext>
                      </a:extLst>
                    </a:gridCol>
                    <a:gridCol w="784498">
                      <a:extLst>
                        <a:ext uri="{9D8B030D-6E8A-4147-A177-3AD203B41FA5}">
                          <a16:colId xmlns:a16="http://schemas.microsoft.com/office/drawing/2014/main" val="419396002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Input 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775" t="-3279" r="-203101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775" t="-3279" r="-103101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775" t="-3279" r="-3101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78419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Output</a:t>
                          </a:r>
                          <a:r>
                            <a:rPr lang="en-GB" sz="1400" b="1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775" t="-103279" r="-203101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775" t="-103279" r="-3101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29251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0462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18525</TotalTime>
  <Words>1634</Words>
  <Application>Microsoft Office PowerPoint</Application>
  <PresentationFormat>On-screen Show (4:3)</PresentationFormat>
  <Paragraphs>831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27</vt:i4>
      </vt:variant>
    </vt:vector>
  </HeadingPairs>
  <TitlesOfParts>
    <vt:vector size="45" baseType="lpstr">
      <vt:lpstr>Arial</vt:lpstr>
      <vt:lpstr>Calibri</vt:lpstr>
      <vt:lpstr>Cambria Math</vt:lpstr>
      <vt:lpstr>Comic Sans MS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The input was 7  The output was 21 </vt:lpstr>
      <vt:lpstr>The input was 7  The output was 21 </vt:lpstr>
      <vt:lpstr>The input was 7  The output was 21 </vt:lpstr>
      <vt:lpstr>The input was 66  The output was 11 </vt:lpstr>
      <vt:lpstr>The input was 15  The output was 60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your whiteboards: </vt:lpstr>
      <vt:lpstr>On your whiteboards: </vt:lpstr>
      <vt:lpstr>PowerPoint Presentation</vt:lpstr>
      <vt:lpstr>On your whiteboards: </vt:lpstr>
      <vt:lpstr>On your whiteboards: </vt:lpstr>
      <vt:lpstr>PowerPoint Presentation</vt:lpstr>
      <vt:lpstr>On your whiteboards: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EXIT TICKET 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Elder</dc:creator>
  <cp:lastModifiedBy>Elder, L</cp:lastModifiedBy>
  <cp:revision>737</cp:revision>
  <dcterms:created xsi:type="dcterms:W3CDTF">2013-02-28T07:36:55Z</dcterms:created>
  <dcterms:modified xsi:type="dcterms:W3CDTF">2021-06-20T19:52:40Z</dcterms:modified>
</cp:coreProperties>
</file>