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5" r:id="rId1"/>
    <p:sldMasterId id="2147483717" r:id="rId2"/>
    <p:sldMasterId id="2147483729" r:id="rId3"/>
    <p:sldMasterId id="2147483741" r:id="rId4"/>
    <p:sldMasterId id="2147483753" r:id="rId5"/>
    <p:sldMasterId id="2147483765" r:id="rId6"/>
    <p:sldMasterId id="2147483777" r:id="rId7"/>
    <p:sldMasterId id="2147483789" r:id="rId8"/>
    <p:sldMasterId id="2147483801" r:id="rId9"/>
    <p:sldMasterId id="2147483813" r:id="rId10"/>
    <p:sldMasterId id="2147483825" r:id="rId11"/>
    <p:sldMasterId id="2147483837" r:id="rId12"/>
    <p:sldMasterId id="2147483849" r:id="rId13"/>
    <p:sldMasterId id="2147483861" r:id="rId14"/>
  </p:sldMasterIdLst>
  <p:notesMasterIdLst>
    <p:notesMasterId r:id="rId34"/>
  </p:notesMasterIdLst>
  <p:sldIdLst>
    <p:sldId id="277" r:id="rId15"/>
    <p:sldId id="278" r:id="rId16"/>
    <p:sldId id="257" r:id="rId17"/>
    <p:sldId id="258" r:id="rId18"/>
    <p:sldId id="259" r:id="rId19"/>
    <p:sldId id="260" r:id="rId20"/>
    <p:sldId id="262" r:id="rId21"/>
    <p:sldId id="263" r:id="rId22"/>
    <p:sldId id="256" r:id="rId23"/>
    <p:sldId id="265" r:id="rId24"/>
    <p:sldId id="269" r:id="rId25"/>
    <p:sldId id="270" r:id="rId26"/>
    <p:sldId id="271" r:id="rId27"/>
    <p:sldId id="272" r:id="rId28"/>
    <p:sldId id="273" r:id="rId29"/>
    <p:sldId id="274" r:id="rId30"/>
    <p:sldId id="267" r:id="rId31"/>
    <p:sldId id="276" r:id="rId32"/>
    <p:sldId id="264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3372" autoAdjust="0"/>
  </p:normalViewPr>
  <p:slideViewPr>
    <p:cSldViewPr snapToGrid="0">
      <p:cViewPr>
        <p:scale>
          <a:sx n="60" d="100"/>
          <a:sy n="60" d="100"/>
        </p:scale>
        <p:origin x="-1062" y="-2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285949-AE20-41C1-AE12-B4A8943AD739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E55EB-2F8A-4537-A243-9BE02BFB89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0025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Worked Example 1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E55EB-2F8A-4537-A243-9BE02BFB89B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270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Worked Example 2 </a:t>
            </a:r>
          </a:p>
          <a:p>
            <a:r>
              <a:rPr lang="en-GB" dirty="0" smtClean="0"/>
              <a:t>“When there are 6 green squares there are 4 red and 1 purple”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E55EB-2F8A-4537-A243-9BE02BFB89B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99800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Worked Example 3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E55EB-2F8A-4537-A243-9BE02BFB89B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4623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</a:t>
            </a:r>
            <a:r>
              <a:rPr lang="en-GB" baseline="0" dirty="0" smtClean="0"/>
              <a:t> Don Steward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E55EB-2F8A-4537-A243-9BE02BFB89B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8927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E55EB-2F8A-4537-A243-9BE02BFB89B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8504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</a:t>
            </a:r>
            <a:r>
              <a:rPr lang="en-GB" baseline="0" dirty="0" smtClean="0"/>
              <a:t> Don Steward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E55EB-2F8A-4537-A243-9BE02BFB89B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2783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5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5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4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4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5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5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40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53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53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4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7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7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4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4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5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5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5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5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4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7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7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5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5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4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B4387-F16C-4F63-AA0A-C54BAAF099E4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4/22/2021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6CCFC-E7EA-4D16-B009-71996BD096C3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368079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00034-AFB0-472E-B6F2-FF0D0EE2C786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4/22/2021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1A71C-96D6-4E8A-BBD0-470F6B3865EA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065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0E1869-3DA0-47D2-81E4-4CFF1E6BCB34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4/22/2021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98385-63BA-4D20-AC2D-B90FD16D4E68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56335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AE1231-115D-4A70-8D23-A79CA11C7BF5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4/22/2021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D4D71-508F-4EEB-9041-54F050FB15C6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1406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3D3425-E8A1-45CB-B9EB-DA23FBF0CB3D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4/22/2021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0B0D0-9AF4-4E33-9564-73D6392971FA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84734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909678-376A-41ED-95A6-A387E6BE245D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4/22/2021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84A5D-6836-466B-B0FE-304DEEBB0686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426067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B7987-72E1-4BD4-AF42-4BF334A532CC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4/22/2021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4BCD0-87B0-4BC1-9E13-C706A1CFBA47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665364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F9E73-0077-451D-A73D-D7994DC81CC3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4/22/2021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0E0A33-2456-4705-8DB7-CE867E0DCECC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443479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694528-1FC2-4C66-A141-E44A87C7D1F8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4/22/2021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C02C67-19B4-45A1-BC65-49DCBC22900E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538725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14C0E-A6D7-486F-A207-80818AAC9CFF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4/22/2021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CAA6A-0060-4AAE-985A-180EC7A04D74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781234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7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7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07C76-BB99-4D36-BCA3-30AC0E8A6872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4/22/2021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14770-2981-4D5C-896D-EE090B0FF4E7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509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4/22/2021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38" y="5800491"/>
            <a:ext cx="1084729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40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41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42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5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4/22/2021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37" y="5800491"/>
            <a:ext cx="1084729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38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40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41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4/22/2021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34" y="5800491"/>
            <a:ext cx="1084729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36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5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37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22/04/2021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38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38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4E27A4-5453-411C-8BD9-229FB297B3E8}" type="datetimeFigureOut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4/22/2021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48D68E-A56D-468E-854D-DB781236A8A7}" type="slidenum">
              <a:rPr lang="en-GB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80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40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857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0.png"/><Relationship Id="rId4" Type="http://schemas.openxmlformats.org/officeDocument/2006/relationships/image" Target="../media/image5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0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ctrTitle"/>
              </p:nvPr>
            </p:nvSpPr>
            <p:spPr/>
            <p:txBody>
              <a:bodyPr/>
              <a:lstStyle/>
              <a:p>
                <a:r>
                  <a:rPr lang="en-GB" dirty="0" smtClean="0"/>
                  <a:t>Write a ratio that is equivalent to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2:3 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And another… </a:t>
            </a:r>
          </a:p>
          <a:p>
            <a:endParaRPr lang="en-GB" dirty="0"/>
          </a:p>
          <a:p>
            <a:r>
              <a:rPr lang="en-GB" dirty="0" smtClean="0"/>
              <a:t>And another…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57200" y="365760"/>
            <a:ext cx="665018" cy="65670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1180746" y="365760"/>
            <a:ext cx="665018" cy="65670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2032942" y="365759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2756488" y="365758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3480034" y="365757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000608" y="472426"/>
                <a:ext cx="183229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=2:3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0608" y="472426"/>
                <a:ext cx="1832296" cy="43088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606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365760"/>
            <a:ext cx="665018" cy="65670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80746" y="365760"/>
            <a:ext cx="665018" cy="65670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32942" y="365759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56488" y="365758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80034" y="365757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000608" y="472426"/>
                <a:ext cx="183229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=2:3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0608" y="472426"/>
                <a:ext cx="1832296" cy="43088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457200" y="1219868"/>
            <a:ext cx="665018" cy="65670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80746" y="1219868"/>
            <a:ext cx="665018" cy="65670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032942" y="1219867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756488" y="1219866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480034" y="1219865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6000608" y="1332776"/>
                <a:ext cx="183229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=4:6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0608" y="1332776"/>
                <a:ext cx="1832296" cy="43088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/>
          <p:cNvSpPr/>
          <p:nvPr/>
        </p:nvSpPr>
        <p:spPr>
          <a:xfrm>
            <a:off x="421847" y="2103019"/>
            <a:ext cx="665018" cy="65670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145393" y="2103019"/>
            <a:ext cx="665018" cy="65670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997589" y="2103018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721135" y="2103017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444681" y="2103016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6000608" y="2145677"/>
                <a:ext cx="183229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=6:9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0608" y="2145677"/>
                <a:ext cx="1832296" cy="43088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1997589" y="3941379"/>
            <a:ext cx="8628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Can you spot any </a:t>
            </a:r>
            <a:r>
              <a:rPr lang="en-GB" sz="3600" b="1" dirty="0" smtClean="0">
                <a:solidFill>
                  <a:srgbClr val="FF0000"/>
                </a:solidFill>
              </a:rPr>
              <a:t>linear sequences</a:t>
            </a:r>
            <a:r>
              <a:rPr lang="en-GB" sz="3600" dirty="0" smtClean="0"/>
              <a:t>? </a:t>
            </a:r>
            <a:endParaRPr lang="en-GB" sz="3600" dirty="0"/>
          </a:p>
        </p:txBody>
      </p:sp>
      <p:sp>
        <p:nvSpPr>
          <p:cNvPr id="25" name="TextBox 24"/>
          <p:cNvSpPr txBox="1"/>
          <p:nvPr/>
        </p:nvSpPr>
        <p:spPr>
          <a:xfrm>
            <a:off x="754356" y="4719034"/>
            <a:ext cx="110067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We are going to use equivalent ratios and sequences to solve some problems in todays lesson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094526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7" grpId="0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365760"/>
            <a:ext cx="665018" cy="65670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1180746" y="365760"/>
            <a:ext cx="665018" cy="65670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2032942" y="365759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2756488" y="365758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3480034" y="365757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000608" y="472426"/>
                <a:ext cx="183229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=2:3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0608" y="472426"/>
                <a:ext cx="1832296" cy="43088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943400" y="1620946"/>
                <a:ext cx="187865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=3:4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3400" y="1620946"/>
                <a:ext cx="1878656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457200" y="1508040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1180746" y="1508039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1904292" y="1508038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2697960" y="1508040"/>
            <a:ext cx="665018" cy="656705"/>
          </a:xfrm>
          <a:prstGeom prst="rect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3421506" y="1508039"/>
            <a:ext cx="665018" cy="656705"/>
          </a:xfrm>
          <a:prstGeom prst="rect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4145052" y="1508038"/>
            <a:ext cx="665018" cy="656705"/>
          </a:xfrm>
          <a:prstGeom prst="rect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4868598" y="1508038"/>
            <a:ext cx="665018" cy="656705"/>
          </a:xfrm>
          <a:prstGeom prst="rect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357511" y="4562830"/>
                <a:ext cx="3807902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4800" b="0" dirty="0" smtClean="0"/>
                  <a:t>What is </a:t>
                </a:r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 :</m:t>
                    </m:r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GB" sz="4800" b="0" i="1" smtClean="0">
                        <a:latin typeface="Cambria Math"/>
                      </a:rPr>
                      <m:t>? </m:t>
                    </m:r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7511" y="4562830"/>
                <a:ext cx="3807902" cy="738664"/>
              </a:xfrm>
              <a:prstGeom prst="rect">
                <a:avLst/>
              </a:prstGeom>
              <a:blipFill rotWithShape="1">
                <a:blip r:embed="rId5"/>
                <a:stretch>
                  <a:fillRect l="-9776" t="-25410" b="-475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/>
          <p:cNvSpPr/>
          <p:nvPr/>
        </p:nvSpPr>
        <p:spPr>
          <a:xfrm>
            <a:off x="2569310" y="3559097"/>
            <a:ext cx="665018" cy="65670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3292856" y="3559097"/>
            <a:ext cx="665018" cy="65670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/>
          <p:cNvSpPr/>
          <p:nvPr/>
        </p:nvSpPr>
        <p:spPr>
          <a:xfrm>
            <a:off x="4145052" y="3559096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4868598" y="3559095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/>
          <p:cNvSpPr/>
          <p:nvPr/>
        </p:nvSpPr>
        <p:spPr>
          <a:xfrm>
            <a:off x="5592144" y="3559094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4145052" y="3559096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/>
          <p:cNvSpPr/>
          <p:nvPr/>
        </p:nvSpPr>
        <p:spPr>
          <a:xfrm>
            <a:off x="4868598" y="3559095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/>
          <p:cNvSpPr/>
          <p:nvPr/>
        </p:nvSpPr>
        <p:spPr>
          <a:xfrm>
            <a:off x="5592144" y="3559094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/>
          <p:cNvSpPr/>
          <p:nvPr/>
        </p:nvSpPr>
        <p:spPr>
          <a:xfrm>
            <a:off x="6385812" y="3559096"/>
            <a:ext cx="665018" cy="656705"/>
          </a:xfrm>
          <a:prstGeom prst="rect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ectangle 51"/>
          <p:cNvSpPr/>
          <p:nvPr/>
        </p:nvSpPr>
        <p:spPr>
          <a:xfrm>
            <a:off x="7109358" y="3559095"/>
            <a:ext cx="665018" cy="656705"/>
          </a:xfrm>
          <a:prstGeom prst="rect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/>
          <p:cNvSpPr/>
          <p:nvPr/>
        </p:nvSpPr>
        <p:spPr>
          <a:xfrm>
            <a:off x="7832904" y="3559094"/>
            <a:ext cx="665018" cy="656705"/>
          </a:xfrm>
          <a:prstGeom prst="rect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/>
          <p:cNvSpPr/>
          <p:nvPr/>
        </p:nvSpPr>
        <p:spPr>
          <a:xfrm>
            <a:off x="8556450" y="3559094"/>
            <a:ext cx="665018" cy="656705"/>
          </a:xfrm>
          <a:prstGeom prst="rect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4644618" y="5440039"/>
                <a:ext cx="3509294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=2 :4 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618" y="5440039"/>
                <a:ext cx="3509294" cy="73866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7094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0" grpId="0"/>
      <p:bldP spid="11" grpId="0" animBg="1"/>
      <p:bldP spid="12" grpId="0" animBg="1"/>
      <p:bldP spid="13" grpId="0" animBg="1"/>
      <p:bldP spid="15" grpId="0" animBg="1"/>
      <p:bldP spid="16" grpId="0" animBg="1"/>
      <p:bldP spid="19" grpId="0" animBg="1"/>
      <p:bldP spid="20" grpId="0" animBg="1"/>
      <p:bldP spid="21" grpId="0"/>
      <p:bldP spid="31" grpId="0" animBg="1"/>
      <p:bldP spid="32" grpId="0" animBg="1"/>
      <p:bldP spid="33" grpId="0" animBg="1"/>
      <p:bldP spid="34" grpId="0" animBg="1"/>
      <p:bldP spid="35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365760"/>
            <a:ext cx="665018" cy="65670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80746" y="365760"/>
            <a:ext cx="665018" cy="65670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32942" y="365759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56488" y="365758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80034" y="365757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935480" y="478668"/>
                <a:ext cx="183229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𝑟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 :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𝑔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=2:3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5480" y="478668"/>
                <a:ext cx="1832296" cy="43088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943400" y="1620946"/>
                <a:ext cx="187865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𝑔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 :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𝑝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=6:1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3400" y="1620946"/>
                <a:ext cx="1878656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457200" y="1508040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180746" y="1508039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904292" y="1508038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811676" y="1508038"/>
            <a:ext cx="665018" cy="656705"/>
          </a:xfrm>
          <a:prstGeom prst="rect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477561" y="4576684"/>
                <a:ext cx="3862404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4800" b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</a:rPr>
                  <a:t>What is </a:t>
                </a:r>
                <a14:m>
                  <m:oMath xmlns:m="http://schemas.openxmlformats.org/officeDocument/2006/math">
                    <m:r>
                      <a:rPr kumimoji="0" lang="en-GB" sz="4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𝑟</m:t>
                    </m:r>
                    <m:r>
                      <a:rPr kumimoji="0" lang="en-GB" sz="4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 :</m:t>
                    </m:r>
                    <m:r>
                      <a:rPr kumimoji="0" lang="en-GB" sz="4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𝑝</m:t>
                    </m:r>
                    <m:r>
                      <a:rPr kumimoji="0" lang="en-GB" sz="4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 </m:t>
                    </m:r>
                  </m:oMath>
                </a14:m>
                <a:r>
                  <a:rPr kumimoji="0" lang="en-GB" sz="4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?</a:t>
                </a:r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7561" y="4576684"/>
                <a:ext cx="3862404" cy="738664"/>
              </a:xfrm>
              <a:prstGeom prst="rect">
                <a:avLst/>
              </a:prstGeom>
              <a:blipFill rotWithShape="1">
                <a:blip r:embed="rId5"/>
                <a:stretch>
                  <a:fillRect l="-9637" t="-26446" r="-9321" b="-479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4644618" y="5440039"/>
                <a:ext cx="3509294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𝑟</m:t>
                      </m:r>
                      <m:r>
                        <a:rPr kumimoji="0" lang="en-GB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 :</m:t>
                      </m:r>
                      <m:r>
                        <a:rPr kumimoji="0" lang="en-GB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𝑝</m:t>
                      </m:r>
                      <m:r>
                        <a:rPr kumimoji="0" lang="en-GB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=4 :1 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618" y="5440039"/>
                <a:ext cx="3509294" cy="73866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angle 29"/>
          <p:cNvSpPr/>
          <p:nvPr/>
        </p:nvSpPr>
        <p:spPr>
          <a:xfrm>
            <a:off x="2634438" y="1508040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357984" y="1508039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081530" y="1508038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845764" y="3230743"/>
            <a:ext cx="665018" cy="65670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569310" y="3230743"/>
            <a:ext cx="665018" cy="65670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421506" y="3230742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145052" y="3230741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5602885" y="3230736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6333872" y="3230738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398672" y="3230740"/>
            <a:ext cx="665018" cy="65670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1122218" y="3230740"/>
            <a:ext cx="665018" cy="65670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7775982" y="3230737"/>
            <a:ext cx="665018" cy="656705"/>
          </a:xfrm>
          <a:prstGeom prst="rect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4871898" y="3230737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7049977" y="3230735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811491" y="193964"/>
            <a:ext cx="302029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/>
              <a:t>Listing Equivalent Ratios Method</a:t>
            </a:r>
          </a:p>
          <a:p>
            <a:pPr algn="ctr"/>
            <a:endParaRPr lang="en-GB" sz="32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40006305"/>
                  </p:ext>
                </p:extLst>
              </p:nvPr>
            </p:nvGraphicFramePr>
            <p:xfrm>
              <a:off x="8950036" y="1893192"/>
              <a:ext cx="3099556" cy="231648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549778"/>
                    <a:gridCol w="1549778"/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latin typeface="Cambria Math"/>
                                  </a:rPr>
                                  <m:t>𝒓</m:t>
                                </m:r>
                                <m:r>
                                  <a:rPr lang="en-GB" sz="3200" b="1" i="1" smtClean="0">
                                    <a:latin typeface="Cambria Math"/>
                                  </a:rPr>
                                  <m:t>:</m:t>
                                </m:r>
                                <m:r>
                                  <a:rPr lang="en-GB" sz="3200" b="1" i="1" smtClean="0">
                                    <a:latin typeface="Cambria Math"/>
                                  </a:rPr>
                                  <m:t>𝒈</m:t>
                                </m:r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latin typeface="Cambria Math"/>
                                  </a:rPr>
                                  <m:t>𝒈</m:t>
                                </m:r>
                                <m:r>
                                  <a:rPr lang="en-GB" sz="3200" b="1" i="1" smtClean="0">
                                    <a:latin typeface="Cambria Math"/>
                                  </a:rPr>
                                  <m:t>:</m:t>
                                </m:r>
                                <m:r>
                                  <a:rPr lang="en-GB" sz="3200" b="1" i="1" smtClean="0">
                                    <a:latin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latin typeface="Cambria Math"/>
                                  </a:rPr>
                                  <m:t>2 :3</m:t>
                                </m:r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latin typeface="Cambria Math"/>
                                  </a:rPr>
                                  <m:t>6 :1</m:t>
                                </m:r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latin typeface="Cambria Math"/>
                                  </a:rPr>
                                  <m:t>4 :6</m:t>
                                </m:r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latin typeface="Cambria Math"/>
                                  </a:rPr>
                                  <m:t>12 :2</m:t>
                                </m:r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latin typeface="Cambria Math"/>
                                  </a:rPr>
                                  <m:t>6 :9</m:t>
                                </m:r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latin typeface="Cambria Math"/>
                                  </a:rPr>
                                  <m:t>18 :3</m:t>
                                </m:r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40006305"/>
                  </p:ext>
                </p:extLst>
              </p:nvPr>
            </p:nvGraphicFramePr>
            <p:xfrm>
              <a:off x="8950036" y="1893192"/>
              <a:ext cx="3099556" cy="231648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549778"/>
                    <a:gridCol w="1549778"/>
                  </a:tblGrid>
                  <a:tr h="5791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t="-1053" r="-99608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l="-100394" t="-1053" b="-300000"/>
                          </a:stretch>
                        </a:blipFill>
                      </a:tcPr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t="-101053" r="-99608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l="-100394" t="-101053" b="-200000"/>
                          </a:stretch>
                        </a:blipFill>
                      </a:tcPr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t="-201053" r="-99608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l="-100394" t="-201053" b="-100000"/>
                          </a:stretch>
                        </a:blipFill>
                      </a:tcPr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t="-301053" r="-996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l="-100394" t="-301053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4" name="Rounded Rectangle 13"/>
          <p:cNvSpPr/>
          <p:nvPr/>
        </p:nvSpPr>
        <p:spPr>
          <a:xfrm>
            <a:off x="9852369" y="3090666"/>
            <a:ext cx="346364" cy="468429"/>
          </a:xfrm>
          <a:prstGeom prst="roundRect">
            <a:avLst/>
          </a:prstGeom>
          <a:solidFill>
            <a:srgbClr val="00B050">
              <a:alpha val="4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ounded Rectangle 31"/>
          <p:cNvSpPr/>
          <p:nvPr/>
        </p:nvSpPr>
        <p:spPr>
          <a:xfrm>
            <a:off x="10820016" y="2552753"/>
            <a:ext cx="346364" cy="468429"/>
          </a:xfrm>
          <a:prstGeom prst="roundRect">
            <a:avLst/>
          </a:prstGeom>
          <a:solidFill>
            <a:srgbClr val="00B050">
              <a:alpha val="4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2714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0" grpId="0"/>
      <p:bldP spid="11" grpId="0" animBg="1"/>
      <p:bldP spid="12" grpId="0" animBg="1"/>
      <p:bldP spid="13" grpId="0" animBg="1"/>
      <p:bldP spid="15" grpId="0" animBg="1"/>
      <p:bldP spid="21" grpId="0"/>
      <p:bldP spid="55" grpId="0"/>
      <p:bldP spid="30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5" grpId="0" animBg="1"/>
      <p:bldP spid="46" grpId="0" animBg="1"/>
      <p:bldP spid="56" grpId="0" animBg="1"/>
      <p:bldP spid="57" grpId="0" animBg="1"/>
      <p:bldP spid="61" grpId="0" animBg="1"/>
      <p:bldP spid="62" grpId="0" animBg="1"/>
      <p:bldP spid="65" grpId="0" animBg="1"/>
      <p:bldP spid="2" grpId="0"/>
      <p:bldP spid="14" grpId="0" animBg="1"/>
      <p:bldP spid="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365760"/>
            <a:ext cx="665018" cy="65670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80746" y="365757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23518" y="365755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977774" y="454740"/>
                <a:ext cx="183229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𝑟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 :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𝑔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=1:2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7774" y="454740"/>
                <a:ext cx="1832296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265079" y="1620946"/>
                <a:ext cx="187865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𝑔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 :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𝑝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=3:2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5079" y="1620946"/>
                <a:ext cx="1878656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457200" y="1508040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180746" y="1508039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904292" y="1508038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627838" y="1508038"/>
            <a:ext cx="665018" cy="656705"/>
          </a:xfrm>
          <a:prstGeom prst="rect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682509" y="4701375"/>
                <a:ext cx="3807902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4800" b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</a:rPr>
                  <a:t>Wha</a:t>
                </a:r>
                <a:r>
                  <a:rPr kumimoji="0" lang="en-GB" sz="4800" b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</a:rPr>
                  <a:t>t</a:t>
                </a:r>
                <a:r>
                  <a:rPr kumimoji="0" lang="en-GB" sz="4800" b="0" u="none" strike="noStrike" kern="1200" cap="none" spc="0" normalizeH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</a:rPr>
                  <a:t> is </a:t>
                </a:r>
                <a14:m>
                  <m:oMath xmlns:m="http://schemas.openxmlformats.org/officeDocument/2006/math">
                    <m:r>
                      <a:rPr kumimoji="0" lang="en-GB" sz="4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𝑟</m:t>
                    </m:r>
                    <m:r>
                      <a:rPr kumimoji="0" lang="en-GB" sz="4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 :</m:t>
                    </m:r>
                    <m:r>
                      <a:rPr kumimoji="0" lang="en-GB" sz="4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𝑝</m:t>
                    </m:r>
                    <m:r>
                      <a:rPr kumimoji="0" lang="en-GB" sz="4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? </m:t>
                    </m:r>
                  </m:oMath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2509" y="4701375"/>
                <a:ext cx="3807902" cy="738664"/>
              </a:xfrm>
              <a:prstGeom prst="rect">
                <a:avLst/>
              </a:prstGeom>
              <a:blipFill rotWithShape="1">
                <a:blip r:embed="rId5"/>
                <a:stretch>
                  <a:fillRect l="-9600" t="-25620" b="-487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4644618" y="5440039"/>
                <a:ext cx="3509294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𝑟</m:t>
                      </m:r>
                      <m:r>
                        <a:rPr kumimoji="0" lang="en-GB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 :</m:t>
                      </m:r>
                      <m:r>
                        <a:rPr kumimoji="0" lang="en-GB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𝑝</m:t>
                      </m:r>
                      <m:r>
                        <a:rPr kumimoji="0" lang="en-GB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=3 :4 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618" y="5440039"/>
                <a:ext cx="3509294" cy="73866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 37"/>
          <p:cNvSpPr/>
          <p:nvPr/>
        </p:nvSpPr>
        <p:spPr>
          <a:xfrm>
            <a:off x="1845764" y="3230743"/>
            <a:ext cx="665018" cy="65670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584192" y="3230735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306280" y="3230734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777506" y="3230734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5478717" y="3230733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398672" y="3230740"/>
            <a:ext cx="665018" cy="65670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1122218" y="3230740"/>
            <a:ext cx="665018" cy="65670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4038296" y="3230734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6179928" y="3230732"/>
            <a:ext cx="665018" cy="6567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351384" y="1508038"/>
            <a:ext cx="665018" cy="656705"/>
          </a:xfrm>
          <a:prstGeom prst="rect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889143" y="3230732"/>
            <a:ext cx="665018" cy="656705"/>
          </a:xfrm>
          <a:prstGeom prst="rect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612689" y="3230732"/>
            <a:ext cx="665018" cy="656705"/>
          </a:xfrm>
          <a:prstGeom prst="rect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336235" y="3225838"/>
            <a:ext cx="665018" cy="656705"/>
          </a:xfrm>
          <a:prstGeom prst="rect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059781" y="3225838"/>
            <a:ext cx="665018" cy="656705"/>
          </a:xfrm>
          <a:prstGeom prst="rect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044015" y="183212"/>
            <a:ext cx="302029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/>
              <a:t>Listing Equivalent Ratios Method</a:t>
            </a:r>
          </a:p>
          <a:p>
            <a:pPr algn="ctr"/>
            <a:endParaRPr lang="en-GB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89285630"/>
                  </p:ext>
                </p:extLst>
              </p:nvPr>
            </p:nvGraphicFramePr>
            <p:xfrm>
              <a:off x="9148823" y="169564"/>
              <a:ext cx="2865702" cy="231648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432851"/>
                    <a:gridCol w="1432851"/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latin typeface="Cambria Math"/>
                                  </a:rPr>
                                  <m:t>𝒓</m:t>
                                </m:r>
                                <m:r>
                                  <a:rPr lang="en-GB" sz="3200" b="1" i="1" smtClean="0">
                                    <a:latin typeface="Cambria Math"/>
                                  </a:rPr>
                                  <m:t>:</m:t>
                                </m:r>
                                <m:r>
                                  <a:rPr lang="en-GB" sz="3200" b="1" i="1" smtClean="0">
                                    <a:latin typeface="Cambria Math"/>
                                  </a:rPr>
                                  <m:t>𝒈</m:t>
                                </m:r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latin typeface="Cambria Math"/>
                                  </a:rPr>
                                  <m:t>𝒈</m:t>
                                </m:r>
                                <m:r>
                                  <a:rPr lang="en-GB" sz="3200" b="1" i="1" smtClean="0">
                                    <a:latin typeface="Cambria Math"/>
                                  </a:rPr>
                                  <m:t>:</m:t>
                                </m:r>
                                <m:r>
                                  <a:rPr lang="en-GB" sz="3200" b="1" i="1" smtClean="0">
                                    <a:latin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latin typeface="Cambria Math"/>
                                  </a:rPr>
                                  <m:t>1 :2</m:t>
                                </m:r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latin typeface="Cambria Math"/>
                                  </a:rPr>
                                  <m:t>3 :2</m:t>
                                </m:r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latin typeface="Cambria Math"/>
                                  </a:rPr>
                                  <m:t>2 :4</m:t>
                                </m:r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latin typeface="Cambria Math"/>
                                  </a:rPr>
                                  <m:t>6 :4</m:t>
                                </m:r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latin typeface="Cambria Math"/>
                                  </a:rPr>
                                  <m:t>3 :6</m:t>
                                </m:r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latin typeface="Cambria Math"/>
                                  </a:rPr>
                                  <m:t>9 :6</m:t>
                                </m:r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89285630"/>
                  </p:ext>
                </p:extLst>
              </p:nvPr>
            </p:nvGraphicFramePr>
            <p:xfrm>
              <a:off x="9148823" y="169564"/>
              <a:ext cx="2865702" cy="231648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432851"/>
                    <a:gridCol w="1432851"/>
                  </a:tblGrid>
                  <a:tr h="5791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l="-426" t="-1053" r="-10000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l="-100426" t="-1053" b="-300000"/>
                          </a:stretch>
                        </a:blipFill>
                      </a:tcPr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l="-426" t="-101053" r="-1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l="-100426" t="-101053" b="-200000"/>
                          </a:stretch>
                        </a:blipFill>
                      </a:tcPr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l="-426" t="-201053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l="-100426" t="-201053" b="-100000"/>
                          </a:stretch>
                        </a:blipFill>
                      </a:tcPr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l="-426" t="-301053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l="-100426" t="-301053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30" name="Rounded Rectangle 29"/>
          <p:cNvSpPr/>
          <p:nvPr/>
        </p:nvSpPr>
        <p:spPr>
          <a:xfrm>
            <a:off x="10003991" y="2011100"/>
            <a:ext cx="346364" cy="468429"/>
          </a:xfrm>
          <a:prstGeom prst="roundRect">
            <a:avLst/>
          </a:prstGeom>
          <a:solidFill>
            <a:srgbClr val="00B050">
              <a:alpha val="4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ounded Rectangle 34"/>
          <p:cNvSpPr/>
          <p:nvPr/>
        </p:nvSpPr>
        <p:spPr>
          <a:xfrm>
            <a:off x="10832427" y="1386731"/>
            <a:ext cx="346364" cy="468429"/>
          </a:xfrm>
          <a:prstGeom prst="roundRect">
            <a:avLst/>
          </a:prstGeom>
          <a:solidFill>
            <a:srgbClr val="00B050">
              <a:alpha val="4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5969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10" grpId="0"/>
      <p:bldP spid="11" grpId="0" animBg="1"/>
      <p:bldP spid="12" grpId="0" animBg="1"/>
      <p:bldP spid="13" grpId="0" animBg="1"/>
      <p:bldP spid="15" grpId="0" animBg="1"/>
      <p:bldP spid="55" grpId="0"/>
      <p:bldP spid="38" grpId="0" animBg="1"/>
      <p:bldP spid="40" grpId="0" animBg="1"/>
      <p:bldP spid="41" grpId="0" animBg="1"/>
      <p:bldP spid="45" grpId="0" animBg="1"/>
      <p:bldP spid="46" grpId="0" animBg="1"/>
      <p:bldP spid="56" grpId="0" animBg="1"/>
      <p:bldP spid="57" grpId="0" animBg="1"/>
      <p:bldP spid="62" grpId="0" animBg="1"/>
      <p:bldP spid="65" grpId="0" animBg="1"/>
      <p:bldP spid="29" grpId="0" animBg="1"/>
      <p:bldP spid="31" grpId="0" animBg="1"/>
      <p:bldP spid="32" grpId="0" animBg="1"/>
      <p:bldP spid="33" grpId="0" animBg="1"/>
      <p:bldP spid="34" grpId="0" animBg="1"/>
      <p:bldP spid="27" grpId="0"/>
      <p:bldP spid="30" grpId="0" animBg="1"/>
      <p:bldP spid="3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Working with more than one ratio</a:t>
            </a:r>
            <a:endParaRPr lang="en-GB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7"/>
                <a:ext cx="10972800" cy="175881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b="1" dirty="0" smtClean="0"/>
                  <a:t>On your whiteboards: </a:t>
                </a:r>
              </a:p>
              <a:p>
                <a:pPr marL="0" indent="0">
                  <a:buNone/>
                </a:pPr>
                <a:endParaRPr lang="en-GB" b="1" dirty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: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= 3: 4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: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2: 9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𝑊h𝑎𝑡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𝑟𝑎𝑡𝑖𝑜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: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𝑖𝑡𝑠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𝑠𝑖𝑚𝑝𝑙𝑒𝑠𝑡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𝑓𝑜𝑟𝑚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? 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7"/>
                <a:ext cx="10972800" cy="1758814"/>
              </a:xfrm>
              <a:blipFill rotWithShape="1">
                <a:blip r:embed="rId2"/>
                <a:stretch>
                  <a:fillRect l="-1389" t="-4514" b="-857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09600" y="3264166"/>
            <a:ext cx="10972800" cy="1758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defTabSz="914400">
              <a:buFontTx/>
              <a:buNone/>
            </a:pPr>
            <a:endParaRPr lang="en-GB" kern="0" dirty="0" smtClean="0"/>
          </a:p>
        </p:txBody>
      </p:sp>
    </p:spTree>
    <p:extLst>
      <p:ext uri="{BB962C8B-B14F-4D97-AF65-F5344CB8AC3E}">
        <p14:creationId xmlns:p14="http://schemas.microsoft.com/office/powerpoint/2010/main" val="82988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7"/>
                <a:ext cx="10972800" cy="175881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b="1" dirty="0" smtClean="0"/>
                  <a:t>On your whiteboards: </a:t>
                </a:r>
              </a:p>
              <a:p>
                <a:pPr marL="0" indent="0">
                  <a:buNone/>
                </a:pPr>
                <a:endParaRPr lang="en-GB" b="1" dirty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: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= 3:3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: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2: 9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𝑊h𝑎𝑡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𝑟𝑎𝑡𝑖𝑜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𝑖𝑡𝑠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𝑠𝑖𝑚𝑝𝑙𝑒𝑠𝑡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𝑓𝑜𝑟𝑚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? 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7"/>
                <a:ext cx="10972800" cy="1758814"/>
              </a:xfrm>
              <a:blipFill rotWithShape="1">
                <a:blip r:embed="rId2"/>
                <a:stretch>
                  <a:fillRect l="-1389" t="-4514" b="-857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18931" y="3273497"/>
            <a:ext cx="10972800" cy="1758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985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7"/>
                <a:ext cx="10972800" cy="175881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b="1" dirty="0" smtClean="0"/>
                  <a:t>On your whiteboards: </a:t>
                </a:r>
              </a:p>
              <a:p>
                <a:pPr marL="0" indent="0">
                  <a:buNone/>
                </a:pPr>
                <a:endParaRPr lang="en-GB" b="1" dirty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: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= 3:5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: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2: 9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𝑊h𝑎𝑡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𝑟𝑎𝑡𝑖𝑜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𝑖𝑡𝑠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𝑠𝑖𝑚𝑝𝑙𝑒𝑠𝑡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𝑓𝑜𝑟𝑚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? 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7"/>
                <a:ext cx="10972800" cy="1758814"/>
              </a:xfrm>
              <a:blipFill rotWithShape="1">
                <a:blip r:embed="rId2"/>
                <a:stretch>
                  <a:fillRect l="-1389" t="-4514" b="-857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09600" y="3226844"/>
            <a:ext cx="10972800" cy="1758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88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r="36430"/>
          <a:stretch/>
        </p:blipFill>
        <p:spPr>
          <a:xfrm>
            <a:off x="462006" y="1433968"/>
            <a:ext cx="3820746" cy="50768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7951" y="111967"/>
            <a:ext cx="118125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In your books</a:t>
            </a:r>
          </a:p>
          <a:p>
            <a:endParaRPr lang="en-GB" sz="2000" dirty="0"/>
          </a:p>
          <a:p>
            <a:r>
              <a:rPr lang="en-GB" sz="2000" dirty="0" smtClean="0"/>
              <a:t>Write the ratios in simplest form </a:t>
            </a:r>
            <a:endParaRPr lang="en-GB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9032" y="940738"/>
            <a:ext cx="6600825" cy="473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6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Mark and correct your work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=27 :28</m:t>
                      </m:r>
                    </m:oMath>
                  </m:oMathPara>
                </a14:m>
                <a:endParaRPr lang="en-GB" b="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=55 :56</m:t>
                      </m:r>
                    </m:oMath>
                  </m:oMathPara>
                </a14:m>
                <a:endParaRPr lang="en-GB" b="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=35 :36 </m:t>
                      </m:r>
                    </m:oMath>
                  </m:oMathPara>
                </a14:m>
                <a:endParaRPr lang="en-GB" b="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GB" b="0" i="1" dirty="0" smtClean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:r>
                  <a:rPr lang="en-GB" dirty="0" smtClean="0"/>
                  <a:t>Third of a lolly for one bar</a:t>
                </a:r>
              </a:p>
              <a:p>
                <a:pPr marL="0" indent="0" algn="ctr">
                  <a:buNone/>
                </a:pPr>
                <a:endParaRPr lang="en-GB" b="0" dirty="0"/>
              </a:p>
              <a:p>
                <a:pPr marL="0" indent="0" algn="ctr">
                  <a:buNone/>
                </a:pPr>
                <a:r>
                  <a:rPr lang="en-GB" dirty="0" smtClean="0"/>
                  <a:t>Two chews per lolly</a:t>
                </a:r>
                <a:endParaRPr lang="en-GB" b="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b="0" dirty="0" smtClean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16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Listing equivalent ratios can also help us solve further problems.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366" y="1899751"/>
            <a:ext cx="10972800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Try this problem: </a:t>
            </a: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 algn="ctr">
              <a:buNone/>
            </a:pPr>
            <a:r>
              <a:rPr lang="en-GB" sz="2400" dirty="0" smtClean="0"/>
              <a:t>Alice and Bert have some sweets in the ratio 7 : 3 </a:t>
            </a:r>
          </a:p>
          <a:p>
            <a:pPr marL="0" indent="0" algn="ctr">
              <a:buNone/>
            </a:pPr>
            <a:endParaRPr lang="en-GB" sz="2400" dirty="0"/>
          </a:p>
          <a:p>
            <a:pPr marL="0" indent="0" algn="ctr">
              <a:buNone/>
            </a:pPr>
            <a:r>
              <a:rPr lang="en-GB" sz="2400" dirty="0" smtClean="0"/>
              <a:t>Alice gives 3 sweets to Bert and now the ratio is 5 : 3. </a:t>
            </a:r>
          </a:p>
          <a:p>
            <a:pPr marL="0" indent="0" algn="ctr">
              <a:buNone/>
            </a:pPr>
            <a:endParaRPr lang="en-GB" sz="2400" dirty="0"/>
          </a:p>
          <a:p>
            <a:pPr marL="0" indent="0" algn="ctr">
              <a:buNone/>
            </a:pPr>
            <a:r>
              <a:rPr lang="en-GB" sz="2400" dirty="0" smtClean="0"/>
              <a:t>How many sweets did Alice have initially?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5902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-115614" y="-197064"/>
            <a:ext cx="1193975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defTabSz="914400">
              <a:buFontTx/>
              <a:buNone/>
            </a:pPr>
            <a:endParaRPr lang="en-GB" kern="0" dirty="0" smtClean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en-GB" sz="2400" dirty="0"/>
              <a:t>Alice and Bert have some sweets in the ratio 7 : 3 </a:t>
            </a:r>
          </a:p>
          <a:p>
            <a:pPr marL="0" indent="0" algn="ctr">
              <a:buNone/>
            </a:pPr>
            <a:endParaRPr lang="en-GB" sz="2400" dirty="0"/>
          </a:p>
          <a:p>
            <a:pPr marL="0" indent="0" algn="ctr">
              <a:buNone/>
            </a:pPr>
            <a:r>
              <a:rPr lang="en-GB" sz="2400" dirty="0"/>
              <a:t>Alice gives 3 sweets to Bert and now the ratio is 5 : 3. </a:t>
            </a:r>
          </a:p>
          <a:p>
            <a:pPr marL="0" indent="0" algn="ctr">
              <a:buNone/>
            </a:pPr>
            <a:endParaRPr lang="en-GB" sz="2400" dirty="0"/>
          </a:p>
          <a:p>
            <a:pPr marL="0" indent="0" algn="ctr">
              <a:buNone/>
            </a:pPr>
            <a:r>
              <a:rPr lang="en-GB" sz="2400" dirty="0"/>
              <a:t>How many sweets did Alice have initially? </a:t>
            </a:r>
          </a:p>
          <a:p>
            <a:pPr marL="0" indent="0">
              <a:buNone/>
            </a:pPr>
            <a:endParaRPr lang="en-GB" sz="2400" dirty="0"/>
          </a:p>
          <a:p>
            <a:pPr marL="0" indent="0" defTabSz="914400">
              <a:buFontTx/>
              <a:buNone/>
            </a:pPr>
            <a:endParaRPr lang="en-GB" kern="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78616225"/>
                  </p:ext>
                </p:extLst>
              </p:nvPr>
            </p:nvGraphicFramePr>
            <p:xfrm>
              <a:off x="614854" y="2924570"/>
              <a:ext cx="3238938" cy="2808657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079646"/>
                    <a:gridCol w="1079646"/>
                    <a:gridCol w="1079646"/>
                  </a:tblGrid>
                  <a:tr h="43121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Before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Alice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Bert</a:t>
                          </a:r>
                          <a:r>
                            <a:rPr lang="en-GB" sz="2000" baseline="0" dirty="0" smtClean="0"/>
                            <a:t> </a:t>
                          </a:r>
                          <a:r>
                            <a:rPr lang="en-GB" sz="2000" dirty="0" smtClean="0"/>
                            <a:t> </a:t>
                          </a:r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rowSpan="6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7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14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21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28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35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en-GB" sz="2000" dirty="0" smtClean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42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i="1" dirty="0" smtClean="0">
                                    <a:latin typeface="Cambria Math"/>
                                  </a:rPr>
                                  <m:t>1</m:t>
                                </m:r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78616225"/>
                  </p:ext>
                </p:extLst>
              </p:nvPr>
            </p:nvGraphicFramePr>
            <p:xfrm>
              <a:off x="614854" y="2924570"/>
              <a:ext cx="3238938" cy="2808657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079646"/>
                    <a:gridCol w="1079646"/>
                    <a:gridCol w="1079646"/>
                  </a:tblGrid>
                  <a:tr h="43121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Before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Alice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Bert</a:t>
                          </a:r>
                          <a:r>
                            <a:rPr lang="en-GB" sz="2000" baseline="0" dirty="0" smtClean="0"/>
                            <a:t> </a:t>
                          </a:r>
                          <a:r>
                            <a:rPr lang="en-GB" sz="2000" dirty="0" smtClean="0"/>
                            <a:t> </a:t>
                          </a:r>
                          <a:endParaRPr lang="en-GB" sz="2000" dirty="0"/>
                        </a:p>
                      </a:txBody>
                      <a:tcPr/>
                    </a:tc>
                  </a:tr>
                  <a:tr h="396240">
                    <a:tc rowSpan="6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7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565" t="-115385" r="-565" b="-500000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565" t="-218750" r="-100565" b="-4078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565" t="-218750" r="-565" b="-407813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565" t="-313846" r="-100565" b="-3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565" t="-313846" r="-565" b="-301538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565" t="-413846" r="-100565" b="-2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565" t="-413846" r="-565" b="-201538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565" t="-513846" r="-100565" b="-1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565" t="-513846" r="-565" b="-101538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565" t="-613846" r="-100565" b="-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565" t="-613846" r="-565" b="-153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0983301"/>
                  </p:ext>
                </p:extLst>
              </p:nvPr>
            </p:nvGraphicFramePr>
            <p:xfrm>
              <a:off x="8397764" y="2924570"/>
              <a:ext cx="3238938" cy="2808657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079646"/>
                    <a:gridCol w="1079646"/>
                    <a:gridCol w="1079646"/>
                  </a:tblGrid>
                  <a:tr h="43121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After 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Alice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Bert</a:t>
                          </a:r>
                          <a:r>
                            <a:rPr lang="en-GB" sz="2000" baseline="0" dirty="0" smtClean="0"/>
                            <a:t> </a:t>
                          </a:r>
                          <a:r>
                            <a:rPr lang="en-GB" sz="2000" dirty="0" smtClean="0"/>
                            <a:t> </a:t>
                          </a:r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rowSpan="6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5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25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en-GB" sz="2000" dirty="0" smtClean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30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i="1" dirty="0" smtClean="0">
                                    <a:latin typeface="Cambria Math"/>
                                  </a:rPr>
                                  <m:t>1</m:t>
                                </m:r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0983301"/>
                  </p:ext>
                </p:extLst>
              </p:nvPr>
            </p:nvGraphicFramePr>
            <p:xfrm>
              <a:off x="8397764" y="2924570"/>
              <a:ext cx="3238938" cy="2808657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079646"/>
                    <a:gridCol w="1079646"/>
                    <a:gridCol w="1079646"/>
                  </a:tblGrid>
                  <a:tr h="43121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After 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Alice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Bert</a:t>
                          </a:r>
                          <a:r>
                            <a:rPr lang="en-GB" sz="2000" baseline="0" dirty="0" smtClean="0"/>
                            <a:t> </a:t>
                          </a:r>
                          <a:r>
                            <a:rPr lang="en-GB" sz="2000" dirty="0" smtClean="0"/>
                            <a:t> </a:t>
                          </a:r>
                          <a:endParaRPr lang="en-GB" sz="2000" dirty="0"/>
                        </a:p>
                      </a:txBody>
                      <a:tcPr/>
                    </a:tc>
                  </a:tr>
                  <a:tr h="396240">
                    <a:tc rowSpan="6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5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565" t="-115385" b="-500000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565" t="-218750" r="-100000" b="-4078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565" t="-218750" b="-407813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565" t="-313846" r="-100000" b="-3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565" t="-313846" b="-301538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565" t="-413846" r="-100000" b="-2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565" t="-413846" b="-201538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565" t="-513846" r="-100000" b="-1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565" t="-513846" b="-101538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565" t="-613846" r="-100000" b="-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565" t="-613846" b="-153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2" name="TextBox 1"/>
          <p:cNvSpPr txBox="1"/>
          <p:nvPr/>
        </p:nvSpPr>
        <p:spPr>
          <a:xfrm>
            <a:off x="1881351" y="6175563"/>
            <a:ext cx="7945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If Alice had 7 sweets and gave Bert 3 what would the ratio afterwards be?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194737" y="3316571"/>
                <a:ext cx="191212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/>
                        </a:rPr>
                        <m:t>4 :6</m:t>
                      </m:r>
                    </m:oMath>
                  </m:oMathPara>
                </a14:m>
                <a:endParaRPr lang="en-GB" sz="6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4737" y="3316571"/>
                <a:ext cx="1912127" cy="101566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/>
          <p:nvPr/>
        </p:nvCxnSpPr>
        <p:spPr>
          <a:xfrm>
            <a:off x="1881351" y="3531476"/>
            <a:ext cx="1681656" cy="1576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2174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-115614" y="-197064"/>
            <a:ext cx="1193975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defTabSz="914400">
              <a:buFontTx/>
              <a:buNone/>
            </a:pPr>
            <a:endParaRPr lang="en-GB" kern="0" dirty="0" smtClean="0">
              <a:solidFill>
                <a:srgbClr val="000000"/>
              </a:solidFill>
            </a:endParaRPr>
          </a:p>
          <a:p>
            <a:pPr marL="0" indent="0" algn="ctr">
              <a:buFontTx/>
              <a:buNone/>
            </a:pPr>
            <a:r>
              <a:rPr lang="en-GB" sz="2400" dirty="0">
                <a:solidFill>
                  <a:srgbClr val="000000"/>
                </a:solidFill>
              </a:rPr>
              <a:t>Alice and Bert have some sweets in the ratio 7 : 3 </a:t>
            </a:r>
          </a:p>
          <a:p>
            <a:pPr marL="0" indent="0" algn="ctr">
              <a:buFontTx/>
              <a:buNone/>
            </a:pPr>
            <a:endParaRPr lang="en-GB" sz="2400" dirty="0">
              <a:solidFill>
                <a:srgbClr val="000000"/>
              </a:solidFill>
            </a:endParaRPr>
          </a:p>
          <a:p>
            <a:pPr marL="0" indent="0" algn="ctr">
              <a:buFontTx/>
              <a:buNone/>
            </a:pPr>
            <a:r>
              <a:rPr lang="en-GB" sz="2400" dirty="0">
                <a:solidFill>
                  <a:srgbClr val="000000"/>
                </a:solidFill>
              </a:rPr>
              <a:t>Alice gives 3 sweets to Bert and now the ratio is 5 : 3. </a:t>
            </a:r>
          </a:p>
          <a:p>
            <a:pPr marL="0" indent="0" algn="ctr">
              <a:buFontTx/>
              <a:buNone/>
            </a:pPr>
            <a:endParaRPr lang="en-GB" sz="2400" dirty="0">
              <a:solidFill>
                <a:srgbClr val="000000"/>
              </a:solidFill>
            </a:endParaRPr>
          </a:p>
          <a:p>
            <a:pPr marL="0" indent="0" algn="ctr">
              <a:buFontTx/>
              <a:buNone/>
            </a:pPr>
            <a:r>
              <a:rPr lang="en-GB" sz="2400" dirty="0">
                <a:solidFill>
                  <a:srgbClr val="000000"/>
                </a:solidFill>
              </a:rPr>
              <a:t>How many sweets did Alice have initially? </a:t>
            </a:r>
          </a:p>
          <a:p>
            <a:pPr marL="0" indent="0">
              <a:buFontTx/>
              <a:buNone/>
            </a:pPr>
            <a:endParaRPr lang="en-GB" sz="2400" dirty="0">
              <a:solidFill>
                <a:srgbClr val="000000"/>
              </a:solidFill>
            </a:endParaRPr>
          </a:p>
          <a:p>
            <a:pPr marL="0" indent="0" defTabSz="914400">
              <a:buFontTx/>
              <a:buNone/>
            </a:pPr>
            <a:endParaRPr lang="en-GB" kern="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85255047"/>
                  </p:ext>
                </p:extLst>
              </p:nvPr>
            </p:nvGraphicFramePr>
            <p:xfrm>
              <a:off x="614854" y="2924570"/>
              <a:ext cx="3238938" cy="2808657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079646"/>
                    <a:gridCol w="1079646"/>
                    <a:gridCol w="1079646"/>
                  </a:tblGrid>
                  <a:tr h="43121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Before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Alice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Bert</a:t>
                          </a:r>
                          <a:r>
                            <a:rPr lang="en-GB" sz="2000" baseline="0" dirty="0" smtClean="0"/>
                            <a:t> </a:t>
                          </a:r>
                          <a:r>
                            <a:rPr lang="en-GB" sz="2000" dirty="0" smtClean="0"/>
                            <a:t> </a:t>
                          </a:r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rowSpan="6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7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14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21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28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35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en-GB" sz="2000" dirty="0" smtClean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42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i="1" dirty="0" smtClean="0">
                                    <a:latin typeface="Cambria Math"/>
                                  </a:rPr>
                                  <m:t>1</m:t>
                                </m:r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85255047"/>
                  </p:ext>
                </p:extLst>
              </p:nvPr>
            </p:nvGraphicFramePr>
            <p:xfrm>
              <a:off x="614854" y="2924570"/>
              <a:ext cx="3238938" cy="2808657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079646"/>
                    <a:gridCol w="1079646"/>
                    <a:gridCol w="1079646"/>
                  </a:tblGrid>
                  <a:tr h="43121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Before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Alice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Bert</a:t>
                          </a:r>
                          <a:r>
                            <a:rPr lang="en-GB" sz="2000" baseline="0" dirty="0" smtClean="0"/>
                            <a:t> </a:t>
                          </a:r>
                          <a:r>
                            <a:rPr lang="en-GB" sz="2000" dirty="0" smtClean="0"/>
                            <a:t> </a:t>
                          </a:r>
                          <a:endParaRPr lang="en-GB" sz="2000" dirty="0"/>
                        </a:p>
                      </a:txBody>
                      <a:tcPr/>
                    </a:tc>
                  </a:tr>
                  <a:tr h="396240">
                    <a:tc rowSpan="6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7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565" t="-115385" r="-565" b="-500000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565" t="-218750" r="-100565" b="-4078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565" t="-218750" r="-565" b="-407813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565" t="-313846" r="-100565" b="-3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565" t="-313846" r="-565" b="-301538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565" t="-413846" r="-100565" b="-2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565" t="-413846" r="-565" b="-201538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565" t="-513846" r="-100565" b="-1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565" t="-513846" r="-565" b="-101538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565" t="-613846" r="-100565" b="-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565" t="-613846" r="-565" b="-153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64542538"/>
                  </p:ext>
                </p:extLst>
              </p:nvPr>
            </p:nvGraphicFramePr>
            <p:xfrm>
              <a:off x="8397764" y="2924570"/>
              <a:ext cx="3238938" cy="2808657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079646"/>
                    <a:gridCol w="1079646"/>
                    <a:gridCol w="1079646"/>
                  </a:tblGrid>
                  <a:tr h="43121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After 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Alice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Bert</a:t>
                          </a:r>
                          <a:r>
                            <a:rPr lang="en-GB" sz="2000" baseline="0" dirty="0" smtClean="0"/>
                            <a:t> </a:t>
                          </a:r>
                          <a:r>
                            <a:rPr lang="en-GB" sz="2000" dirty="0" smtClean="0"/>
                            <a:t> </a:t>
                          </a:r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rowSpan="6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5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25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en-GB" sz="2000" dirty="0" smtClean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30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i="1" dirty="0" smtClean="0">
                                    <a:latin typeface="Cambria Math"/>
                                  </a:rPr>
                                  <m:t>1</m:t>
                                </m:r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64542538"/>
                  </p:ext>
                </p:extLst>
              </p:nvPr>
            </p:nvGraphicFramePr>
            <p:xfrm>
              <a:off x="8397764" y="2924570"/>
              <a:ext cx="3238938" cy="2808657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079646"/>
                    <a:gridCol w="1079646"/>
                    <a:gridCol w="1079646"/>
                  </a:tblGrid>
                  <a:tr h="43121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After 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Alice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Bert</a:t>
                          </a:r>
                          <a:r>
                            <a:rPr lang="en-GB" sz="2000" baseline="0" dirty="0" smtClean="0"/>
                            <a:t> </a:t>
                          </a:r>
                          <a:r>
                            <a:rPr lang="en-GB" sz="2000" dirty="0" smtClean="0"/>
                            <a:t> </a:t>
                          </a:r>
                          <a:endParaRPr lang="en-GB" sz="2000" dirty="0"/>
                        </a:p>
                      </a:txBody>
                      <a:tcPr/>
                    </a:tc>
                  </a:tr>
                  <a:tr h="396240">
                    <a:tc rowSpan="6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5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565" t="-115385" b="-500000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565" t="-218750" r="-100000" b="-4078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565" t="-218750" b="-407813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565" t="-313846" r="-100000" b="-3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565" t="-313846" b="-301538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565" t="-413846" r="-100000" b="-2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565" t="-413846" b="-201538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565" t="-513846" r="-100000" b="-1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565" t="-513846" b="-101538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565" t="-613846" r="-100000" b="-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565" t="-613846" b="-153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2" name="TextBox 1"/>
          <p:cNvSpPr txBox="1"/>
          <p:nvPr/>
        </p:nvSpPr>
        <p:spPr>
          <a:xfrm>
            <a:off x="1881351" y="6175563"/>
            <a:ext cx="7945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If Alice had 14 sweets and gave Bert 3 what would the ratio afterwards be? </a:t>
            </a:r>
            <a:endParaRPr lang="en-GB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100144" y="3205995"/>
                <a:ext cx="204632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/>
                        </a:rPr>
                        <m:t>11 :9 </m:t>
                      </m:r>
                    </m:oMath>
                  </m:oMathPara>
                </a14:m>
                <a:endParaRPr lang="en-GB" sz="48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0144" y="3205995"/>
                <a:ext cx="2046329" cy="83099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/>
          <p:cNvCxnSpPr/>
          <p:nvPr/>
        </p:nvCxnSpPr>
        <p:spPr>
          <a:xfrm>
            <a:off x="1881351" y="3531476"/>
            <a:ext cx="1681656" cy="1576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881351" y="4005462"/>
            <a:ext cx="1681656" cy="1576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3862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-115615" y="-177652"/>
            <a:ext cx="1193975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defTabSz="914400">
              <a:buFontTx/>
              <a:buNone/>
            </a:pPr>
            <a:endParaRPr lang="en-GB" kern="0" dirty="0" smtClean="0">
              <a:solidFill>
                <a:srgbClr val="000000"/>
              </a:solidFill>
            </a:endParaRPr>
          </a:p>
          <a:p>
            <a:pPr marL="0" indent="0" algn="ctr">
              <a:buFontTx/>
              <a:buNone/>
            </a:pPr>
            <a:r>
              <a:rPr lang="en-GB" sz="2400" dirty="0">
                <a:solidFill>
                  <a:srgbClr val="000000"/>
                </a:solidFill>
              </a:rPr>
              <a:t>Alice and Bert have some sweets in the ratio 7 : 3 </a:t>
            </a:r>
          </a:p>
          <a:p>
            <a:pPr marL="0" indent="0" algn="ctr">
              <a:buFontTx/>
              <a:buNone/>
            </a:pPr>
            <a:endParaRPr lang="en-GB" sz="2400" dirty="0">
              <a:solidFill>
                <a:srgbClr val="000000"/>
              </a:solidFill>
            </a:endParaRPr>
          </a:p>
          <a:p>
            <a:pPr marL="0" indent="0" algn="ctr">
              <a:buFontTx/>
              <a:buNone/>
            </a:pPr>
            <a:r>
              <a:rPr lang="en-GB" sz="2400" dirty="0">
                <a:solidFill>
                  <a:srgbClr val="000000"/>
                </a:solidFill>
              </a:rPr>
              <a:t>Alice gives 3 sweets to Bert and now the ratio is 5 : 3. </a:t>
            </a:r>
          </a:p>
          <a:p>
            <a:pPr marL="0" indent="0" algn="ctr">
              <a:buFontTx/>
              <a:buNone/>
            </a:pPr>
            <a:endParaRPr lang="en-GB" sz="2400" dirty="0">
              <a:solidFill>
                <a:srgbClr val="000000"/>
              </a:solidFill>
            </a:endParaRPr>
          </a:p>
          <a:p>
            <a:pPr marL="0" indent="0" algn="ctr">
              <a:buFontTx/>
              <a:buNone/>
            </a:pPr>
            <a:r>
              <a:rPr lang="en-GB" sz="2400" dirty="0">
                <a:solidFill>
                  <a:srgbClr val="000000"/>
                </a:solidFill>
              </a:rPr>
              <a:t>How many sweets did Alice have initially? </a:t>
            </a:r>
          </a:p>
          <a:p>
            <a:pPr marL="0" indent="0">
              <a:buFontTx/>
              <a:buNone/>
            </a:pPr>
            <a:endParaRPr lang="en-GB" sz="2400" dirty="0">
              <a:solidFill>
                <a:srgbClr val="000000"/>
              </a:solidFill>
            </a:endParaRPr>
          </a:p>
          <a:p>
            <a:pPr marL="0" indent="0" defTabSz="914400">
              <a:buFontTx/>
              <a:buNone/>
            </a:pPr>
            <a:endParaRPr lang="en-GB" kern="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82987345"/>
                  </p:ext>
                </p:extLst>
              </p:nvPr>
            </p:nvGraphicFramePr>
            <p:xfrm>
              <a:off x="614854" y="2924570"/>
              <a:ext cx="3238938" cy="2808657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079646"/>
                    <a:gridCol w="1079646"/>
                    <a:gridCol w="1079646"/>
                  </a:tblGrid>
                  <a:tr h="43121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Before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Alice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Bert</a:t>
                          </a:r>
                          <a:r>
                            <a:rPr lang="en-GB" sz="2000" baseline="0" dirty="0" smtClean="0"/>
                            <a:t> </a:t>
                          </a:r>
                          <a:r>
                            <a:rPr lang="en-GB" sz="2000" dirty="0" smtClean="0"/>
                            <a:t> </a:t>
                          </a:r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rowSpan="6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7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14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21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28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35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en-GB" sz="2000" dirty="0" smtClean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42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i="1" dirty="0" smtClean="0">
                                    <a:latin typeface="Cambria Math"/>
                                  </a:rPr>
                                  <m:t>1</m:t>
                                </m:r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82987345"/>
                  </p:ext>
                </p:extLst>
              </p:nvPr>
            </p:nvGraphicFramePr>
            <p:xfrm>
              <a:off x="614854" y="2924570"/>
              <a:ext cx="3238938" cy="2808657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079646"/>
                    <a:gridCol w="1079646"/>
                    <a:gridCol w="1079646"/>
                  </a:tblGrid>
                  <a:tr h="43121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Before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Alice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Bert</a:t>
                          </a:r>
                          <a:r>
                            <a:rPr lang="en-GB" sz="2000" baseline="0" dirty="0" smtClean="0"/>
                            <a:t> </a:t>
                          </a:r>
                          <a:r>
                            <a:rPr lang="en-GB" sz="2000" dirty="0" smtClean="0"/>
                            <a:t> </a:t>
                          </a:r>
                          <a:endParaRPr lang="en-GB" sz="2000" dirty="0"/>
                        </a:p>
                      </a:txBody>
                      <a:tcPr/>
                    </a:tc>
                  </a:tr>
                  <a:tr h="396240">
                    <a:tc rowSpan="6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7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565" t="-115385" r="-565" b="-500000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565" t="-218750" r="-100565" b="-4078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565" t="-218750" r="-565" b="-407813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565" t="-313846" r="-100565" b="-3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565" t="-313846" r="-565" b="-301538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565" t="-413846" r="-100565" b="-2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565" t="-413846" r="-565" b="-201538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565" t="-513846" r="-100565" b="-1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565" t="-513846" r="-565" b="-101538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565" t="-613846" r="-100565" b="-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565" t="-613846" r="-565" b="-153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5376111"/>
                  </p:ext>
                </p:extLst>
              </p:nvPr>
            </p:nvGraphicFramePr>
            <p:xfrm>
              <a:off x="8397764" y="2924570"/>
              <a:ext cx="3238938" cy="2808657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079646"/>
                    <a:gridCol w="1079646"/>
                    <a:gridCol w="1079646"/>
                  </a:tblGrid>
                  <a:tr h="43121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After 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Alice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Bert</a:t>
                          </a:r>
                          <a:r>
                            <a:rPr lang="en-GB" sz="2000" baseline="0" dirty="0" smtClean="0"/>
                            <a:t> </a:t>
                          </a:r>
                          <a:r>
                            <a:rPr lang="en-GB" sz="2000" dirty="0" smtClean="0"/>
                            <a:t> </a:t>
                          </a:r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rowSpan="6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5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25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en-GB" sz="2000" dirty="0" smtClean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30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i="1" dirty="0" smtClean="0">
                                    <a:latin typeface="Cambria Math"/>
                                  </a:rPr>
                                  <m:t>1</m:t>
                                </m:r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5376111"/>
                  </p:ext>
                </p:extLst>
              </p:nvPr>
            </p:nvGraphicFramePr>
            <p:xfrm>
              <a:off x="8397764" y="2924570"/>
              <a:ext cx="3238938" cy="2808657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079646"/>
                    <a:gridCol w="1079646"/>
                    <a:gridCol w="1079646"/>
                  </a:tblGrid>
                  <a:tr h="43121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After 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Alice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Bert</a:t>
                          </a:r>
                          <a:r>
                            <a:rPr lang="en-GB" sz="2000" baseline="0" dirty="0" smtClean="0"/>
                            <a:t> </a:t>
                          </a:r>
                          <a:r>
                            <a:rPr lang="en-GB" sz="2000" dirty="0" smtClean="0"/>
                            <a:t> </a:t>
                          </a:r>
                          <a:endParaRPr lang="en-GB" sz="2000" dirty="0"/>
                        </a:p>
                      </a:txBody>
                      <a:tcPr/>
                    </a:tc>
                  </a:tr>
                  <a:tr h="396240">
                    <a:tc rowSpan="6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5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565" t="-115385" b="-500000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565" t="-218750" r="-100000" b="-4078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565" t="-218750" b="-407813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565" t="-313846" r="-100000" b="-3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565" t="-313846" b="-301538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565" t="-413846" r="-100000" b="-2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565" t="-413846" b="-201538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565" t="-513846" r="-100000" b="-1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565" t="-513846" b="-101538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565" t="-613846" r="-100000" b="-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565" t="-613846" b="-153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2" name="TextBox 1"/>
          <p:cNvSpPr txBox="1"/>
          <p:nvPr/>
        </p:nvSpPr>
        <p:spPr>
          <a:xfrm>
            <a:off x="1881351" y="6175563"/>
            <a:ext cx="7945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If Alice had 21 sweets and gave Bert 3 what would the ratio afterwards be? </a:t>
            </a:r>
            <a:endParaRPr lang="en-GB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989785" y="3251004"/>
                <a:ext cx="238777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18</m:t>
                      </m:r>
                      <m:r>
                        <a:rPr lang="en-GB" sz="4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:</m:t>
                      </m:r>
                      <m:r>
                        <a:rPr lang="en-GB" sz="4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12</m:t>
                      </m:r>
                      <m:r>
                        <a:rPr lang="en-GB" sz="4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4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9785" y="3251004"/>
                <a:ext cx="2387770" cy="83099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/>
          <p:cNvCxnSpPr/>
          <p:nvPr/>
        </p:nvCxnSpPr>
        <p:spPr>
          <a:xfrm>
            <a:off x="1881351" y="3531476"/>
            <a:ext cx="1681656" cy="1576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881351" y="4005462"/>
            <a:ext cx="168165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881351" y="4348311"/>
            <a:ext cx="1681656" cy="1576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6224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-115615" y="-177652"/>
            <a:ext cx="1193975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defTabSz="914400">
              <a:buFontTx/>
              <a:buNone/>
            </a:pPr>
            <a:endParaRPr lang="en-GB" kern="0" dirty="0" smtClean="0">
              <a:solidFill>
                <a:srgbClr val="000000"/>
              </a:solidFill>
            </a:endParaRPr>
          </a:p>
          <a:p>
            <a:pPr marL="0" indent="0" algn="ctr">
              <a:buFontTx/>
              <a:buNone/>
            </a:pPr>
            <a:r>
              <a:rPr lang="en-GB" sz="2400" dirty="0">
                <a:solidFill>
                  <a:srgbClr val="000000"/>
                </a:solidFill>
              </a:rPr>
              <a:t>Alice and Bert have some sweets in the ratio 7 : 3 </a:t>
            </a:r>
          </a:p>
          <a:p>
            <a:pPr marL="0" indent="0" algn="ctr">
              <a:buFontTx/>
              <a:buNone/>
            </a:pPr>
            <a:endParaRPr lang="en-GB" sz="2400" dirty="0">
              <a:solidFill>
                <a:srgbClr val="000000"/>
              </a:solidFill>
            </a:endParaRPr>
          </a:p>
          <a:p>
            <a:pPr marL="0" indent="0" algn="ctr">
              <a:buFontTx/>
              <a:buNone/>
            </a:pPr>
            <a:r>
              <a:rPr lang="en-GB" sz="2400" dirty="0">
                <a:solidFill>
                  <a:srgbClr val="000000"/>
                </a:solidFill>
              </a:rPr>
              <a:t>Alice gives 3 sweets to Bert and now the ratio is 5 : 3. </a:t>
            </a:r>
          </a:p>
          <a:p>
            <a:pPr marL="0" indent="0" algn="ctr">
              <a:buFontTx/>
              <a:buNone/>
            </a:pPr>
            <a:endParaRPr lang="en-GB" sz="2400" dirty="0">
              <a:solidFill>
                <a:srgbClr val="000000"/>
              </a:solidFill>
            </a:endParaRPr>
          </a:p>
          <a:p>
            <a:pPr marL="0" indent="0" algn="ctr">
              <a:buFontTx/>
              <a:buNone/>
            </a:pPr>
            <a:r>
              <a:rPr lang="en-GB" sz="2400" dirty="0">
                <a:solidFill>
                  <a:srgbClr val="000000"/>
                </a:solidFill>
              </a:rPr>
              <a:t>How many sweets did Alice have initially? </a:t>
            </a:r>
          </a:p>
          <a:p>
            <a:pPr marL="0" indent="0">
              <a:buFontTx/>
              <a:buNone/>
            </a:pPr>
            <a:endParaRPr lang="en-GB" sz="2400" dirty="0">
              <a:solidFill>
                <a:srgbClr val="000000"/>
              </a:solidFill>
            </a:endParaRPr>
          </a:p>
          <a:p>
            <a:pPr marL="0" indent="0" defTabSz="914400">
              <a:buFontTx/>
              <a:buNone/>
            </a:pPr>
            <a:endParaRPr lang="en-GB" kern="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14178188"/>
                  </p:ext>
                </p:extLst>
              </p:nvPr>
            </p:nvGraphicFramePr>
            <p:xfrm>
              <a:off x="614854" y="2924570"/>
              <a:ext cx="3238938" cy="2808657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079646"/>
                    <a:gridCol w="1079646"/>
                    <a:gridCol w="1079646"/>
                  </a:tblGrid>
                  <a:tr h="43121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Before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Alice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Bert</a:t>
                          </a:r>
                          <a:r>
                            <a:rPr lang="en-GB" sz="2000" baseline="0" dirty="0" smtClean="0"/>
                            <a:t> </a:t>
                          </a:r>
                          <a:r>
                            <a:rPr lang="en-GB" sz="2000" dirty="0" smtClean="0"/>
                            <a:t> </a:t>
                          </a:r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rowSpan="6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7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14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21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28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35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en-GB" sz="2000" dirty="0" smtClean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42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i="1" dirty="0" smtClean="0">
                                    <a:latin typeface="Cambria Math"/>
                                  </a:rPr>
                                  <m:t>1</m:t>
                                </m:r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14178188"/>
                  </p:ext>
                </p:extLst>
              </p:nvPr>
            </p:nvGraphicFramePr>
            <p:xfrm>
              <a:off x="614854" y="2924570"/>
              <a:ext cx="3238938" cy="2808657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079646"/>
                    <a:gridCol w="1079646"/>
                    <a:gridCol w="1079646"/>
                  </a:tblGrid>
                  <a:tr h="43121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Before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Alice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Bert</a:t>
                          </a:r>
                          <a:r>
                            <a:rPr lang="en-GB" sz="2000" baseline="0" dirty="0" smtClean="0"/>
                            <a:t> </a:t>
                          </a:r>
                          <a:r>
                            <a:rPr lang="en-GB" sz="2000" dirty="0" smtClean="0"/>
                            <a:t> </a:t>
                          </a:r>
                          <a:endParaRPr lang="en-GB" sz="2000" dirty="0"/>
                        </a:p>
                      </a:txBody>
                      <a:tcPr/>
                    </a:tc>
                  </a:tr>
                  <a:tr h="396240">
                    <a:tc rowSpan="6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7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565" t="-115385" r="-565" b="-500000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565" t="-218750" r="-100565" b="-4078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565" t="-218750" r="-565" b="-407813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565" t="-313846" r="-100565" b="-3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565" t="-313846" r="-565" b="-301538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565" t="-413846" r="-100565" b="-2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565" t="-413846" r="-565" b="-201538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565" t="-513846" r="-100565" b="-1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565" t="-513846" r="-565" b="-101538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565" t="-613846" r="-100565" b="-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565" t="-613846" r="-565" b="-153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62784749"/>
                  </p:ext>
                </p:extLst>
              </p:nvPr>
            </p:nvGraphicFramePr>
            <p:xfrm>
              <a:off x="8397764" y="2924570"/>
              <a:ext cx="3238938" cy="2808657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079646"/>
                    <a:gridCol w="1079646"/>
                    <a:gridCol w="1079646"/>
                  </a:tblGrid>
                  <a:tr h="43121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After 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Alice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Bert</a:t>
                          </a:r>
                          <a:r>
                            <a:rPr lang="en-GB" sz="2000" baseline="0" dirty="0" smtClean="0"/>
                            <a:t> </a:t>
                          </a:r>
                          <a:r>
                            <a:rPr lang="en-GB" sz="2000" dirty="0" smtClean="0"/>
                            <a:t> </a:t>
                          </a:r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rowSpan="6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5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25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en-GB" sz="2000" dirty="0" smtClean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30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i="1" dirty="0" smtClean="0">
                                    <a:latin typeface="Cambria Math"/>
                                  </a:rPr>
                                  <m:t>1</m:t>
                                </m:r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62784749"/>
                  </p:ext>
                </p:extLst>
              </p:nvPr>
            </p:nvGraphicFramePr>
            <p:xfrm>
              <a:off x="8397764" y="2924570"/>
              <a:ext cx="3238938" cy="2808657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079646"/>
                    <a:gridCol w="1079646"/>
                    <a:gridCol w="1079646"/>
                  </a:tblGrid>
                  <a:tr h="43121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After 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Alice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Bert</a:t>
                          </a:r>
                          <a:r>
                            <a:rPr lang="en-GB" sz="2000" baseline="0" dirty="0" smtClean="0"/>
                            <a:t> </a:t>
                          </a:r>
                          <a:r>
                            <a:rPr lang="en-GB" sz="2000" dirty="0" smtClean="0"/>
                            <a:t> </a:t>
                          </a:r>
                          <a:endParaRPr lang="en-GB" sz="2000" dirty="0"/>
                        </a:p>
                      </a:txBody>
                      <a:tcPr/>
                    </a:tc>
                  </a:tr>
                  <a:tr h="396240">
                    <a:tc rowSpan="6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5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565" t="-115385" b="-500000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565" t="-218750" r="-100000" b="-4078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565" t="-218750" b="-407813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565" t="-313846" r="-100000" b="-3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565" t="-313846" b="-301538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565" t="-413846" r="-100000" b="-2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565" t="-413846" b="-201538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565" t="-513846" r="-100000" b="-1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565" t="-513846" b="-101538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565" t="-613846" r="-100000" b="-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565" t="-613846" b="-153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2" name="TextBox 1"/>
          <p:cNvSpPr txBox="1"/>
          <p:nvPr/>
        </p:nvSpPr>
        <p:spPr>
          <a:xfrm>
            <a:off x="1881351" y="6175563"/>
            <a:ext cx="7945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If Alice had 28 sweets and gave Bert 3 what would the ratio afterwards be? </a:t>
            </a:r>
            <a:endParaRPr lang="en-GB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989785" y="3251004"/>
                <a:ext cx="238777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25</m:t>
                      </m:r>
                      <m:r>
                        <a:rPr lang="en-GB" sz="4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:</m:t>
                      </m:r>
                      <m:r>
                        <a:rPr lang="en-GB" sz="4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15</m:t>
                      </m:r>
                      <m:r>
                        <a:rPr lang="en-GB" sz="4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4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9785" y="3251004"/>
                <a:ext cx="2387770" cy="83099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/>
          <p:cNvCxnSpPr/>
          <p:nvPr/>
        </p:nvCxnSpPr>
        <p:spPr>
          <a:xfrm>
            <a:off x="1881351" y="3531476"/>
            <a:ext cx="1681656" cy="1576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881351" y="4005462"/>
            <a:ext cx="168165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881351" y="4348311"/>
            <a:ext cx="1681656" cy="1576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9664262" y="4989786"/>
            <a:ext cx="1891862" cy="299545"/>
          </a:xfrm>
          <a:prstGeom prst="roundRect">
            <a:avLst/>
          </a:prstGeom>
          <a:solidFill>
            <a:srgbClr val="FFFF00">
              <a:alpha val="42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8107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-115615" y="-177652"/>
            <a:ext cx="1193975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defTabSz="914400">
              <a:buFontTx/>
              <a:buNone/>
            </a:pPr>
            <a:endParaRPr lang="en-GB" kern="0" dirty="0" smtClean="0">
              <a:solidFill>
                <a:srgbClr val="000000"/>
              </a:solidFill>
            </a:endParaRPr>
          </a:p>
          <a:p>
            <a:pPr marL="0" indent="0" algn="ctr">
              <a:buFontTx/>
              <a:buNone/>
            </a:pPr>
            <a:r>
              <a:rPr lang="en-GB" sz="2400" dirty="0">
                <a:solidFill>
                  <a:srgbClr val="000000"/>
                </a:solidFill>
              </a:rPr>
              <a:t>Alice and Bert have some sweets in the ratio 7 : 3 </a:t>
            </a:r>
          </a:p>
          <a:p>
            <a:pPr marL="0" indent="0" algn="ctr">
              <a:buFontTx/>
              <a:buNone/>
            </a:pPr>
            <a:endParaRPr lang="en-GB" sz="2400" dirty="0">
              <a:solidFill>
                <a:srgbClr val="000000"/>
              </a:solidFill>
            </a:endParaRPr>
          </a:p>
          <a:p>
            <a:pPr marL="0" indent="0" algn="ctr">
              <a:buFontTx/>
              <a:buNone/>
            </a:pPr>
            <a:r>
              <a:rPr lang="en-GB" sz="2400" dirty="0">
                <a:solidFill>
                  <a:srgbClr val="000000"/>
                </a:solidFill>
              </a:rPr>
              <a:t>Alice gives 3 sweets to Bert and now the ratio is 5 : 3. </a:t>
            </a:r>
          </a:p>
          <a:p>
            <a:pPr marL="0" indent="0" algn="ctr">
              <a:buFontTx/>
              <a:buNone/>
            </a:pPr>
            <a:endParaRPr lang="en-GB" sz="2400" dirty="0">
              <a:solidFill>
                <a:srgbClr val="000000"/>
              </a:solidFill>
            </a:endParaRPr>
          </a:p>
          <a:p>
            <a:pPr marL="0" indent="0" algn="ctr">
              <a:buFontTx/>
              <a:buNone/>
            </a:pPr>
            <a:r>
              <a:rPr lang="en-GB" sz="2400" dirty="0">
                <a:solidFill>
                  <a:srgbClr val="000000"/>
                </a:solidFill>
              </a:rPr>
              <a:t>How many sweets did Alice have initially? </a:t>
            </a:r>
          </a:p>
          <a:p>
            <a:pPr marL="0" indent="0">
              <a:buFontTx/>
              <a:buNone/>
            </a:pPr>
            <a:endParaRPr lang="en-GB" sz="2400" dirty="0">
              <a:solidFill>
                <a:srgbClr val="000000"/>
              </a:solidFill>
            </a:endParaRPr>
          </a:p>
          <a:p>
            <a:pPr marL="0" indent="0" defTabSz="914400">
              <a:buFontTx/>
              <a:buNone/>
            </a:pPr>
            <a:endParaRPr lang="en-GB" kern="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40176546"/>
                  </p:ext>
                </p:extLst>
              </p:nvPr>
            </p:nvGraphicFramePr>
            <p:xfrm>
              <a:off x="614854" y="2924570"/>
              <a:ext cx="3238938" cy="2808657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079646"/>
                    <a:gridCol w="1079646"/>
                    <a:gridCol w="1079646"/>
                  </a:tblGrid>
                  <a:tr h="43121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Before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Alice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Bert</a:t>
                          </a:r>
                          <a:r>
                            <a:rPr lang="en-GB" sz="2000" baseline="0" dirty="0" smtClean="0"/>
                            <a:t> </a:t>
                          </a:r>
                          <a:r>
                            <a:rPr lang="en-GB" sz="2000" dirty="0" smtClean="0"/>
                            <a:t> </a:t>
                          </a:r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rowSpan="6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7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14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21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28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35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en-GB" sz="2000" dirty="0" smtClean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42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i="1" dirty="0" smtClean="0">
                                    <a:latin typeface="Cambria Math"/>
                                  </a:rPr>
                                  <m:t>1</m:t>
                                </m:r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40176546"/>
                  </p:ext>
                </p:extLst>
              </p:nvPr>
            </p:nvGraphicFramePr>
            <p:xfrm>
              <a:off x="614854" y="2924570"/>
              <a:ext cx="3238938" cy="2808657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079646"/>
                    <a:gridCol w="1079646"/>
                    <a:gridCol w="1079646"/>
                  </a:tblGrid>
                  <a:tr h="43121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Before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Alice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Bert</a:t>
                          </a:r>
                          <a:r>
                            <a:rPr lang="en-GB" sz="2000" baseline="0" dirty="0" smtClean="0"/>
                            <a:t> </a:t>
                          </a:r>
                          <a:r>
                            <a:rPr lang="en-GB" sz="2000" dirty="0" smtClean="0"/>
                            <a:t> </a:t>
                          </a:r>
                          <a:endParaRPr lang="en-GB" sz="2000" dirty="0"/>
                        </a:p>
                      </a:txBody>
                      <a:tcPr/>
                    </a:tc>
                  </a:tr>
                  <a:tr h="396240">
                    <a:tc rowSpan="6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7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565" t="-115385" r="-565" b="-500000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565" t="-218750" r="-100565" b="-4078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565" t="-218750" r="-565" b="-407813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565" t="-313846" r="-100565" b="-3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565" t="-313846" r="-565" b="-301538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565" t="-413846" r="-100565" b="-2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565" t="-413846" r="-565" b="-201538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565" t="-513846" r="-100565" b="-1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565" t="-513846" r="-565" b="-101538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565" t="-613846" r="-100565" b="-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565" t="-613846" r="-565" b="-153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16364433"/>
                  </p:ext>
                </p:extLst>
              </p:nvPr>
            </p:nvGraphicFramePr>
            <p:xfrm>
              <a:off x="8397764" y="2924570"/>
              <a:ext cx="3238938" cy="2808657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079646"/>
                    <a:gridCol w="1079646"/>
                    <a:gridCol w="1079646"/>
                  </a:tblGrid>
                  <a:tr h="43121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After 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Alice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Bert</a:t>
                          </a:r>
                          <a:r>
                            <a:rPr lang="en-GB" sz="2000" baseline="0" dirty="0" smtClean="0"/>
                            <a:t> </a:t>
                          </a:r>
                          <a:r>
                            <a:rPr lang="en-GB" sz="2000" dirty="0" smtClean="0"/>
                            <a:t> </a:t>
                          </a:r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rowSpan="6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5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25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en-GB" sz="2000" dirty="0" smtClean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30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i="1" dirty="0" smtClean="0">
                                    <a:latin typeface="Cambria Math"/>
                                  </a:rPr>
                                  <m:t>1</m:t>
                                </m:r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16364433"/>
                  </p:ext>
                </p:extLst>
              </p:nvPr>
            </p:nvGraphicFramePr>
            <p:xfrm>
              <a:off x="8397764" y="2924570"/>
              <a:ext cx="3238938" cy="2808657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079646"/>
                    <a:gridCol w="1079646"/>
                    <a:gridCol w="1079646"/>
                  </a:tblGrid>
                  <a:tr h="43121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After 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Alice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Bert</a:t>
                          </a:r>
                          <a:r>
                            <a:rPr lang="en-GB" sz="2000" baseline="0" dirty="0" smtClean="0"/>
                            <a:t> </a:t>
                          </a:r>
                          <a:r>
                            <a:rPr lang="en-GB" sz="2000" dirty="0" smtClean="0"/>
                            <a:t> </a:t>
                          </a:r>
                          <a:endParaRPr lang="en-GB" sz="2000" dirty="0"/>
                        </a:p>
                      </a:txBody>
                      <a:tcPr/>
                    </a:tc>
                  </a:tr>
                  <a:tr h="396240">
                    <a:tc rowSpan="6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/>
                            <a:t>5</a:t>
                          </a:r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565" t="-115385" b="-500000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565" t="-218750" r="-100000" b="-4078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565" t="-218750" b="-407813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565" t="-313846" r="-100000" b="-3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565" t="-313846" b="-301538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565" t="-413846" r="-100000" b="-2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565" t="-413846" b="-201538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565" t="-513846" r="-100000" b="-1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565" t="-513846" b="-101538"/>
                          </a:stretch>
                        </a:blipFill>
                      </a:tcPr>
                    </a:tc>
                  </a:tr>
                  <a:tr h="396240"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565" t="-613846" r="-100000" b="-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565" t="-613846" b="-153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2" name="TextBox 1"/>
          <p:cNvSpPr txBox="1"/>
          <p:nvPr/>
        </p:nvSpPr>
        <p:spPr>
          <a:xfrm>
            <a:off x="1881351" y="6175563"/>
            <a:ext cx="79458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Alice had 28 sweets initially </a:t>
            </a:r>
            <a:endParaRPr lang="en-GB" sz="2800" dirty="0">
              <a:solidFill>
                <a:srgbClr val="000000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881351" y="3531476"/>
            <a:ext cx="1681656" cy="1576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881351" y="4005462"/>
            <a:ext cx="168165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881351" y="4348311"/>
            <a:ext cx="1681656" cy="1576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9664262" y="4989786"/>
            <a:ext cx="1891862" cy="299545"/>
          </a:xfrm>
          <a:prstGeom prst="roundRect">
            <a:avLst/>
          </a:prstGeom>
          <a:solidFill>
            <a:srgbClr val="FFFF00">
              <a:alpha val="42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38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9345"/>
            <a:ext cx="10972800" cy="1143000"/>
          </a:xfrm>
        </p:spPr>
        <p:txBody>
          <a:bodyPr/>
          <a:lstStyle/>
          <a:p>
            <a:r>
              <a:rPr lang="en-GB" b="1" dirty="0" smtClean="0"/>
              <a:t>Further Problems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8525" y="1237599"/>
            <a:ext cx="5475890" cy="2483063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GB" sz="2000" dirty="0" smtClean="0"/>
              <a:t>The ratio of red to blue beads in a bag is 1 : 4</a:t>
            </a:r>
          </a:p>
          <a:p>
            <a:pPr marL="0" indent="0">
              <a:buNone/>
            </a:pPr>
            <a:endParaRPr lang="en-GB" sz="2000" dirty="0" smtClean="0"/>
          </a:p>
          <a:p>
            <a:pPr marL="0" indent="0">
              <a:buNone/>
            </a:pPr>
            <a:r>
              <a:rPr lang="en-GB" sz="2000" dirty="0" smtClean="0"/>
              <a:t>5 red beads are added to the bag so that the ratio of red to blue beads is now 1 : 3</a:t>
            </a:r>
          </a:p>
          <a:p>
            <a:pPr marL="0" indent="0">
              <a:buNone/>
            </a:pPr>
            <a:endParaRPr lang="en-GB" sz="2000" dirty="0" smtClean="0"/>
          </a:p>
          <a:p>
            <a:pPr marL="0" indent="0">
              <a:buNone/>
            </a:pPr>
            <a:r>
              <a:rPr lang="en-GB" sz="2000" dirty="0" smtClean="0"/>
              <a:t>How many red beads were there initially? </a:t>
            </a:r>
            <a:endParaRPr lang="en-GB" sz="2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6237890" y="1232345"/>
            <a:ext cx="5475890" cy="248831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defTabSz="914400">
              <a:buFontTx/>
              <a:buNone/>
            </a:pPr>
            <a:r>
              <a:rPr lang="en-GB" sz="2000" kern="0" dirty="0" smtClean="0"/>
              <a:t>Jan and Kim own numbers of marbles that are the ratio 5 : 6</a:t>
            </a:r>
          </a:p>
          <a:p>
            <a:pPr marL="0" indent="0" defTabSz="914400">
              <a:buFontTx/>
              <a:buNone/>
            </a:pPr>
            <a:endParaRPr lang="en-GB" sz="2000" kern="0" dirty="0"/>
          </a:p>
          <a:p>
            <a:pPr marL="0" indent="0" defTabSz="914400">
              <a:buFontTx/>
              <a:buNone/>
            </a:pPr>
            <a:r>
              <a:rPr lang="en-GB" sz="2000" kern="0" dirty="0" smtClean="0"/>
              <a:t>Jan gains 2 more marbles and the ratio is now 7 : 8 </a:t>
            </a:r>
          </a:p>
          <a:p>
            <a:pPr marL="0" indent="0" defTabSz="914400">
              <a:buFontTx/>
              <a:buNone/>
            </a:pPr>
            <a:endParaRPr lang="en-GB" sz="2000" kern="0" dirty="0"/>
          </a:p>
          <a:p>
            <a:pPr marL="0" indent="0" defTabSz="914400">
              <a:buFontTx/>
              <a:buNone/>
            </a:pPr>
            <a:r>
              <a:rPr lang="en-GB" sz="2000" kern="0" dirty="0" smtClean="0"/>
              <a:t>How many marbles did each own initially? </a:t>
            </a:r>
            <a:endParaRPr lang="en-GB" sz="2000" kern="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04801" y="3873062"/>
            <a:ext cx="5475890" cy="248306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defTabSz="914400">
              <a:buFontTx/>
              <a:buNone/>
            </a:pPr>
            <a:r>
              <a:rPr lang="en-GB" sz="2000" kern="0" dirty="0" smtClean="0"/>
              <a:t>The ratio of men to women at a concert is 5 : 3</a:t>
            </a:r>
          </a:p>
          <a:p>
            <a:pPr marL="0" indent="0" defTabSz="914400">
              <a:buFontTx/>
              <a:buNone/>
            </a:pPr>
            <a:endParaRPr lang="en-GB" sz="2000" kern="0" dirty="0"/>
          </a:p>
          <a:p>
            <a:pPr marL="0" indent="0" defTabSz="914400">
              <a:buFontTx/>
              <a:buNone/>
            </a:pPr>
            <a:r>
              <a:rPr lang="en-GB" sz="2000" kern="0" dirty="0" smtClean="0"/>
              <a:t>The ratio of women to children at the concert is 7 : 4</a:t>
            </a:r>
          </a:p>
          <a:p>
            <a:pPr marL="0" indent="0" defTabSz="914400">
              <a:buFontTx/>
              <a:buNone/>
            </a:pPr>
            <a:endParaRPr lang="en-GB" sz="2000" kern="0" dirty="0"/>
          </a:p>
          <a:p>
            <a:pPr marL="0" indent="0" defTabSz="914400">
              <a:buFontTx/>
              <a:buNone/>
            </a:pPr>
            <a:r>
              <a:rPr lang="en-GB" sz="2000" kern="0" dirty="0" smtClean="0"/>
              <a:t>How many people are at the concert? </a:t>
            </a:r>
            <a:endParaRPr lang="en-GB" sz="2000" kern="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6237890" y="3873062"/>
            <a:ext cx="5475890" cy="248831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defTabSz="914400">
              <a:buFontTx/>
              <a:buNone/>
            </a:pPr>
            <a:r>
              <a:rPr lang="en-GB" sz="2000" kern="0" dirty="0" smtClean="0"/>
              <a:t>The ratio of Ann and Bob’s ages are in the ratio 3 : 4 </a:t>
            </a:r>
          </a:p>
          <a:p>
            <a:pPr marL="0" indent="0" defTabSz="914400">
              <a:buFontTx/>
              <a:buNone/>
            </a:pPr>
            <a:endParaRPr lang="en-GB" sz="2000" kern="0" dirty="0"/>
          </a:p>
          <a:p>
            <a:pPr marL="0" indent="0" defTabSz="914400">
              <a:buFontTx/>
              <a:buNone/>
            </a:pPr>
            <a:r>
              <a:rPr lang="en-GB" sz="2000" kern="0" dirty="0" smtClean="0"/>
              <a:t>In 7 years time the ratio will be 4 : 5. </a:t>
            </a:r>
          </a:p>
          <a:p>
            <a:pPr marL="0" indent="0" defTabSz="914400">
              <a:buFontTx/>
              <a:buNone/>
            </a:pPr>
            <a:endParaRPr lang="en-GB" sz="2000" kern="0" dirty="0"/>
          </a:p>
          <a:p>
            <a:pPr marL="0" indent="0" defTabSz="914400">
              <a:buFontTx/>
              <a:buNone/>
            </a:pPr>
            <a:r>
              <a:rPr lang="en-GB" sz="2000" kern="0" dirty="0" smtClean="0"/>
              <a:t>How old are they now? </a:t>
            </a:r>
            <a:endParaRPr lang="en-GB" sz="2000" kern="0" dirty="0"/>
          </a:p>
        </p:txBody>
      </p:sp>
    </p:spTree>
    <p:extLst>
      <p:ext uri="{BB962C8B-B14F-4D97-AF65-F5344CB8AC3E}">
        <p14:creationId xmlns:p14="http://schemas.microsoft.com/office/powerpoint/2010/main" val="354544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9345"/>
            <a:ext cx="10972800" cy="1143000"/>
          </a:xfrm>
        </p:spPr>
        <p:txBody>
          <a:bodyPr/>
          <a:lstStyle/>
          <a:p>
            <a:r>
              <a:rPr lang="en-GB" b="1" dirty="0" smtClean="0"/>
              <a:t>Mark and correct your work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8525" y="1237599"/>
            <a:ext cx="5475890" cy="2483063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GB" sz="2000" dirty="0" smtClean="0"/>
              <a:t>The ratio of red to blue beads in a bag is 1 : 4</a:t>
            </a:r>
          </a:p>
          <a:p>
            <a:pPr marL="0" indent="0">
              <a:buNone/>
            </a:pPr>
            <a:endParaRPr lang="en-GB" sz="2000" dirty="0" smtClean="0"/>
          </a:p>
          <a:p>
            <a:pPr marL="0" indent="0">
              <a:buNone/>
            </a:pPr>
            <a:r>
              <a:rPr lang="en-GB" sz="2000" dirty="0" smtClean="0"/>
              <a:t>5 red beads are added to the bag so that the ratio of red to blue beads is now 1 : 3</a:t>
            </a:r>
          </a:p>
          <a:p>
            <a:pPr marL="0" indent="0">
              <a:buNone/>
            </a:pPr>
            <a:endParaRPr lang="en-GB" sz="2000" dirty="0" smtClean="0"/>
          </a:p>
          <a:p>
            <a:pPr marL="0" indent="0">
              <a:buNone/>
            </a:pPr>
            <a:r>
              <a:rPr lang="en-GB" sz="2000" dirty="0" smtClean="0"/>
              <a:t>How many red beads were there initially? </a:t>
            </a:r>
            <a:r>
              <a:rPr lang="en-GB" sz="2000" dirty="0" smtClean="0">
                <a:solidFill>
                  <a:srgbClr val="FF0000"/>
                </a:solidFill>
              </a:rPr>
              <a:t>15 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6237890" y="1232345"/>
            <a:ext cx="5475890" cy="248831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defTabSz="914400">
              <a:buFontTx/>
              <a:buNone/>
            </a:pPr>
            <a:r>
              <a:rPr lang="en-GB" sz="2000" kern="0" dirty="0" smtClean="0">
                <a:solidFill>
                  <a:srgbClr val="000000"/>
                </a:solidFill>
              </a:rPr>
              <a:t>Jan and Kim own numbers of marbles that are the ratio 5 : 6</a:t>
            </a:r>
          </a:p>
          <a:p>
            <a:pPr marL="0" indent="0" defTabSz="914400">
              <a:buFontTx/>
              <a:buNone/>
            </a:pPr>
            <a:endParaRPr lang="en-GB" sz="2000" kern="0" dirty="0">
              <a:solidFill>
                <a:srgbClr val="000000"/>
              </a:solidFill>
            </a:endParaRPr>
          </a:p>
          <a:p>
            <a:pPr marL="0" indent="0" defTabSz="914400">
              <a:buFontTx/>
              <a:buNone/>
            </a:pPr>
            <a:r>
              <a:rPr lang="en-GB" sz="2000" kern="0" dirty="0" smtClean="0">
                <a:solidFill>
                  <a:srgbClr val="000000"/>
                </a:solidFill>
              </a:rPr>
              <a:t>Jan gains 2 more marbles and the ratio is now 7 : 8 </a:t>
            </a:r>
          </a:p>
          <a:p>
            <a:pPr marL="0" indent="0" defTabSz="914400">
              <a:buFontTx/>
              <a:buNone/>
            </a:pPr>
            <a:endParaRPr lang="en-GB" sz="2000" kern="0" dirty="0">
              <a:solidFill>
                <a:srgbClr val="000000"/>
              </a:solidFill>
            </a:endParaRPr>
          </a:p>
          <a:p>
            <a:pPr marL="0" indent="0" defTabSz="914400">
              <a:buFontTx/>
              <a:buNone/>
            </a:pPr>
            <a:r>
              <a:rPr lang="en-GB" sz="2000" kern="0" dirty="0" smtClean="0">
                <a:solidFill>
                  <a:srgbClr val="000000"/>
                </a:solidFill>
              </a:rPr>
              <a:t>How many marbles did Jan own initially? </a:t>
            </a:r>
            <a:r>
              <a:rPr lang="en-GB" sz="2000" kern="0" dirty="0" smtClean="0">
                <a:solidFill>
                  <a:srgbClr val="FF0000"/>
                </a:solidFill>
              </a:rPr>
              <a:t>40</a:t>
            </a:r>
            <a:endParaRPr lang="en-GB" sz="2000" kern="0" dirty="0">
              <a:solidFill>
                <a:srgbClr val="FF0000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04801" y="3873062"/>
            <a:ext cx="5475890" cy="248306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defTabSz="914400">
              <a:buFontTx/>
              <a:buNone/>
            </a:pPr>
            <a:r>
              <a:rPr lang="en-GB" sz="2000" kern="0" dirty="0" smtClean="0">
                <a:solidFill>
                  <a:srgbClr val="000000"/>
                </a:solidFill>
              </a:rPr>
              <a:t>The ratio of men to women at a concert is 5 : 3</a:t>
            </a:r>
          </a:p>
          <a:p>
            <a:pPr marL="0" indent="0" defTabSz="914400">
              <a:buFontTx/>
              <a:buNone/>
            </a:pPr>
            <a:endParaRPr lang="en-GB" sz="2000" kern="0" dirty="0">
              <a:solidFill>
                <a:srgbClr val="000000"/>
              </a:solidFill>
            </a:endParaRPr>
          </a:p>
          <a:p>
            <a:pPr marL="0" indent="0" defTabSz="914400">
              <a:buFontTx/>
              <a:buNone/>
            </a:pPr>
            <a:r>
              <a:rPr lang="en-GB" sz="2000" kern="0" dirty="0" smtClean="0">
                <a:solidFill>
                  <a:srgbClr val="000000"/>
                </a:solidFill>
              </a:rPr>
              <a:t>The ratio of women to children at the concert is 7 : 4</a:t>
            </a:r>
          </a:p>
          <a:p>
            <a:pPr marL="0" indent="0" defTabSz="914400">
              <a:buFontTx/>
              <a:buNone/>
            </a:pPr>
            <a:endParaRPr lang="en-GB" sz="2000" kern="0" dirty="0">
              <a:solidFill>
                <a:srgbClr val="000000"/>
              </a:solidFill>
            </a:endParaRPr>
          </a:p>
          <a:p>
            <a:pPr marL="0" indent="0" defTabSz="914400">
              <a:buFontTx/>
              <a:buNone/>
            </a:pPr>
            <a:r>
              <a:rPr lang="en-GB" sz="2000" kern="0" dirty="0" smtClean="0">
                <a:solidFill>
                  <a:srgbClr val="000000"/>
                </a:solidFill>
              </a:rPr>
              <a:t>How many people are at the concert? </a:t>
            </a:r>
            <a:r>
              <a:rPr lang="en-GB" sz="2000" kern="0" dirty="0" smtClean="0">
                <a:solidFill>
                  <a:srgbClr val="FF0000"/>
                </a:solidFill>
              </a:rPr>
              <a:t>68</a:t>
            </a:r>
            <a:endParaRPr lang="en-GB" sz="2000" kern="0" dirty="0">
              <a:solidFill>
                <a:srgbClr val="FF0000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6237890" y="3873062"/>
            <a:ext cx="5475890" cy="248831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defTabSz="914400">
              <a:buFontTx/>
              <a:buNone/>
            </a:pPr>
            <a:r>
              <a:rPr lang="en-GB" sz="2000" kern="0" dirty="0" smtClean="0">
                <a:solidFill>
                  <a:srgbClr val="000000"/>
                </a:solidFill>
              </a:rPr>
              <a:t>The ratio of Ann and Bob’s ages are in the ratio 3 : 4 </a:t>
            </a:r>
          </a:p>
          <a:p>
            <a:pPr marL="0" indent="0" defTabSz="914400">
              <a:buFontTx/>
              <a:buNone/>
            </a:pPr>
            <a:endParaRPr lang="en-GB" sz="2000" kern="0" dirty="0">
              <a:solidFill>
                <a:srgbClr val="000000"/>
              </a:solidFill>
            </a:endParaRPr>
          </a:p>
          <a:p>
            <a:pPr marL="0" indent="0" defTabSz="914400">
              <a:buFontTx/>
              <a:buNone/>
            </a:pPr>
            <a:r>
              <a:rPr lang="en-GB" sz="2000" kern="0" dirty="0" smtClean="0">
                <a:solidFill>
                  <a:srgbClr val="000000"/>
                </a:solidFill>
              </a:rPr>
              <a:t>In 7 years time the ratio will be 4 : 5. </a:t>
            </a:r>
          </a:p>
          <a:p>
            <a:pPr marL="0" indent="0" defTabSz="914400">
              <a:buFontTx/>
              <a:buNone/>
            </a:pPr>
            <a:endParaRPr lang="en-GB" sz="2000" kern="0" dirty="0">
              <a:solidFill>
                <a:srgbClr val="000000"/>
              </a:solidFill>
            </a:endParaRPr>
          </a:p>
          <a:p>
            <a:pPr marL="0" indent="0" defTabSz="914400">
              <a:buFontTx/>
              <a:buNone/>
            </a:pPr>
            <a:r>
              <a:rPr lang="en-GB" sz="2000" kern="0" dirty="0" smtClean="0">
                <a:solidFill>
                  <a:srgbClr val="000000"/>
                </a:solidFill>
              </a:rPr>
              <a:t>How old are they now? </a:t>
            </a:r>
            <a:r>
              <a:rPr lang="en-GB" sz="2000" kern="0" dirty="0" smtClean="0">
                <a:solidFill>
                  <a:srgbClr val="FF0000"/>
                </a:solidFill>
              </a:rPr>
              <a:t>28 and 35 </a:t>
            </a:r>
            <a:endParaRPr lang="en-GB" sz="20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82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 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7062" y="1977329"/>
            <a:ext cx="6104786" cy="290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879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5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183</TotalTime>
  <Words>1137</Words>
  <Application>Microsoft Office PowerPoint</Application>
  <PresentationFormat>Custom</PresentationFormat>
  <Paragraphs>323</Paragraphs>
  <Slides>19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19</vt:i4>
      </vt:variant>
    </vt:vector>
  </HeadingPairs>
  <TitlesOfParts>
    <vt:vector size="33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5_Archway</vt:lpstr>
      <vt:lpstr>Write a ratio that is equivalent to 2:3 </vt:lpstr>
      <vt:lpstr>PowerPoint Presentation</vt:lpstr>
      <vt:lpstr>PowerPoint Presentation</vt:lpstr>
      <vt:lpstr>PowerPoint Presentation</vt:lpstr>
      <vt:lpstr>PowerPoint Presentation</vt:lpstr>
      <vt:lpstr>Working with more than one ratio</vt:lpstr>
      <vt:lpstr>PowerPoint Presentation</vt:lpstr>
      <vt:lpstr>PowerPoint Presentation</vt:lpstr>
      <vt:lpstr>PowerPoint Presentation</vt:lpstr>
      <vt:lpstr>Mark and correct your work</vt:lpstr>
      <vt:lpstr>Listing equivalent ratios can also help us solve further problems.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Further Problems </vt:lpstr>
      <vt:lpstr>Mark and correct your work </vt:lpstr>
      <vt:lpstr>Challenge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19</cp:revision>
  <dcterms:created xsi:type="dcterms:W3CDTF">2019-03-05T10:38:37Z</dcterms:created>
  <dcterms:modified xsi:type="dcterms:W3CDTF">2021-04-22T09:39:28Z</dcterms:modified>
</cp:coreProperties>
</file>