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</p:sldMasterIdLst>
  <p:notesMasterIdLst>
    <p:notesMasterId r:id="rId33"/>
  </p:notesMasterIdLst>
  <p:sldIdLst>
    <p:sldId id="297" r:id="rId8"/>
    <p:sldId id="298" r:id="rId9"/>
    <p:sldId id="299" r:id="rId10"/>
    <p:sldId id="301" r:id="rId11"/>
    <p:sldId id="302" r:id="rId12"/>
    <p:sldId id="303" r:id="rId13"/>
    <p:sldId id="328" r:id="rId14"/>
    <p:sldId id="326" r:id="rId15"/>
    <p:sldId id="305" r:id="rId16"/>
    <p:sldId id="310" r:id="rId17"/>
    <p:sldId id="311" r:id="rId18"/>
    <p:sldId id="312" r:id="rId19"/>
    <p:sldId id="313" r:id="rId20"/>
    <p:sldId id="314" r:id="rId21"/>
    <p:sldId id="315" r:id="rId22"/>
    <p:sldId id="316" r:id="rId23"/>
    <p:sldId id="317" r:id="rId24"/>
    <p:sldId id="318" r:id="rId25"/>
    <p:sldId id="319" r:id="rId26"/>
    <p:sldId id="320" r:id="rId27"/>
    <p:sldId id="321" r:id="rId28"/>
    <p:sldId id="322" r:id="rId29"/>
    <p:sldId id="323" r:id="rId30"/>
    <p:sldId id="324" r:id="rId31"/>
    <p:sldId id="327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E3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0000" autoAdjust="0"/>
  </p:normalViewPr>
  <p:slideViewPr>
    <p:cSldViewPr snapToGrid="0">
      <p:cViewPr>
        <p:scale>
          <a:sx n="50" d="100"/>
          <a:sy n="50" d="100"/>
        </p:scale>
        <p:origin x="-1500" y="-4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viewProps" Target="viewProps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C7560B-337B-4BDB-B528-1F9D02F04D09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C466D0-9763-4B4B-886C-D803670DBD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5777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C466D0-9763-4B4B-886C-D803670DBDD0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7107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C466D0-9763-4B4B-886C-D803670DBDD0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7107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C466D0-9763-4B4B-886C-D803670DBDD0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7107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C466D0-9763-4B4B-886C-D803670DBDD0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710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C466D0-9763-4B4B-886C-D803670DBDD0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7107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C466D0-9763-4B4B-886C-D803670DBDD0}" type="slidenum">
              <a:rPr lang="en-GB" smtClean="0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7107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Tick or</a:t>
            </a:r>
            <a:r>
              <a:rPr lang="en-GB" baseline="0" dirty="0" smtClean="0"/>
              <a:t> Trash Activity – In pairs students to decide which student has correctly defined each sequence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C466D0-9763-4B4B-886C-D803670DBDD0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0880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Tick or</a:t>
            </a:r>
            <a:r>
              <a:rPr lang="en-GB" baseline="0" dirty="0" smtClean="0"/>
              <a:t> Trash Activity – In pairs students to decide which student has correctly defined each sequence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C466D0-9763-4B4B-886C-D803670DBDD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0088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24ABE6-343B-4734-83E8-432C498277DA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16BD6D-343F-4552-89BE-B5F9C009A5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24ABE6-343B-4734-83E8-432C498277DA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16BD6D-343F-4552-89BE-B5F9C009A5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24ABE6-343B-4734-83E8-432C498277DA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16BD6D-343F-4552-89BE-B5F9C009A5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24ABE6-343B-4734-83E8-432C498277DA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16BD6D-343F-4552-89BE-B5F9C009A5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24ABE6-343B-4734-83E8-432C498277DA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16BD6D-343F-4552-89BE-B5F9C009A5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24ABE6-343B-4734-83E8-432C498277DA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16BD6D-343F-4552-89BE-B5F9C009A5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24ABE6-343B-4734-83E8-432C498277DA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16BD6D-343F-4552-89BE-B5F9C009A5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24ABE6-343B-4734-83E8-432C498277DA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16BD6D-343F-4552-89BE-B5F9C009A5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24ABE6-343B-4734-83E8-432C498277DA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16BD6D-343F-4552-89BE-B5F9C009A5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24ABE6-343B-4734-83E8-432C498277DA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16BD6D-343F-4552-89BE-B5F9C009A5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24ABE6-343B-4734-83E8-432C498277DA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16BD6D-343F-4552-89BE-B5F9C009A5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4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7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7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4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4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5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5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46" indent="0" algn="ctr">
              <a:buNone/>
              <a:defRPr/>
            </a:lvl2pPr>
            <a:lvl3pPr marL="685891" indent="0" algn="ctr">
              <a:buNone/>
              <a:defRPr/>
            </a:lvl3pPr>
            <a:lvl4pPr marL="1028837" indent="0" algn="ctr">
              <a:buNone/>
              <a:defRPr/>
            </a:lvl4pPr>
            <a:lvl5pPr marL="1371783" indent="0" algn="ctr">
              <a:buNone/>
              <a:defRPr/>
            </a:lvl5pPr>
            <a:lvl6pPr marL="1714729" indent="0" algn="ctr">
              <a:buNone/>
              <a:defRPr/>
            </a:lvl6pPr>
            <a:lvl7pPr marL="2057674" indent="0" algn="ctr">
              <a:buNone/>
              <a:defRPr/>
            </a:lvl7pPr>
            <a:lvl8pPr marL="2400620" indent="0" algn="ctr">
              <a:buNone/>
              <a:defRPr/>
            </a:lvl8pPr>
            <a:lvl9pPr marL="2743566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60520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698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46" indent="0">
              <a:buNone/>
              <a:defRPr sz="1350"/>
            </a:lvl2pPr>
            <a:lvl3pPr marL="685891" indent="0">
              <a:buNone/>
              <a:defRPr sz="1200"/>
            </a:lvl3pPr>
            <a:lvl4pPr marL="1028837" indent="0">
              <a:buNone/>
              <a:defRPr sz="1050"/>
            </a:lvl4pPr>
            <a:lvl5pPr marL="1371783" indent="0">
              <a:buNone/>
              <a:defRPr sz="1050"/>
            </a:lvl5pPr>
            <a:lvl6pPr marL="1714729" indent="0">
              <a:buNone/>
              <a:defRPr sz="1050"/>
            </a:lvl6pPr>
            <a:lvl7pPr marL="2057674" indent="0">
              <a:buNone/>
              <a:defRPr sz="1050"/>
            </a:lvl7pPr>
            <a:lvl8pPr marL="2400620" indent="0">
              <a:buNone/>
              <a:defRPr sz="1050"/>
            </a:lvl8pPr>
            <a:lvl9pPr marL="2743566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79020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84294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46" indent="0">
              <a:buNone/>
              <a:defRPr sz="1500" b="1"/>
            </a:lvl2pPr>
            <a:lvl3pPr marL="685891" indent="0">
              <a:buNone/>
              <a:defRPr sz="1350" b="1"/>
            </a:lvl3pPr>
            <a:lvl4pPr marL="1028837" indent="0">
              <a:buNone/>
              <a:defRPr sz="1200" b="1"/>
            </a:lvl4pPr>
            <a:lvl5pPr marL="1371783" indent="0">
              <a:buNone/>
              <a:defRPr sz="1200" b="1"/>
            </a:lvl5pPr>
            <a:lvl6pPr marL="1714729" indent="0">
              <a:buNone/>
              <a:defRPr sz="1200" b="1"/>
            </a:lvl6pPr>
            <a:lvl7pPr marL="2057674" indent="0">
              <a:buNone/>
              <a:defRPr sz="1200" b="1"/>
            </a:lvl7pPr>
            <a:lvl8pPr marL="2400620" indent="0">
              <a:buNone/>
              <a:defRPr sz="1200" b="1"/>
            </a:lvl8pPr>
            <a:lvl9pPr marL="2743566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46" indent="0">
              <a:buNone/>
              <a:defRPr sz="1500" b="1"/>
            </a:lvl2pPr>
            <a:lvl3pPr marL="685891" indent="0">
              <a:buNone/>
              <a:defRPr sz="1350" b="1"/>
            </a:lvl3pPr>
            <a:lvl4pPr marL="1028837" indent="0">
              <a:buNone/>
              <a:defRPr sz="1200" b="1"/>
            </a:lvl4pPr>
            <a:lvl5pPr marL="1371783" indent="0">
              <a:buNone/>
              <a:defRPr sz="1200" b="1"/>
            </a:lvl5pPr>
            <a:lvl6pPr marL="1714729" indent="0">
              <a:buNone/>
              <a:defRPr sz="1200" b="1"/>
            </a:lvl6pPr>
            <a:lvl7pPr marL="2057674" indent="0">
              <a:buNone/>
              <a:defRPr sz="1200" b="1"/>
            </a:lvl7pPr>
            <a:lvl8pPr marL="2400620" indent="0">
              <a:buNone/>
              <a:defRPr sz="1200" b="1"/>
            </a:lvl8pPr>
            <a:lvl9pPr marL="2743566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3221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89812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05592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46" indent="0">
              <a:buNone/>
              <a:defRPr sz="900"/>
            </a:lvl2pPr>
            <a:lvl3pPr marL="685891" indent="0">
              <a:buNone/>
              <a:defRPr sz="750"/>
            </a:lvl3pPr>
            <a:lvl4pPr marL="1028837" indent="0">
              <a:buNone/>
              <a:defRPr sz="675"/>
            </a:lvl4pPr>
            <a:lvl5pPr marL="1371783" indent="0">
              <a:buNone/>
              <a:defRPr sz="675"/>
            </a:lvl5pPr>
            <a:lvl6pPr marL="1714729" indent="0">
              <a:buNone/>
              <a:defRPr sz="675"/>
            </a:lvl6pPr>
            <a:lvl7pPr marL="2057674" indent="0">
              <a:buNone/>
              <a:defRPr sz="675"/>
            </a:lvl7pPr>
            <a:lvl8pPr marL="2400620" indent="0">
              <a:buNone/>
              <a:defRPr sz="675"/>
            </a:lvl8pPr>
            <a:lvl9pPr marL="2743566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30423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46" indent="0">
              <a:buNone/>
              <a:defRPr sz="2100"/>
            </a:lvl2pPr>
            <a:lvl3pPr marL="685891" indent="0">
              <a:buNone/>
              <a:defRPr sz="1800"/>
            </a:lvl3pPr>
            <a:lvl4pPr marL="1028837" indent="0">
              <a:buNone/>
              <a:defRPr sz="1500"/>
            </a:lvl4pPr>
            <a:lvl5pPr marL="1371783" indent="0">
              <a:buNone/>
              <a:defRPr sz="1500"/>
            </a:lvl5pPr>
            <a:lvl6pPr marL="1714729" indent="0">
              <a:buNone/>
              <a:defRPr sz="1500"/>
            </a:lvl6pPr>
            <a:lvl7pPr marL="2057674" indent="0">
              <a:buNone/>
              <a:defRPr sz="1500"/>
            </a:lvl7pPr>
            <a:lvl8pPr marL="2400620" indent="0">
              <a:buNone/>
              <a:defRPr sz="1500"/>
            </a:lvl8pPr>
            <a:lvl9pPr marL="2743566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46" indent="0">
              <a:buNone/>
              <a:defRPr sz="900"/>
            </a:lvl2pPr>
            <a:lvl3pPr marL="685891" indent="0">
              <a:buNone/>
              <a:defRPr sz="750"/>
            </a:lvl3pPr>
            <a:lvl4pPr marL="1028837" indent="0">
              <a:buNone/>
              <a:defRPr sz="675"/>
            </a:lvl4pPr>
            <a:lvl5pPr marL="1371783" indent="0">
              <a:buNone/>
              <a:defRPr sz="675"/>
            </a:lvl5pPr>
            <a:lvl6pPr marL="1714729" indent="0">
              <a:buNone/>
              <a:defRPr sz="675"/>
            </a:lvl6pPr>
            <a:lvl7pPr marL="2057674" indent="0">
              <a:buNone/>
              <a:defRPr sz="675"/>
            </a:lvl7pPr>
            <a:lvl8pPr marL="2400620" indent="0">
              <a:buNone/>
              <a:defRPr sz="675"/>
            </a:lvl8pPr>
            <a:lvl9pPr marL="2743566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56036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43360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27464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10745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4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22/04/2021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72375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22/04/2021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50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22/04/2021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45436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22/04/2021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43965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22/04/2021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3416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22/04/2021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82155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22/04/2021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49823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22/04/2021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63917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22/04/2021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81251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22/04/2021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48044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7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7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22/04/2021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34919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60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26400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637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3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98424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25274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9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9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20341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95301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93657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8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74600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6433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39988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73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73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18060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589896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162183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819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5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A24ABE6-343B-4734-83E8-432C498277DA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3B16BD6D-343F-4552-89BE-B5F9C009A579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37" y="5800491"/>
            <a:ext cx="1084729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38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40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41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pPr defTabSz="457200"/>
            <a:fld id="{2A9176AC-9E9A-4691-A790-EFE22D81D066}" type="datetimeFigureOut">
              <a:rPr lang="en-GB" smtClean="0">
                <a:solidFill>
                  <a:srgbClr val="000000"/>
                </a:solidFill>
              </a:rPr>
              <a:pPr defTabSz="457200"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pPr defTabSz="457200"/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pPr defTabSz="457200"/>
            <a:fld id="{860E164C-0643-4C82-9820-5AAF0D33406D}" type="slidenum">
              <a:rPr lang="en-GB" smtClean="0">
                <a:solidFill>
                  <a:srgbClr val="000000"/>
                </a:solidFill>
              </a:rPr>
              <a:pPr defTabSz="457200"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defTabSz="457200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36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838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46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91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837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783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209" indent="-257209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87" indent="-214341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364" indent="-171473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310" indent="-171473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256" indent="-171473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6201" indent="-171473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9147" indent="-171473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2093" indent="-171473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5039" indent="-171473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9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46" algn="l" defTabSz="68589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91" algn="l" defTabSz="68589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837" algn="l" defTabSz="68589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783" algn="l" defTabSz="68589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729" algn="l" defTabSz="68589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674" algn="l" defTabSz="68589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620" algn="l" defTabSz="68589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566" algn="l" defTabSz="68589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defTabSz="911488"/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911488"/>
              <a:t>22/04/2021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defTabSz="911488"/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defTabSz="911488"/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911488"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40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166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54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475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1.xm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1.xml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069" y="178724"/>
            <a:ext cx="11720946" cy="4667596"/>
          </a:xfrm>
        </p:spPr>
        <p:txBody>
          <a:bodyPr/>
          <a:lstStyle/>
          <a:p>
            <a:endParaRPr lang="en-GB" sz="1000" dirty="0"/>
          </a:p>
          <a:p>
            <a:pPr algn="l"/>
            <a:r>
              <a:rPr lang="en-GB" sz="2400" b="1" dirty="0" smtClean="0"/>
              <a:t>Sequence 1:  </a:t>
            </a:r>
            <a:r>
              <a:rPr lang="en-GB" sz="2400" dirty="0" smtClean="0"/>
              <a:t>100, 50, 25, 12.5…</a:t>
            </a:r>
            <a:endParaRPr lang="en-GB" sz="2400" dirty="0" smtClean="0"/>
          </a:p>
          <a:p>
            <a:pPr algn="l"/>
            <a:endParaRPr lang="en-GB" sz="2400" dirty="0" smtClean="0"/>
          </a:p>
          <a:p>
            <a:pPr algn="l"/>
            <a:r>
              <a:rPr lang="en-GB" sz="2400" b="1" dirty="0" smtClean="0"/>
              <a:t>Sequence 2:  </a:t>
            </a:r>
            <a:r>
              <a:rPr lang="en-GB" sz="2400" dirty="0" smtClean="0"/>
              <a:t>1, 3, 9, 27…</a:t>
            </a:r>
            <a:endParaRPr lang="en-GB" sz="2400" dirty="0" smtClean="0"/>
          </a:p>
          <a:p>
            <a:pPr algn="l"/>
            <a:endParaRPr lang="en-GB" sz="2400" dirty="0" smtClean="0"/>
          </a:p>
          <a:p>
            <a:pPr algn="l"/>
            <a:r>
              <a:rPr lang="en-GB" sz="2400" b="1" dirty="0" smtClean="0"/>
              <a:t>Sequence 3:  </a:t>
            </a:r>
            <a:r>
              <a:rPr lang="en-GB" sz="2400" dirty="0" smtClean="0"/>
              <a:t>1, 4, 9, 16 </a:t>
            </a:r>
            <a:r>
              <a:rPr lang="en-GB" sz="2400" dirty="0" smtClean="0"/>
              <a:t>….</a:t>
            </a:r>
          </a:p>
          <a:p>
            <a:pPr algn="l"/>
            <a:r>
              <a:rPr lang="en-GB" sz="2400" dirty="0" smtClean="0"/>
              <a:t> </a:t>
            </a:r>
          </a:p>
          <a:p>
            <a:pPr algn="l"/>
            <a:r>
              <a:rPr lang="en-GB" sz="2400" b="1" dirty="0" smtClean="0"/>
              <a:t>Sequence 4:  </a:t>
            </a:r>
            <a:r>
              <a:rPr lang="en-GB" sz="2400" dirty="0" smtClean="0"/>
              <a:t>3, 6, 9, 12…</a:t>
            </a:r>
            <a:endParaRPr lang="en-GB" sz="2400" dirty="0" smtClean="0"/>
          </a:p>
          <a:p>
            <a:pPr algn="l"/>
            <a:endParaRPr lang="en-GB" sz="2400" dirty="0" smtClean="0"/>
          </a:p>
          <a:p>
            <a:pPr algn="l"/>
            <a:r>
              <a:rPr lang="en-GB" sz="2400" b="1" dirty="0" smtClean="0"/>
              <a:t>Sequence 5:  </a:t>
            </a:r>
            <a:r>
              <a:rPr lang="en-GB" sz="2400" dirty="0" smtClean="0"/>
              <a:t>1, 1, 2, 3, 5…</a:t>
            </a:r>
            <a:endParaRPr lang="en-GB" sz="2400" dirty="0" smtClean="0"/>
          </a:p>
          <a:p>
            <a:pPr algn="l"/>
            <a:endParaRPr lang="en-GB" sz="2400" dirty="0"/>
          </a:p>
          <a:p>
            <a:endParaRPr lang="en-GB" sz="2400" dirty="0" smtClean="0"/>
          </a:p>
          <a:p>
            <a:r>
              <a:rPr lang="en-GB" sz="2400" dirty="0" smtClean="0"/>
              <a:t>From last lesson: </a:t>
            </a:r>
          </a:p>
          <a:p>
            <a:r>
              <a:rPr lang="en-GB" sz="2400" dirty="0" smtClean="0"/>
              <a:t> </a:t>
            </a:r>
            <a:r>
              <a:rPr lang="en-GB" sz="3600" dirty="0" smtClean="0"/>
              <a:t>Which sequence is </a:t>
            </a:r>
            <a:r>
              <a:rPr lang="en-GB" sz="3600" b="1" dirty="0" smtClean="0">
                <a:solidFill>
                  <a:srgbClr val="FF0000"/>
                </a:solidFill>
              </a:rPr>
              <a:t>linear</a:t>
            </a:r>
            <a:r>
              <a:rPr lang="en-GB" sz="3600" dirty="0" smtClean="0"/>
              <a:t>? How do you know?  </a:t>
            </a:r>
            <a:endParaRPr lang="en-GB" sz="2800" dirty="0"/>
          </a:p>
          <a:p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0040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069" y="178724"/>
            <a:ext cx="11720946" cy="4667596"/>
          </a:xfrm>
        </p:spPr>
        <p:txBody>
          <a:bodyPr/>
          <a:lstStyle/>
          <a:p>
            <a:endParaRPr lang="en-GB" sz="1000" dirty="0"/>
          </a:p>
          <a:p>
            <a:pPr algn="l"/>
            <a:r>
              <a:rPr lang="en-GB" sz="2400" dirty="0" smtClean="0"/>
              <a:t> </a:t>
            </a:r>
          </a:p>
          <a:p>
            <a:pPr algn="l"/>
            <a:r>
              <a:rPr lang="en-GB" sz="2400" b="1" dirty="0" smtClean="0"/>
              <a:t>Sequence 4:  </a:t>
            </a:r>
            <a:r>
              <a:rPr lang="en-GB" sz="2400" dirty="0" smtClean="0"/>
              <a:t>3, 6, 9, 12…</a:t>
            </a:r>
            <a:endParaRPr lang="en-GB" sz="2400" dirty="0" smtClean="0"/>
          </a:p>
          <a:p>
            <a:pPr algn="l"/>
            <a:endParaRPr lang="en-GB" sz="2400" dirty="0" smtClean="0"/>
          </a:p>
          <a:p>
            <a:pPr algn="l"/>
            <a:endParaRPr lang="en-GB" sz="2400" dirty="0"/>
          </a:p>
          <a:p>
            <a:endParaRPr lang="en-GB" sz="2400" dirty="0" smtClean="0"/>
          </a:p>
          <a:p>
            <a:r>
              <a:rPr lang="en-GB" sz="2800" dirty="0" smtClean="0"/>
              <a:t>This is a linear sequence because it decreases by a common difference.</a:t>
            </a:r>
          </a:p>
          <a:p>
            <a:endParaRPr lang="en-GB" sz="2800" dirty="0"/>
          </a:p>
          <a:p>
            <a:r>
              <a:rPr lang="en-GB" sz="2800" dirty="0" smtClean="0"/>
              <a:t> </a:t>
            </a:r>
            <a:endParaRPr lang="en-GB" sz="2800" dirty="0"/>
          </a:p>
          <a:p>
            <a:r>
              <a:rPr lang="en-GB" sz="2800" dirty="0" smtClean="0"/>
              <a:t>Linear sequences are sometimes known as </a:t>
            </a:r>
            <a:r>
              <a:rPr lang="en-GB" sz="2800" b="1" dirty="0" smtClean="0">
                <a:solidFill>
                  <a:srgbClr val="FF0000"/>
                </a:solidFill>
              </a:rPr>
              <a:t>Arithmetic</a:t>
            </a:r>
            <a:r>
              <a:rPr lang="en-GB" sz="2800" dirty="0" smtClean="0"/>
              <a:t> sequences. 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68606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069" y="178724"/>
            <a:ext cx="11720946" cy="4667596"/>
          </a:xfrm>
        </p:spPr>
        <p:txBody>
          <a:bodyPr/>
          <a:lstStyle/>
          <a:p>
            <a:endParaRPr lang="en-GB" sz="1000" dirty="0"/>
          </a:p>
          <a:p>
            <a:endParaRPr lang="en-GB" sz="1000" dirty="0"/>
          </a:p>
          <a:p>
            <a:pPr algn="l"/>
            <a:r>
              <a:rPr lang="en-GB" sz="2400" b="1" dirty="0"/>
              <a:t>Sequence 1:  </a:t>
            </a:r>
            <a:r>
              <a:rPr lang="en-GB" sz="2400" dirty="0"/>
              <a:t>100, 50, 25, 12.5…</a:t>
            </a:r>
          </a:p>
          <a:p>
            <a:pPr algn="l"/>
            <a:endParaRPr lang="en-GB" sz="2400" dirty="0"/>
          </a:p>
          <a:p>
            <a:pPr algn="l"/>
            <a:r>
              <a:rPr lang="en-GB" sz="2400" b="1" dirty="0"/>
              <a:t>Sequence 2:  </a:t>
            </a:r>
            <a:r>
              <a:rPr lang="en-GB" sz="2400" dirty="0"/>
              <a:t>1, 3, 9, 27…</a:t>
            </a:r>
          </a:p>
          <a:p>
            <a:pPr algn="l"/>
            <a:endParaRPr lang="en-GB" sz="2400" dirty="0"/>
          </a:p>
          <a:p>
            <a:pPr algn="l"/>
            <a:r>
              <a:rPr lang="en-GB" sz="2400" b="1" dirty="0"/>
              <a:t>Sequence 3:  </a:t>
            </a:r>
            <a:r>
              <a:rPr lang="en-GB" sz="2400" dirty="0"/>
              <a:t>1, 4, 9, 16 ….</a:t>
            </a:r>
          </a:p>
          <a:p>
            <a:pPr algn="l"/>
            <a:r>
              <a:rPr lang="en-GB" sz="2400" dirty="0"/>
              <a:t> </a:t>
            </a:r>
          </a:p>
          <a:p>
            <a:pPr algn="l"/>
            <a:r>
              <a:rPr lang="en-GB" sz="2400" b="1" dirty="0"/>
              <a:t>Sequence 4:  </a:t>
            </a:r>
            <a:r>
              <a:rPr lang="en-GB" sz="2400" dirty="0"/>
              <a:t>3, 6, 9, 12…</a:t>
            </a:r>
          </a:p>
          <a:p>
            <a:pPr algn="l"/>
            <a:endParaRPr lang="en-GB" sz="2400" dirty="0"/>
          </a:p>
          <a:p>
            <a:pPr algn="l"/>
            <a:r>
              <a:rPr lang="en-GB" sz="2400" b="1" dirty="0"/>
              <a:t>Sequence 5:  </a:t>
            </a:r>
            <a:r>
              <a:rPr lang="en-GB" sz="2400" dirty="0"/>
              <a:t>1, 1, 2, 3, 5…</a:t>
            </a:r>
          </a:p>
          <a:p>
            <a:pPr algn="l"/>
            <a:endParaRPr lang="en-GB" sz="2400" dirty="0"/>
          </a:p>
          <a:p>
            <a:endParaRPr lang="en-GB" sz="2400" dirty="0" smtClean="0"/>
          </a:p>
          <a:p>
            <a:r>
              <a:rPr lang="en-GB" sz="2400" dirty="0" smtClean="0"/>
              <a:t> </a:t>
            </a:r>
            <a:r>
              <a:rPr lang="en-GB" sz="3600" dirty="0" smtClean="0"/>
              <a:t>Which sequence is </a:t>
            </a:r>
            <a:r>
              <a:rPr lang="en-GB" sz="3600" b="1" dirty="0" smtClean="0">
                <a:solidFill>
                  <a:srgbClr val="FF0000"/>
                </a:solidFill>
              </a:rPr>
              <a:t>Fibonacci</a:t>
            </a:r>
            <a:r>
              <a:rPr lang="en-GB" sz="3600" dirty="0" smtClean="0"/>
              <a:t>-like? How do you know?  </a:t>
            </a:r>
            <a:endParaRPr lang="en-GB" sz="2800" dirty="0"/>
          </a:p>
          <a:p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83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069" y="178724"/>
            <a:ext cx="11720946" cy="4667596"/>
          </a:xfrm>
        </p:spPr>
        <p:txBody>
          <a:bodyPr/>
          <a:lstStyle/>
          <a:p>
            <a:endParaRPr lang="en-GB" sz="1000" dirty="0"/>
          </a:p>
          <a:p>
            <a:pPr algn="l"/>
            <a:endParaRPr lang="en-GB" sz="2400" dirty="0" smtClean="0"/>
          </a:p>
          <a:p>
            <a:pPr algn="l"/>
            <a:r>
              <a:rPr lang="en-GB" sz="2400" b="1" dirty="0" smtClean="0"/>
              <a:t>Sequence 5:  </a:t>
            </a:r>
            <a:r>
              <a:rPr lang="en-GB" sz="2400" dirty="0" smtClean="0"/>
              <a:t>1, 1, 2, 3, 5…</a:t>
            </a:r>
            <a:endParaRPr lang="en-GB" sz="2400" dirty="0" smtClean="0"/>
          </a:p>
          <a:p>
            <a:pPr algn="l"/>
            <a:endParaRPr lang="en-GB" sz="2400" dirty="0"/>
          </a:p>
          <a:p>
            <a:endParaRPr lang="en-GB" sz="2400" dirty="0" smtClean="0"/>
          </a:p>
          <a:p>
            <a:r>
              <a:rPr lang="en-GB" sz="2400" dirty="0" smtClean="0"/>
              <a:t> </a:t>
            </a:r>
            <a:r>
              <a:rPr lang="en-GB" sz="3600" dirty="0" smtClean="0"/>
              <a:t>This sequence is a </a:t>
            </a:r>
            <a:r>
              <a:rPr lang="en-GB" sz="3600" b="1" dirty="0" smtClean="0">
                <a:solidFill>
                  <a:srgbClr val="FF0000"/>
                </a:solidFill>
              </a:rPr>
              <a:t>Fibonacci</a:t>
            </a:r>
            <a:r>
              <a:rPr lang="en-GB" sz="3600" dirty="0" smtClean="0"/>
              <a:t> sequences as the next term is the sum of the two previous terms. </a:t>
            </a:r>
            <a:endParaRPr lang="en-GB" sz="2800" dirty="0"/>
          </a:p>
          <a:p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4394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069" y="178724"/>
            <a:ext cx="11720946" cy="4667596"/>
          </a:xfrm>
        </p:spPr>
        <p:txBody>
          <a:bodyPr/>
          <a:lstStyle/>
          <a:p>
            <a:endParaRPr lang="en-GB" sz="1000" dirty="0"/>
          </a:p>
          <a:p>
            <a:endParaRPr lang="en-GB" sz="1000" dirty="0"/>
          </a:p>
          <a:p>
            <a:pPr algn="l"/>
            <a:r>
              <a:rPr lang="en-GB" sz="2400" b="1" dirty="0"/>
              <a:t>Sequence 1:  </a:t>
            </a:r>
            <a:r>
              <a:rPr lang="en-GB" sz="2400" dirty="0"/>
              <a:t>100, 50, 25, 12.5…</a:t>
            </a:r>
          </a:p>
          <a:p>
            <a:pPr algn="l"/>
            <a:endParaRPr lang="en-GB" sz="2400" dirty="0"/>
          </a:p>
          <a:p>
            <a:pPr algn="l"/>
            <a:r>
              <a:rPr lang="en-GB" sz="2400" b="1" dirty="0"/>
              <a:t>Sequence 2:  </a:t>
            </a:r>
            <a:r>
              <a:rPr lang="en-GB" sz="2400" dirty="0"/>
              <a:t>1, 3, 9, 27…</a:t>
            </a:r>
          </a:p>
          <a:p>
            <a:pPr algn="l"/>
            <a:r>
              <a:rPr lang="en-GB" sz="2400" dirty="0" smtClean="0"/>
              <a:t> </a:t>
            </a:r>
            <a:endParaRPr lang="en-GB" sz="2400" dirty="0"/>
          </a:p>
          <a:p>
            <a:endParaRPr lang="en-GB" sz="2400" dirty="0" smtClean="0"/>
          </a:p>
          <a:p>
            <a:r>
              <a:rPr lang="en-GB" sz="2400" dirty="0" smtClean="0"/>
              <a:t> </a:t>
            </a:r>
            <a:r>
              <a:rPr lang="en-GB" sz="3600" dirty="0" smtClean="0"/>
              <a:t>What do these sequences have in common? </a:t>
            </a:r>
            <a:endParaRPr lang="en-GB" sz="2800" dirty="0"/>
          </a:p>
          <a:p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32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069" y="178724"/>
            <a:ext cx="11720946" cy="4667596"/>
          </a:xfrm>
        </p:spPr>
        <p:txBody>
          <a:bodyPr/>
          <a:lstStyle/>
          <a:p>
            <a:pPr algn="l"/>
            <a:r>
              <a:rPr lang="en-GB" b="1" dirty="0"/>
              <a:t>Sequence 1:  </a:t>
            </a:r>
            <a:r>
              <a:rPr lang="en-GB" dirty="0"/>
              <a:t>100, 50, 25, 12.5…</a:t>
            </a:r>
          </a:p>
          <a:p>
            <a:pPr algn="l"/>
            <a:endParaRPr lang="en-GB" dirty="0"/>
          </a:p>
          <a:p>
            <a:pPr algn="l"/>
            <a:r>
              <a:rPr lang="en-GB" b="1" dirty="0"/>
              <a:t>Sequence 2:  </a:t>
            </a:r>
            <a:r>
              <a:rPr lang="en-GB" dirty="0"/>
              <a:t>1, 3, 9, 27…</a:t>
            </a:r>
          </a:p>
          <a:p>
            <a:pPr algn="l"/>
            <a:r>
              <a:rPr lang="en-GB" sz="7200" dirty="0" smtClean="0"/>
              <a:t> </a:t>
            </a:r>
            <a:endParaRPr lang="en-GB" sz="7200" dirty="0"/>
          </a:p>
          <a:p>
            <a:endParaRPr lang="en-GB" sz="2400" dirty="0" smtClean="0"/>
          </a:p>
          <a:p>
            <a:r>
              <a:rPr lang="en-GB" sz="2400" dirty="0" smtClean="0"/>
              <a:t>The next number is found by multiplying or dividing the previous term by a fixed, non-zero number called the </a:t>
            </a:r>
            <a:r>
              <a:rPr lang="en-GB" sz="2400" b="1" dirty="0" smtClean="0">
                <a:solidFill>
                  <a:srgbClr val="FF0000"/>
                </a:solidFill>
              </a:rPr>
              <a:t>common ratio </a:t>
            </a:r>
          </a:p>
          <a:p>
            <a:endParaRPr lang="en-GB" sz="2400" b="1" dirty="0">
              <a:solidFill>
                <a:srgbClr val="FF0000"/>
              </a:solidFill>
            </a:endParaRPr>
          </a:p>
          <a:p>
            <a:r>
              <a:rPr lang="en-GB" sz="2400" dirty="0" smtClean="0"/>
              <a:t>These sequences are called </a:t>
            </a:r>
            <a:r>
              <a:rPr lang="en-GB" sz="2400" b="1" dirty="0" smtClean="0">
                <a:solidFill>
                  <a:srgbClr val="FF0000"/>
                </a:solidFill>
              </a:rPr>
              <a:t>Geometric</a:t>
            </a:r>
            <a:r>
              <a:rPr lang="en-GB" sz="2400" dirty="0" smtClean="0"/>
              <a:t> sequences or progressions.</a:t>
            </a:r>
            <a:r>
              <a:rPr lang="en-GB" sz="2400" dirty="0" smtClean="0">
                <a:solidFill>
                  <a:srgbClr val="FF0000"/>
                </a:solidFill>
              </a:rPr>
              <a:t> </a:t>
            </a:r>
            <a:endParaRPr lang="en-GB" sz="2800" dirty="0">
              <a:solidFill>
                <a:srgbClr val="FF0000"/>
              </a:solidFill>
            </a:endParaRPr>
          </a:p>
          <a:p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92978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/>
              <a:t>Sequence 3:  </a:t>
            </a:r>
            <a:r>
              <a:rPr lang="en-GB" dirty="0"/>
              <a:t>1, 4, 9, 16 ….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Do you recognise this sequence?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This is an example of a </a:t>
            </a:r>
            <a:r>
              <a:rPr lang="en-GB" dirty="0" smtClean="0">
                <a:solidFill>
                  <a:srgbClr val="FF0000"/>
                </a:solidFill>
              </a:rPr>
              <a:t>quadratic sequence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30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2933683"/>
              </p:ext>
            </p:extLst>
          </p:nvPr>
        </p:nvGraphicFramePr>
        <p:xfrm>
          <a:off x="185093" y="185512"/>
          <a:ext cx="10126803" cy="64008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3756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3756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37560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705615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Student A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Types</a:t>
                      </a:r>
                      <a:r>
                        <a:rPr lang="en-GB" baseline="0" dirty="0" smtClean="0"/>
                        <a:t> of Sequences </a:t>
                      </a:r>
                    </a:p>
                    <a:p>
                      <a:pPr algn="ctr"/>
                      <a:r>
                        <a:rPr lang="en-GB" baseline="0" dirty="0" smtClean="0"/>
                        <a:t>Tick or Trash 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Student B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05615">
                <a:tc>
                  <a:txBody>
                    <a:bodyPr/>
                    <a:lstStyle/>
                    <a:p>
                      <a:pPr algn="ctr"/>
                      <a:endParaRPr lang="en-GB" dirty="0" smtClean="0"/>
                    </a:p>
                    <a:p>
                      <a:pPr algn="ctr"/>
                      <a:r>
                        <a:rPr lang="en-GB" dirty="0" smtClean="0"/>
                        <a:t>Arithmetic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8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GB" sz="1800" b="0" i="0" u="none" strike="noStrike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3, </a:t>
                      </a:r>
                      <a:r>
                        <a:rPr lang="en-GB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7, 11, 15, 19, 23, … 	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 smtClean="0"/>
                    </a:p>
                    <a:p>
                      <a:pPr algn="ctr"/>
                      <a:r>
                        <a:rPr lang="en-GB" dirty="0" smtClean="0"/>
                        <a:t>Geometric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05615">
                <a:tc>
                  <a:txBody>
                    <a:bodyPr/>
                    <a:lstStyle/>
                    <a:p>
                      <a:pPr algn="ctr"/>
                      <a:endParaRPr lang="en-GB" dirty="0" smtClean="0"/>
                    </a:p>
                    <a:p>
                      <a:pPr algn="ctr"/>
                      <a:r>
                        <a:rPr lang="en-GB" dirty="0" smtClean="0"/>
                        <a:t>Fibonacci</a:t>
                      </a:r>
                      <a:r>
                        <a:rPr lang="en-GB" baseline="0" dirty="0" smtClean="0"/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8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GB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1, 4, 9, 16, 25, 36, … 	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 smtClean="0"/>
                    </a:p>
                    <a:p>
                      <a:pPr algn="ctr"/>
                      <a:r>
                        <a:rPr lang="en-GB" dirty="0" smtClean="0"/>
                        <a:t>Square Numbers (Quadratic)</a:t>
                      </a:r>
                      <a:r>
                        <a:rPr lang="en-GB" baseline="0" dirty="0" smtClean="0"/>
                        <a:t>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05615">
                <a:tc>
                  <a:txBody>
                    <a:bodyPr/>
                    <a:lstStyle/>
                    <a:p>
                      <a:pPr algn="ctr"/>
                      <a:endParaRPr lang="en-GB" dirty="0" smtClean="0"/>
                    </a:p>
                    <a:p>
                      <a:pPr algn="ctr"/>
                      <a:r>
                        <a:rPr lang="en-GB" dirty="0" smtClean="0"/>
                        <a:t>Arithmetic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8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GB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3, 6, 12, 24, 48, … 	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 smtClean="0"/>
                    </a:p>
                    <a:p>
                      <a:pPr algn="ctr"/>
                      <a:r>
                        <a:rPr lang="en-GB" dirty="0" smtClean="0"/>
                        <a:t>Geometric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05615">
                <a:tc>
                  <a:txBody>
                    <a:bodyPr/>
                    <a:lstStyle/>
                    <a:p>
                      <a:pPr algn="ctr"/>
                      <a:endParaRPr lang="en-GB" dirty="0" smtClean="0"/>
                    </a:p>
                    <a:p>
                      <a:pPr algn="ctr"/>
                      <a:r>
                        <a:rPr lang="en-GB" dirty="0" smtClean="0"/>
                        <a:t>Fibonacci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8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GB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1, 1, 2, 3, 5, 8, 13… 	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 smtClean="0"/>
                    </a:p>
                    <a:p>
                      <a:pPr algn="ctr"/>
                      <a:r>
                        <a:rPr lang="en-GB" dirty="0" smtClean="0"/>
                        <a:t>Triangle</a:t>
                      </a:r>
                      <a:r>
                        <a:rPr lang="en-GB" baseline="0" dirty="0" smtClean="0"/>
                        <a:t> Numbers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05615">
                <a:tc>
                  <a:txBody>
                    <a:bodyPr/>
                    <a:lstStyle/>
                    <a:p>
                      <a:pPr algn="ctr"/>
                      <a:endParaRPr lang="en-GB" dirty="0" smtClean="0"/>
                    </a:p>
                    <a:p>
                      <a:pPr algn="ctr"/>
                      <a:r>
                        <a:rPr lang="en-GB" dirty="0" smtClean="0"/>
                        <a:t>Fibonacci</a:t>
                      </a:r>
                      <a:r>
                        <a:rPr lang="en-GB" baseline="0" dirty="0" smtClean="0"/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8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GB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-2, 4, -8, 16, -32, … 	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 smtClean="0"/>
                    </a:p>
                    <a:p>
                      <a:pPr algn="ctr"/>
                      <a:r>
                        <a:rPr lang="en-GB" dirty="0" smtClean="0"/>
                        <a:t>Geometric</a:t>
                      </a:r>
                      <a:r>
                        <a:rPr lang="en-GB" baseline="0" dirty="0" smtClean="0"/>
                        <a:t>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05615">
                <a:tc>
                  <a:txBody>
                    <a:bodyPr/>
                    <a:lstStyle/>
                    <a:p>
                      <a:pPr algn="ctr"/>
                      <a:endParaRPr lang="en-GB" dirty="0" smtClean="0"/>
                    </a:p>
                    <a:p>
                      <a:pPr algn="ctr"/>
                      <a:r>
                        <a:rPr lang="en-GB" dirty="0" smtClean="0"/>
                        <a:t>Geometric</a:t>
                      </a:r>
                      <a:r>
                        <a:rPr lang="en-GB" baseline="0" dirty="0" smtClean="0"/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8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GB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1, 8, 27, 64, 125, 	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 smtClean="0"/>
                    </a:p>
                    <a:p>
                      <a:pPr algn="ctr"/>
                      <a:r>
                        <a:rPr lang="en-GB" dirty="0" smtClean="0"/>
                        <a:t>Cubed Numbers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027" name="Picture 3" descr="C:\Users\lelder\AppData\Local\Microsoft\Windows\Temporary Internet Files\Content.IE5\Z5OW14EM\500px-RedX.svg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235" y="591414"/>
            <a:ext cx="554759" cy="554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lelder\AppData\Local\Microsoft\Windows\Temporary Internet Files\Content.IE5\T69SWKCC\Kliponious-green-tick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459" y="591414"/>
            <a:ext cx="447432" cy="51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lelder\AppData\Local\Microsoft\Windows\Temporary Internet Files\Content.IE5\Z5OW14EM\500px-RedX.svg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8065" y="2320056"/>
            <a:ext cx="554759" cy="554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4489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6704308"/>
              </p:ext>
            </p:extLst>
          </p:nvPr>
        </p:nvGraphicFramePr>
        <p:xfrm>
          <a:off x="185093" y="185512"/>
          <a:ext cx="10126803" cy="64008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3756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3756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37560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705615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Student A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Types</a:t>
                      </a:r>
                      <a:r>
                        <a:rPr lang="en-GB" baseline="0" dirty="0" smtClean="0"/>
                        <a:t> of Sequences </a:t>
                      </a:r>
                    </a:p>
                    <a:p>
                      <a:pPr algn="ctr"/>
                      <a:r>
                        <a:rPr lang="en-GB" baseline="0" dirty="0" smtClean="0"/>
                        <a:t>Tick or Trash 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Student B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05615">
                <a:tc>
                  <a:txBody>
                    <a:bodyPr/>
                    <a:lstStyle/>
                    <a:p>
                      <a:pPr algn="ctr"/>
                      <a:endParaRPr lang="en-GB" dirty="0" smtClean="0"/>
                    </a:p>
                    <a:p>
                      <a:pPr algn="ctr"/>
                      <a:r>
                        <a:rPr lang="en-GB" dirty="0" smtClean="0"/>
                        <a:t>Arithmetic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8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GB" sz="1800" b="0" i="0" u="none" strike="noStrike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3, </a:t>
                      </a:r>
                      <a:r>
                        <a:rPr lang="en-GB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7, 11, 15, 19, 23, … 	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 smtClean="0"/>
                    </a:p>
                    <a:p>
                      <a:pPr algn="ctr"/>
                      <a:r>
                        <a:rPr lang="en-GB" dirty="0" smtClean="0"/>
                        <a:t>Geometric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05615">
                <a:tc>
                  <a:txBody>
                    <a:bodyPr/>
                    <a:lstStyle/>
                    <a:p>
                      <a:pPr algn="ctr"/>
                      <a:endParaRPr lang="en-GB" dirty="0" smtClean="0"/>
                    </a:p>
                    <a:p>
                      <a:pPr algn="ctr"/>
                      <a:r>
                        <a:rPr lang="en-GB" dirty="0" smtClean="0"/>
                        <a:t>Fibonacci</a:t>
                      </a:r>
                      <a:r>
                        <a:rPr lang="en-GB" baseline="0" dirty="0" smtClean="0"/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8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GB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1, 4, 9, 16, 25, 36, … 	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 smtClean="0"/>
                    </a:p>
                    <a:p>
                      <a:pPr algn="ctr"/>
                      <a:r>
                        <a:rPr lang="en-GB" dirty="0" smtClean="0"/>
                        <a:t>Square Numbers</a:t>
                      </a:r>
                      <a:r>
                        <a:rPr lang="en-GB" baseline="0" dirty="0" smtClean="0"/>
                        <a:t>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05615">
                <a:tc>
                  <a:txBody>
                    <a:bodyPr/>
                    <a:lstStyle/>
                    <a:p>
                      <a:pPr algn="ctr"/>
                      <a:endParaRPr lang="en-GB" dirty="0" smtClean="0"/>
                    </a:p>
                    <a:p>
                      <a:pPr algn="ctr"/>
                      <a:r>
                        <a:rPr lang="en-GB" dirty="0" smtClean="0"/>
                        <a:t>Arithmetic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8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GB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3, 6, 12, 24, 48, … 	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 smtClean="0"/>
                    </a:p>
                    <a:p>
                      <a:pPr algn="ctr"/>
                      <a:r>
                        <a:rPr lang="en-GB" dirty="0" smtClean="0"/>
                        <a:t>Geometric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05615">
                <a:tc>
                  <a:txBody>
                    <a:bodyPr/>
                    <a:lstStyle/>
                    <a:p>
                      <a:pPr algn="ctr"/>
                      <a:endParaRPr lang="en-GB" dirty="0" smtClean="0"/>
                    </a:p>
                    <a:p>
                      <a:pPr algn="ctr"/>
                      <a:r>
                        <a:rPr lang="en-GB" dirty="0" smtClean="0"/>
                        <a:t>Fibonacci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8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GB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1, 1, 2, 3, 5, 8, 13… 	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 smtClean="0"/>
                    </a:p>
                    <a:p>
                      <a:pPr algn="ctr"/>
                      <a:r>
                        <a:rPr lang="en-GB" dirty="0" smtClean="0"/>
                        <a:t>Triangle</a:t>
                      </a:r>
                      <a:r>
                        <a:rPr lang="en-GB" baseline="0" dirty="0" smtClean="0"/>
                        <a:t> Numbers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05615">
                <a:tc>
                  <a:txBody>
                    <a:bodyPr/>
                    <a:lstStyle/>
                    <a:p>
                      <a:pPr algn="ctr"/>
                      <a:endParaRPr lang="en-GB" dirty="0" smtClean="0"/>
                    </a:p>
                    <a:p>
                      <a:pPr algn="ctr"/>
                      <a:r>
                        <a:rPr lang="en-GB" dirty="0" smtClean="0"/>
                        <a:t>Fibonacci</a:t>
                      </a:r>
                      <a:r>
                        <a:rPr lang="en-GB" baseline="0" dirty="0" smtClean="0"/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8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GB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-2, 4, -8, 16, -32, … 	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 smtClean="0"/>
                    </a:p>
                    <a:p>
                      <a:pPr algn="ctr"/>
                      <a:r>
                        <a:rPr lang="en-GB" dirty="0" smtClean="0"/>
                        <a:t>Geometric</a:t>
                      </a:r>
                      <a:r>
                        <a:rPr lang="en-GB" baseline="0" dirty="0" smtClean="0"/>
                        <a:t>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05615">
                <a:tc>
                  <a:txBody>
                    <a:bodyPr/>
                    <a:lstStyle/>
                    <a:p>
                      <a:pPr algn="ctr"/>
                      <a:endParaRPr lang="en-GB" dirty="0" smtClean="0"/>
                    </a:p>
                    <a:p>
                      <a:pPr algn="ctr"/>
                      <a:r>
                        <a:rPr lang="en-GB" dirty="0" smtClean="0"/>
                        <a:t>Geometric</a:t>
                      </a:r>
                      <a:r>
                        <a:rPr lang="en-GB" baseline="0" dirty="0" smtClean="0"/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8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GB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1, 8, 27, 64, 125, 	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 smtClean="0"/>
                    </a:p>
                    <a:p>
                      <a:pPr algn="ctr"/>
                      <a:r>
                        <a:rPr lang="en-GB" dirty="0" smtClean="0"/>
                        <a:t>Cubed Numbers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027" name="Picture 3" descr="C:\Users\lelder\AppData\Local\Microsoft\Windows\Temporary Internet Files\Content.IE5\Z5OW14EM\500px-RedX.svg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235" y="591414"/>
            <a:ext cx="554759" cy="554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lelder\AppData\Local\Microsoft\Windows\Temporary Internet Files\Content.IE5\Z5OW14EM\500px-RedX.svg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5544" y="1317910"/>
            <a:ext cx="554759" cy="554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lelder\AppData\Local\Microsoft\Windows\Temporary Internet Files\Content.IE5\T69SWKCC\Kliponious-green-tick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459" y="591414"/>
            <a:ext cx="447432" cy="51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5532" y="1317910"/>
            <a:ext cx="444500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 descr="C:\Users\lelder\AppData\Local\Microsoft\Windows\Temporary Internet Files\Content.IE5\Z5OW14EM\500px-RedX.svg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8065" y="2320056"/>
            <a:ext cx="554759" cy="554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9653" y="2181002"/>
            <a:ext cx="444500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" descr="C:\Users\lelder\AppData\Local\Microsoft\Windows\Temporary Internet Files\Content.IE5\Z5OW14EM\500px-RedX.svg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308" y="2181510"/>
            <a:ext cx="554759" cy="554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4107" y="3016893"/>
            <a:ext cx="444500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 descr="C:\Users\lelder\AppData\Local\Microsoft\Windows\Temporary Internet Files\Content.IE5\Z5OW14EM\500px-RedX.svg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048" y="3100528"/>
            <a:ext cx="554759" cy="554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519" y="3954384"/>
            <a:ext cx="444500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 descr="C:\Users\lelder\AppData\Local\Microsoft\Windows\Temporary Internet Files\Content.IE5\Z5OW14EM\500px-RedX.svg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3327" y="4047255"/>
            <a:ext cx="554759" cy="554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2923" y="4891874"/>
            <a:ext cx="444500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3" descr="C:\Users\lelder\AppData\Local\Microsoft\Windows\Temporary Internet Files\Content.IE5\Z5OW14EM\500px-RedX.svg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307" y="4891875"/>
            <a:ext cx="554759" cy="554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8456" y="5773947"/>
            <a:ext cx="444500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750" y="5879090"/>
            <a:ext cx="554037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365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DB2C0FA7-ED4C-449B-B075-784DB558AF08}"/>
              </a:ext>
            </a:extLst>
          </p:cNvPr>
          <p:cNvSpPr txBox="1"/>
          <p:nvPr/>
        </p:nvSpPr>
        <p:spPr>
          <a:xfrm>
            <a:off x="4161258" y="154256"/>
            <a:ext cx="38892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000" dirty="0">
                <a:solidFill>
                  <a:prstClr val="black"/>
                </a:solidFill>
              </a:rPr>
              <a:t>How can we complete the table?</a:t>
            </a:r>
          </a:p>
        </p:txBody>
      </p:sp>
      <p:graphicFrame>
        <p:nvGraphicFramePr>
          <p:cNvPr id="92" name="Table 11">
            <a:extLst>
              <a:ext uri="{FF2B5EF4-FFF2-40B4-BE49-F238E27FC236}">
                <a16:creationId xmlns="" xmlns:a16="http://schemas.microsoft.com/office/drawing/2014/main" id="{AAC0730F-C7A8-442E-BC6C-4594A60628A6}"/>
              </a:ext>
            </a:extLst>
          </p:cNvPr>
          <p:cNvGraphicFramePr>
            <a:graphicFrameLocks noGrp="1"/>
          </p:cNvGraphicFramePr>
          <p:nvPr/>
        </p:nvGraphicFramePr>
        <p:xfrm>
          <a:off x="4150125" y="1005846"/>
          <a:ext cx="2901072" cy="4470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0536">
                  <a:extLst>
                    <a:ext uri="{9D8B030D-6E8A-4147-A177-3AD203B41FA5}">
                      <a16:colId xmlns="" xmlns:a16="http://schemas.microsoft.com/office/drawing/2014/main" val="2427296590"/>
                    </a:ext>
                  </a:extLst>
                </a:gridCol>
                <a:gridCol w="1450536">
                  <a:extLst>
                    <a:ext uri="{9D8B030D-6E8A-4147-A177-3AD203B41FA5}">
                      <a16:colId xmlns="" xmlns:a16="http://schemas.microsoft.com/office/drawing/2014/main" val="3711269100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Shape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Squares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95554256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st</a:t>
                      </a:r>
                      <a:endParaRPr lang="en-GB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3479058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nd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2688492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rd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016548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4808849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448232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9874837"/>
                  </a:ext>
                </a:extLst>
              </a:tr>
            </a:tbl>
          </a:graphicData>
        </a:graphic>
      </p:graphicFrame>
      <p:sp>
        <p:nvSpPr>
          <p:cNvPr id="96" name="TextBox 95">
            <a:extLst>
              <a:ext uri="{FF2B5EF4-FFF2-40B4-BE49-F238E27FC236}">
                <a16:creationId xmlns="" xmlns:a16="http://schemas.microsoft.com/office/drawing/2014/main" id="{65145AAC-E8AF-40E8-AF30-7FFE38EB81EA}"/>
              </a:ext>
            </a:extLst>
          </p:cNvPr>
          <p:cNvSpPr txBox="1"/>
          <p:nvPr/>
        </p:nvSpPr>
        <p:spPr>
          <a:xfrm>
            <a:off x="2424413" y="5925136"/>
            <a:ext cx="73629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000" b="1" dirty="0">
                <a:solidFill>
                  <a:prstClr val="black"/>
                </a:solidFill>
              </a:rPr>
              <a:t>Without</a:t>
            </a:r>
            <a:r>
              <a:rPr lang="en-GB" sz="2000" dirty="0">
                <a:solidFill>
                  <a:prstClr val="black"/>
                </a:solidFill>
              </a:rPr>
              <a:t> counting up, </a:t>
            </a:r>
          </a:p>
          <a:p>
            <a:pPr algn="ctr" defTabSz="457200"/>
            <a:r>
              <a:rPr lang="en-GB" sz="2000" dirty="0">
                <a:solidFill>
                  <a:prstClr val="black"/>
                </a:solidFill>
              </a:rPr>
              <a:t>how can we calculate the number of squares in the 20</a:t>
            </a:r>
            <a:r>
              <a:rPr lang="en-GB" sz="2000" baseline="30000" dirty="0">
                <a:solidFill>
                  <a:prstClr val="black"/>
                </a:solidFill>
              </a:rPr>
              <a:t>th</a:t>
            </a:r>
            <a:r>
              <a:rPr lang="en-GB" sz="2000" dirty="0">
                <a:solidFill>
                  <a:prstClr val="black"/>
                </a:solidFill>
              </a:rPr>
              <a:t> shape?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="" xmlns:a16="http://schemas.microsoft.com/office/drawing/2014/main" id="{A5A9E9AE-0F0F-4F4C-8AD2-73C20905A415}"/>
              </a:ext>
            </a:extLst>
          </p:cNvPr>
          <p:cNvSpPr/>
          <p:nvPr/>
        </p:nvSpPr>
        <p:spPr>
          <a:xfrm rot="10800000">
            <a:off x="2087569" y="4858780"/>
            <a:ext cx="401115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="" xmlns:a16="http://schemas.microsoft.com/office/drawing/2014/main" id="{B996CE15-AA7E-4563-A933-6B4C5EACC27A}"/>
              </a:ext>
            </a:extLst>
          </p:cNvPr>
          <p:cNvSpPr/>
          <p:nvPr/>
        </p:nvSpPr>
        <p:spPr>
          <a:xfrm rot="10800000">
            <a:off x="2488684" y="4858780"/>
            <a:ext cx="401115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="" xmlns:a16="http://schemas.microsoft.com/office/drawing/2014/main" id="{0A3D948E-DBAB-469E-BAA9-D6565826B8C3}"/>
              </a:ext>
            </a:extLst>
          </p:cNvPr>
          <p:cNvSpPr/>
          <p:nvPr/>
        </p:nvSpPr>
        <p:spPr>
          <a:xfrm rot="10800000">
            <a:off x="1686453" y="4858780"/>
            <a:ext cx="401115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="" xmlns:a16="http://schemas.microsoft.com/office/drawing/2014/main" id="{A844D4A7-B94E-480E-AC1D-4E4182D5B4DA}"/>
              </a:ext>
            </a:extLst>
          </p:cNvPr>
          <p:cNvSpPr/>
          <p:nvPr/>
        </p:nvSpPr>
        <p:spPr>
          <a:xfrm rot="10800000">
            <a:off x="2874564" y="4858780"/>
            <a:ext cx="401115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="" xmlns:a16="http://schemas.microsoft.com/office/drawing/2014/main" id="{BA960E77-EA9F-4C5A-B0AB-0A0244347E9C}"/>
              </a:ext>
            </a:extLst>
          </p:cNvPr>
          <p:cNvSpPr/>
          <p:nvPr/>
        </p:nvSpPr>
        <p:spPr>
          <a:xfrm rot="10800000">
            <a:off x="1299361" y="4858780"/>
            <a:ext cx="401115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="" xmlns:a16="http://schemas.microsoft.com/office/drawing/2014/main" id="{89862A74-8269-4ABD-8EEC-8395D0F4B33C}"/>
              </a:ext>
            </a:extLst>
          </p:cNvPr>
          <p:cNvSpPr/>
          <p:nvPr/>
        </p:nvSpPr>
        <p:spPr>
          <a:xfrm rot="10800000">
            <a:off x="3275244" y="4858780"/>
            <a:ext cx="401115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="" xmlns:a16="http://schemas.microsoft.com/office/drawing/2014/main" id="{B4CA09CB-F79C-418A-9A61-76E7FE1EAE64}"/>
              </a:ext>
            </a:extLst>
          </p:cNvPr>
          <p:cNvSpPr/>
          <p:nvPr/>
        </p:nvSpPr>
        <p:spPr>
          <a:xfrm rot="10800000">
            <a:off x="899896" y="4858780"/>
            <a:ext cx="401115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="" xmlns:a16="http://schemas.microsoft.com/office/drawing/2014/main" id="{CA2DFEEC-63FC-4B54-91E2-80F1120033AC}"/>
              </a:ext>
            </a:extLst>
          </p:cNvPr>
          <p:cNvSpPr/>
          <p:nvPr/>
        </p:nvSpPr>
        <p:spPr>
          <a:xfrm rot="10800000">
            <a:off x="2088181" y="2810368"/>
            <a:ext cx="401113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="" xmlns:a16="http://schemas.microsoft.com/office/drawing/2014/main" id="{A6B863AE-C288-40CC-B4FB-23EB0A5BF572}"/>
              </a:ext>
            </a:extLst>
          </p:cNvPr>
          <p:cNvSpPr/>
          <p:nvPr/>
        </p:nvSpPr>
        <p:spPr>
          <a:xfrm rot="10800000">
            <a:off x="2489297" y="2810368"/>
            <a:ext cx="401113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="" xmlns:a16="http://schemas.microsoft.com/office/drawing/2014/main" id="{EF6D906E-7FEA-4AE8-B55F-0E4B346F473B}"/>
              </a:ext>
            </a:extLst>
          </p:cNvPr>
          <p:cNvSpPr/>
          <p:nvPr/>
        </p:nvSpPr>
        <p:spPr>
          <a:xfrm rot="10800000">
            <a:off x="1687065" y="2810368"/>
            <a:ext cx="401113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="" xmlns:a16="http://schemas.microsoft.com/office/drawing/2014/main" id="{DEEB4214-B1FA-4D81-BC6A-C04D7A975A60}"/>
              </a:ext>
            </a:extLst>
          </p:cNvPr>
          <p:cNvSpPr/>
          <p:nvPr/>
        </p:nvSpPr>
        <p:spPr>
          <a:xfrm rot="10800000">
            <a:off x="2875174" y="2810368"/>
            <a:ext cx="401113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="" xmlns:a16="http://schemas.microsoft.com/office/drawing/2014/main" id="{9C7849BB-D259-4292-8075-FAD69B3ABBB3}"/>
              </a:ext>
            </a:extLst>
          </p:cNvPr>
          <p:cNvSpPr/>
          <p:nvPr/>
        </p:nvSpPr>
        <p:spPr>
          <a:xfrm rot="10800000">
            <a:off x="1299973" y="2810368"/>
            <a:ext cx="401113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="" xmlns:a16="http://schemas.microsoft.com/office/drawing/2014/main" id="{583D1BD5-BDEF-47D6-9ABA-23B7F8A49A7C}"/>
              </a:ext>
            </a:extLst>
          </p:cNvPr>
          <p:cNvSpPr/>
          <p:nvPr/>
        </p:nvSpPr>
        <p:spPr>
          <a:xfrm rot="10800000">
            <a:off x="2087573" y="894027"/>
            <a:ext cx="401113" cy="32590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="" xmlns:a16="http://schemas.microsoft.com/office/drawing/2014/main" id="{640E58AB-D739-4053-8E09-1F272D5A0CEE}"/>
              </a:ext>
            </a:extLst>
          </p:cNvPr>
          <p:cNvSpPr/>
          <p:nvPr/>
        </p:nvSpPr>
        <p:spPr>
          <a:xfrm rot="10800000">
            <a:off x="2488689" y="894027"/>
            <a:ext cx="401113" cy="32590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="" xmlns:a16="http://schemas.microsoft.com/office/drawing/2014/main" id="{21EAA862-A848-45F4-B7D2-DD31F6F6B6B2}"/>
              </a:ext>
            </a:extLst>
          </p:cNvPr>
          <p:cNvSpPr/>
          <p:nvPr/>
        </p:nvSpPr>
        <p:spPr>
          <a:xfrm rot="10800000">
            <a:off x="1686458" y="894027"/>
            <a:ext cx="401113" cy="32590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="" xmlns:a16="http://schemas.microsoft.com/office/drawing/2014/main" id="{AE10F6CC-A633-4019-BBE2-9C13965D326C}"/>
              </a:ext>
            </a:extLst>
          </p:cNvPr>
          <p:cNvSpPr txBox="1"/>
          <p:nvPr/>
        </p:nvSpPr>
        <p:spPr>
          <a:xfrm>
            <a:off x="468719" y="296496"/>
            <a:ext cx="670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800" dirty="0">
                <a:solidFill>
                  <a:prstClr val="black"/>
                </a:solidFill>
              </a:rPr>
              <a:t>1</a:t>
            </a:r>
            <a:r>
              <a:rPr lang="en-GB" sz="2800" baseline="30000" dirty="0">
                <a:solidFill>
                  <a:prstClr val="black"/>
                </a:solidFill>
              </a:rPr>
              <a:t>st</a:t>
            </a:r>
            <a:r>
              <a:rPr lang="en-GB" sz="28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="" xmlns:a16="http://schemas.microsoft.com/office/drawing/2014/main" id="{00D1D94C-6BE5-4BB4-A63A-9F8746AD4322}"/>
              </a:ext>
            </a:extLst>
          </p:cNvPr>
          <p:cNvSpPr txBox="1"/>
          <p:nvPr/>
        </p:nvSpPr>
        <p:spPr>
          <a:xfrm>
            <a:off x="428644" y="2216736"/>
            <a:ext cx="7505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800" dirty="0">
                <a:solidFill>
                  <a:prstClr val="black"/>
                </a:solidFill>
              </a:rPr>
              <a:t>2</a:t>
            </a:r>
            <a:r>
              <a:rPr lang="en-GB" sz="2800" baseline="30000" dirty="0">
                <a:solidFill>
                  <a:prstClr val="black"/>
                </a:solidFill>
              </a:rPr>
              <a:t>nd</a:t>
            </a:r>
            <a:r>
              <a:rPr lang="en-GB" sz="28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="" xmlns:a16="http://schemas.microsoft.com/office/drawing/2014/main" id="{B0685F2F-56E9-4C5A-A2D2-860E8769055B}"/>
              </a:ext>
            </a:extLst>
          </p:cNvPr>
          <p:cNvSpPr txBox="1"/>
          <p:nvPr/>
        </p:nvSpPr>
        <p:spPr>
          <a:xfrm>
            <a:off x="455093" y="4065856"/>
            <a:ext cx="6976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800" dirty="0">
                <a:solidFill>
                  <a:prstClr val="black"/>
                </a:solidFill>
              </a:rPr>
              <a:t>3</a:t>
            </a:r>
            <a:r>
              <a:rPr lang="en-GB" sz="2800" baseline="30000" dirty="0">
                <a:solidFill>
                  <a:prstClr val="black"/>
                </a:solidFill>
              </a:rPr>
              <a:t>rd</a:t>
            </a:r>
            <a:r>
              <a:rPr lang="en-GB" sz="28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46" name="Freeform: Shape 145">
            <a:extLst>
              <a:ext uri="{FF2B5EF4-FFF2-40B4-BE49-F238E27FC236}">
                <a16:creationId xmlns="" xmlns:a16="http://schemas.microsoft.com/office/drawing/2014/main" id="{B21317A9-9C52-4DD7-8BA5-A43F5584E51D}"/>
              </a:ext>
            </a:extLst>
          </p:cNvPr>
          <p:cNvSpPr/>
          <p:nvPr/>
        </p:nvSpPr>
        <p:spPr>
          <a:xfrm rot="5400000">
            <a:off x="6692151" y="1978779"/>
            <a:ext cx="736532" cy="528152"/>
          </a:xfrm>
          <a:custGeom>
            <a:avLst/>
            <a:gdLst>
              <a:gd name="connsiteX0" fmla="*/ 0 w 2946400"/>
              <a:gd name="connsiteY0" fmla="*/ 20320 h 20320"/>
              <a:gd name="connsiteX1" fmla="*/ 2946400 w 2946400"/>
              <a:gd name="connsiteY1" fmla="*/ 0 h 20320"/>
              <a:gd name="connsiteX0" fmla="*/ 0 w 3057167"/>
              <a:gd name="connsiteY0" fmla="*/ 0 h 16934"/>
              <a:gd name="connsiteX1" fmla="*/ 3057167 w 3057167"/>
              <a:gd name="connsiteY1" fmla="*/ 16934 h 16934"/>
              <a:gd name="connsiteX0" fmla="*/ 0 w 3057167"/>
              <a:gd name="connsiteY0" fmla="*/ 100192 h 117126"/>
              <a:gd name="connsiteX1" fmla="*/ 3057167 w 3057167"/>
              <a:gd name="connsiteY1" fmla="*/ 117126 h 117126"/>
              <a:gd name="connsiteX0" fmla="*/ 0 w 3057167"/>
              <a:gd name="connsiteY0" fmla="*/ 173790 h 190724"/>
              <a:gd name="connsiteX1" fmla="*/ 3057167 w 3057167"/>
              <a:gd name="connsiteY1" fmla="*/ 190724 h 190724"/>
              <a:gd name="connsiteX0" fmla="*/ 0 w 2939016"/>
              <a:gd name="connsiteY0" fmla="*/ 173790 h 190724"/>
              <a:gd name="connsiteX1" fmla="*/ 2939016 w 2939016"/>
              <a:gd name="connsiteY1" fmla="*/ 190724 h 190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939016" h="190724">
                <a:moveTo>
                  <a:pt x="0" y="173790"/>
                </a:moveTo>
                <a:cubicBezTo>
                  <a:pt x="775368" y="-55941"/>
                  <a:pt x="2296568" y="-65538"/>
                  <a:pt x="2939016" y="190724"/>
                </a:cubicBezTo>
              </a:path>
            </a:pathLst>
          </a:custGeom>
          <a:noFill/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47" name="Rectangle: Rounded Corners 146">
            <a:extLst>
              <a:ext uri="{FF2B5EF4-FFF2-40B4-BE49-F238E27FC236}">
                <a16:creationId xmlns="" xmlns:a16="http://schemas.microsoft.com/office/drawing/2014/main" id="{A1B9485E-9E09-43D3-B947-7E63CEF30C35}"/>
              </a:ext>
            </a:extLst>
          </p:cNvPr>
          <p:cNvSpPr/>
          <p:nvPr/>
        </p:nvSpPr>
        <p:spPr>
          <a:xfrm>
            <a:off x="7220697" y="2028123"/>
            <a:ext cx="952275" cy="37218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black"/>
                </a:solidFill>
              </a:rPr>
              <a:t>+ 2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="" xmlns:a16="http://schemas.microsoft.com/office/drawing/2014/main" id="{1756B0BA-21F6-4F81-88B6-03F47B2D998E}"/>
              </a:ext>
            </a:extLst>
          </p:cNvPr>
          <p:cNvSpPr txBox="1"/>
          <p:nvPr/>
        </p:nvSpPr>
        <p:spPr>
          <a:xfrm>
            <a:off x="7988920" y="848301"/>
            <a:ext cx="33328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1600" dirty="0" smtClean="0">
                <a:solidFill>
                  <a:prstClr val="black"/>
                </a:solidFill>
              </a:rPr>
              <a:t>Two </a:t>
            </a:r>
            <a:r>
              <a:rPr lang="en-GB" sz="1600" dirty="0">
                <a:solidFill>
                  <a:prstClr val="black"/>
                </a:solidFill>
              </a:rPr>
              <a:t>squares are added each time,</a:t>
            </a:r>
          </a:p>
          <a:p>
            <a:pPr algn="ctr" defTabSz="457200"/>
            <a:r>
              <a:rPr lang="en-GB" sz="1600" dirty="0" smtClean="0">
                <a:solidFill>
                  <a:prstClr val="black"/>
                </a:solidFill>
              </a:rPr>
              <a:t>but we start </a:t>
            </a:r>
            <a:r>
              <a:rPr lang="en-GB" sz="1600" dirty="0">
                <a:solidFill>
                  <a:prstClr val="black"/>
                </a:solidFill>
              </a:rPr>
              <a:t>with </a:t>
            </a:r>
            <a:r>
              <a:rPr lang="en-GB" sz="1600" b="1" dirty="0" smtClean="0">
                <a:solidFill>
                  <a:prstClr val="black"/>
                </a:solidFill>
              </a:rPr>
              <a:t>three squares</a:t>
            </a:r>
            <a:r>
              <a:rPr lang="en-GB" sz="1600" dirty="0" smtClean="0">
                <a:solidFill>
                  <a:prstClr val="black"/>
                </a:solidFill>
              </a:rPr>
              <a:t>. </a:t>
            </a:r>
            <a:endParaRPr lang="en-GB" sz="1600" dirty="0">
              <a:solidFill>
                <a:prstClr val="black"/>
              </a:solidFill>
            </a:endParaRPr>
          </a:p>
        </p:txBody>
      </p:sp>
      <p:sp>
        <p:nvSpPr>
          <p:cNvPr id="149" name="Freeform: Shape 148">
            <a:extLst>
              <a:ext uri="{FF2B5EF4-FFF2-40B4-BE49-F238E27FC236}">
                <a16:creationId xmlns="" xmlns:a16="http://schemas.microsoft.com/office/drawing/2014/main" id="{F1C88092-E564-46B6-ACC2-6B4ADDB1628F}"/>
              </a:ext>
            </a:extLst>
          </p:cNvPr>
          <p:cNvSpPr/>
          <p:nvPr/>
        </p:nvSpPr>
        <p:spPr>
          <a:xfrm rot="5400000">
            <a:off x="6692151" y="2740779"/>
            <a:ext cx="736532" cy="528152"/>
          </a:xfrm>
          <a:custGeom>
            <a:avLst/>
            <a:gdLst>
              <a:gd name="connsiteX0" fmla="*/ 0 w 2946400"/>
              <a:gd name="connsiteY0" fmla="*/ 20320 h 20320"/>
              <a:gd name="connsiteX1" fmla="*/ 2946400 w 2946400"/>
              <a:gd name="connsiteY1" fmla="*/ 0 h 20320"/>
              <a:gd name="connsiteX0" fmla="*/ 0 w 3057167"/>
              <a:gd name="connsiteY0" fmla="*/ 0 h 16934"/>
              <a:gd name="connsiteX1" fmla="*/ 3057167 w 3057167"/>
              <a:gd name="connsiteY1" fmla="*/ 16934 h 16934"/>
              <a:gd name="connsiteX0" fmla="*/ 0 w 3057167"/>
              <a:gd name="connsiteY0" fmla="*/ 100192 h 117126"/>
              <a:gd name="connsiteX1" fmla="*/ 3057167 w 3057167"/>
              <a:gd name="connsiteY1" fmla="*/ 117126 h 117126"/>
              <a:gd name="connsiteX0" fmla="*/ 0 w 3057167"/>
              <a:gd name="connsiteY0" fmla="*/ 173790 h 190724"/>
              <a:gd name="connsiteX1" fmla="*/ 3057167 w 3057167"/>
              <a:gd name="connsiteY1" fmla="*/ 190724 h 190724"/>
              <a:gd name="connsiteX0" fmla="*/ 0 w 2939016"/>
              <a:gd name="connsiteY0" fmla="*/ 173790 h 190724"/>
              <a:gd name="connsiteX1" fmla="*/ 2939016 w 2939016"/>
              <a:gd name="connsiteY1" fmla="*/ 190724 h 190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939016" h="190724">
                <a:moveTo>
                  <a:pt x="0" y="173790"/>
                </a:moveTo>
                <a:cubicBezTo>
                  <a:pt x="775368" y="-55941"/>
                  <a:pt x="2296568" y="-65538"/>
                  <a:pt x="2939016" y="190724"/>
                </a:cubicBezTo>
              </a:path>
            </a:pathLst>
          </a:custGeom>
          <a:noFill/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50" name="Rectangle: Rounded Corners 149">
            <a:extLst>
              <a:ext uri="{FF2B5EF4-FFF2-40B4-BE49-F238E27FC236}">
                <a16:creationId xmlns="" xmlns:a16="http://schemas.microsoft.com/office/drawing/2014/main" id="{E82DAA70-7504-4EB0-9B01-412D5BE6161F}"/>
              </a:ext>
            </a:extLst>
          </p:cNvPr>
          <p:cNvSpPr/>
          <p:nvPr/>
        </p:nvSpPr>
        <p:spPr>
          <a:xfrm>
            <a:off x="7220697" y="2790123"/>
            <a:ext cx="952275" cy="37218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black"/>
                </a:solidFill>
              </a:rPr>
              <a:t>+ 2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28DAB09D-3414-46DA-8256-6BE08B7542AD}"/>
              </a:ext>
            </a:extLst>
          </p:cNvPr>
          <p:cNvSpPr/>
          <p:nvPr/>
        </p:nvSpPr>
        <p:spPr>
          <a:xfrm>
            <a:off x="5947864" y="1852271"/>
            <a:ext cx="717096" cy="372771"/>
          </a:xfrm>
          <a:prstGeom prst="rect">
            <a:avLst/>
          </a:prstGeom>
          <a:solidFill>
            <a:schemeClr val="bg1"/>
          </a:solidFill>
          <a:ln w="28575">
            <a:noFill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6C7F26CE-8878-42CF-8E1E-9B3C90DAC037}"/>
              </a:ext>
            </a:extLst>
          </p:cNvPr>
          <p:cNvSpPr/>
          <p:nvPr/>
        </p:nvSpPr>
        <p:spPr>
          <a:xfrm>
            <a:off x="5947864" y="2400915"/>
            <a:ext cx="717096" cy="372771"/>
          </a:xfrm>
          <a:prstGeom prst="rect">
            <a:avLst/>
          </a:prstGeom>
          <a:solidFill>
            <a:schemeClr val="bg1"/>
          </a:solidFill>
          <a:ln w="28575">
            <a:noFill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="" xmlns:a16="http://schemas.microsoft.com/office/drawing/2014/main" id="{90480D56-E26E-410D-B9BE-8CF0C73D0C78}"/>
              </a:ext>
            </a:extLst>
          </p:cNvPr>
          <p:cNvSpPr/>
          <p:nvPr/>
        </p:nvSpPr>
        <p:spPr>
          <a:xfrm>
            <a:off x="5947864" y="3101955"/>
            <a:ext cx="717096" cy="372771"/>
          </a:xfrm>
          <a:prstGeom prst="rect">
            <a:avLst/>
          </a:prstGeom>
          <a:solidFill>
            <a:schemeClr val="bg1"/>
          </a:solidFill>
          <a:ln w="28575">
            <a:noFill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2249528D-7744-4BBD-A736-A52D3C43A7F0}"/>
              </a:ext>
            </a:extLst>
          </p:cNvPr>
          <p:cNvSpPr/>
          <p:nvPr/>
        </p:nvSpPr>
        <p:spPr>
          <a:xfrm>
            <a:off x="5947864" y="3721709"/>
            <a:ext cx="717096" cy="372771"/>
          </a:xfrm>
          <a:prstGeom prst="rect">
            <a:avLst/>
          </a:prstGeom>
          <a:solidFill>
            <a:schemeClr val="bg1"/>
          </a:solidFill>
          <a:ln w="28575">
            <a:noFill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="" xmlns:a16="http://schemas.microsoft.com/office/drawing/2014/main" id="{C8AEFD35-F9A5-4956-BA7F-21ADF82E19F9}"/>
              </a:ext>
            </a:extLst>
          </p:cNvPr>
          <p:cNvSpPr/>
          <p:nvPr/>
        </p:nvSpPr>
        <p:spPr>
          <a:xfrm>
            <a:off x="5947864" y="4443075"/>
            <a:ext cx="717096" cy="372771"/>
          </a:xfrm>
          <a:prstGeom prst="rect">
            <a:avLst/>
          </a:prstGeom>
          <a:solidFill>
            <a:schemeClr val="bg1"/>
          </a:solidFill>
          <a:ln w="28575">
            <a:noFill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071F8D0F-2ADA-4C79-B294-B84465ECF845}"/>
              </a:ext>
            </a:extLst>
          </p:cNvPr>
          <p:cNvSpPr/>
          <p:nvPr/>
        </p:nvSpPr>
        <p:spPr>
          <a:xfrm>
            <a:off x="5947864" y="5042515"/>
            <a:ext cx="717096" cy="372771"/>
          </a:xfrm>
          <a:prstGeom prst="rect">
            <a:avLst/>
          </a:prstGeom>
          <a:solidFill>
            <a:schemeClr val="bg1"/>
          </a:solidFill>
          <a:ln w="28575">
            <a:noFill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636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 animBg="1"/>
      <p:bldP spid="147" grpId="0" animBg="1"/>
      <p:bldP spid="148" grpId="0"/>
      <p:bldP spid="149" grpId="0" animBg="1"/>
      <p:bldP spid="150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" name="Table 11">
            <a:extLst>
              <a:ext uri="{FF2B5EF4-FFF2-40B4-BE49-F238E27FC236}">
                <a16:creationId xmlns="" xmlns:a16="http://schemas.microsoft.com/office/drawing/2014/main" id="{AAC0730F-C7A8-442E-BC6C-4594A60628A6}"/>
              </a:ext>
            </a:extLst>
          </p:cNvPr>
          <p:cNvGraphicFramePr>
            <a:graphicFrameLocks noGrp="1"/>
          </p:cNvGraphicFramePr>
          <p:nvPr/>
        </p:nvGraphicFramePr>
        <p:xfrm>
          <a:off x="4150125" y="1005846"/>
          <a:ext cx="2901072" cy="4470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0536">
                  <a:extLst>
                    <a:ext uri="{9D8B030D-6E8A-4147-A177-3AD203B41FA5}">
                      <a16:colId xmlns="" xmlns:a16="http://schemas.microsoft.com/office/drawing/2014/main" val="2427296590"/>
                    </a:ext>
                  </a:extLst>
                </a:gridCol>
                <a:gridCol w="1450536">
                  <a:extLst>
                    <a:ext uri="{9D8B030D-6E8A-4147-A177-3AD203B41FA5}">
                      <a16:colId xmlns="" xmlns:a16="http://schemas.microsoft.com/office/drawing/2014/main" val="3711269100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Shape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Squares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95554256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st</a:t>
                      </a:r>
                      <a:endParaRPr lang="en-GB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3479058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nd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2688492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rd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016548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4808849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448232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9874837"/>
                  </a:ext>
                </a:extLst>
              </a:tr>
            </a:tbl>
          </a:graphicData>
        </a:graphic>
      </p:graphicFrame>
      <p:sp>
        <p:nvSpPr>
          <p:cNvPr id="94" name="Rectangle 93">
            <a:extLst>
              <a:ext uri="{FF2B5EF4-FFF2-40B4-BE49-F238E27FC236}">
                <a16:creationId xmlns="" xmlns:a16="http://schemas.microsoft.com/office/drawing/2014/main" id="{A5A9E9AE-0F0F-4F4C-8AD2-73C20905A415}"/>
              </a:ext>
            </a:extLst>
          </p:cNvPr>
          <p:cNvSpPr/>
          <p:nvPr/>
        </p:nvSpPr>
        <p:spPr>
          <a:xfrm rot="10800000">
            <a:off x="2087569" y="4858780"/>
            <a:ext cx="401115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="" xmlns:a16="http://schemas.microsoft.com/office/drawing/2014/main" id="{B996CE15-AA7E-4563-A933-6B4C5EACC27A}"/>
              </a:ext>
            </a:extLst>
          </p:cNvPr>
          <p:cNvSpPr/>
          <p:nvPr/>
        </p:nvSpPr>
        <p:spPr>
          <a:xfrm rot="10800000">
            <a:off x="2488684" y="4858780"/>
            <a:ext cx="401115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="" xmlns:a16="http://schemas.microsoft.com/office/drawing/2014/main" id="{0A3D948E-DBAB-469E-BAA9-D6565826B8C3}"/>
              </a:ext>
            </a:extLst>
          </p:cNvPr>
          <p:cNvSpPr/>
          <p:nvPr/>
        </p:nvSpPr>
        <p:spPr>
          <a:xfrm rot="10800000">
            <a:off x="1686453" y="4858780"/>
            <a:ext cx="401115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="" xmlns:a16="http://schemas.microsoft.com/office/drawing/2014/main" id="{A844D4A7-B94E-480E-AC1D-4E4182D5B4DA}"/>
              </a:ext>
            </a:extLst>
          </p:cNvPr>
          <p:cNvSpPr/>
          <p:nvPr/>
        </p:nvSpPr>
        <p:spPr>
          <a:xfrm rot="10800000">
            <a:off x="2874564" y="4858780"/>
            <a:ext cx="401115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="" xmlns:a16="http://schemas.microsoft.com/office/drawing/2014/main" id="{BA960E77-EA9F-4C5A-B0AB-0A0244347E9C}"/>
              </a:ext>
            </a:extLst>
          </p:cNvPr>
          <p:cNvSpPr/>
          <p:nvPr/>
        </p:nvSpPr>
        <p:spPr>
          <a:xfrm rot="10800000">
            <a:off x="1299361" y="4858780"/>
            <a:ext cx="401115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="" xmlns:a16="http://schemas.microsoft.com/office/drawing/2014/main" id="{89862A74-8269-4ABD-8EEC-8395D0F4B33C}"/>
              </a:ext>
            </a:extLst>
          </p:cNvPr>
          <p:cNvSpPr/>
          <p:nvPr/>
        </p:nvSpPr>
        <p:spPr>
          <a:xfrm rot="10800000">
            <a:off x="3275244" y="4858780"/>
            <a:ext cx="401115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="" xmlns:a16="http://schemas.microsoft.com/office/drawing/2014/main" id="{B4CA09CB-F79C-418A-9A61-76E7FE1EAE64}"/>
              </a:ext>
            </a:extLst>
          </p:cNvPr>
          <p:cNvSpPr/>
          <p:nvPr/>
        </p:nvSpPr>
        <p:spPr>
          <a:xfrm rot="10800000">
            <a:off x="899896" y="4858780"/>
            <a:ext cx="401115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="" xmlns:a16="http://schemas.microsoft.com/office/drawing/2014/main" id="{CA2DFEEC-63FC-4B54-91E2-80F1120033AC}"/>
              </a:ext>
            </a:extLst>
          </p:cNvPr>
          <p:cNvSpPr/>
          <p:nvPr/>
        </p:nvSpPr>
        <p:spPr>
          <a:xfrm rot="10800000">
            <a:off x="2088181" y="2810368"/>
            <a:ext cx="401113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="" xmlns:a16="http://schemas.microsoft.com/office/drawing/2014/main" id="{A6B863AE-C288-40CC-B4FB-23EB0A5BF572}"/>
              </a:ext>
            </a:extLst>
          </p:cNvPr>
          <p:cNvSpPr/>
          <p:nvPr/>
        </p:nvSpPr>
        <p:spPr>
          <a:xfrm rot="10800000">
            <a:off x="2489297" y="2810368"/>
            <a:ext cx="401113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="" xmlns:a16="http://schemas.microsoft.com/office/drawing/2014/main" id="{EF6D906E-7FEA-4AE8-B55F-0E4B346F473B}"/>
              </a:ext>
            </a:extLst>
          </p:cNvPr>
          <p:cNvSpPr/>
          <p:nvPr/>
        </p:nvSpPr>
        <p:spPr>
          <a:xfrm rot="10800000">
            <a:off x="1687065" y="2810368"/>
            <a:ext cx="401113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="" xmlns:a16="http://schemas.microsoft.com/office/drawing/2014/main" id="{DEEB4214-B1FA-4D81-BC6A-C04D7A975A60}"/>
              </a:ext>
            </a:extLst>
          </p:cNvPr>
          <p:cNvSpPr/>
          <p:nvPr/>
        </p:nvSpPr>
        <p:spPr>
          <a:xfrm rot="10800000">
            <a:off x="2875174" y="2810368"/>
            <a:ext cx="401113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="" xmlns:a16="http://schemas.microsoft.com/office/drawing/2014/main" id="{9C7849BB-D259-4292-8075-FAD69B3ABBB3}"/>
              </a:ext>
            </a:extLst>
          </p:cNvPr>
          <p:cNvSpPr/>
          <p:nvPr/>
        </p:nvSpPr>
        <p:spPr>
          <a:xfrm rot="10800000">
            <a:off x="1299973" y="2810368"/>
            <a:ext cx="401113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="" xmlns:a16="http://schemas.microsoft.com/office/drawing/2014/main" id="{583D1BD5-BDEF-47D6-9ABA-23B7F8A49A7C}"/>
              </a:ext>
            </a:extLst>
          </p:cNvPr>
          <p:cNvSpPr/>
          <p:nvPr/>
        </p:nvSpPr>
        <p:spPr>
          <a:xfrm rot="10800000">
            <a:off x="2087573" y="894027"/>
            <a:ext cx="401113" cy="32590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="" xmlns:a16="http://schemas.microsoft.com/office/drawing/2014/main" id="{640E58AB-D739-4053-8E09-1F272D5A0CEE}"/>
              </a:ext>
            </a:extLst>
          </p:cNvPr>
          <p:cNvSpPr/>
          <p:nvPr/>
        </p:nvSpPr>
        <p:spPr>
          <a:xfrm rot="10800000">
            <a:off x="2488689" y="894027"/>
            <a:ext cx="401113" cy="32590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="" xmlns:a16="http://schemas.microsoft.com/office/drawing/2014/main" id="{21EAA862-A848-45F4-B7D2-DD31F6F6B6B2}"/>
              </a:ext>
            </a:extLst>
          </p:cNvPr>
          <p:cNvSpPr/>
          <p:nvPr/>
        </p:nvSpPr>
        <p:spPr>
          <a:xfrm rot="10800000">
            <a:off x="1686458" y="894027"/>
            <a:ext cx="401113" cy="32590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="" xmlns:a16="http://schemas.microsoft.com/office/drawing/2014/main" id="{AE10F6CC-A633-4019-BBE2-9C13965D326C}"/>
              </a:ext>
            </a:extLst>
          </p:cNvPr>
          <p:cNvSpPr txBox="1"/>
          <p:nvPr/>
        </p:nvSpPr>
        <p:spPr>
          <a:xfrm>
            <a:off x="468719" y="296496"/>
            <a:ext cx="670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800" dirty="0">
                <a:solidFill>
                  <a:prstClr val="black"/>
                </a:solidFill>
              </a:rPr>
              <a:t>1</a:t>
            </a:r>
            <a:r>
              <a:rPr lang="en-GB" sz="2800" baseline="30000" dirty="0">
                <a:solidFill>
                  <a:prstClr val="black"/>
                </a:solidFill>
              </a:rPr>
              <a:t>st</a:t>
            </a:r>
            <a:r>
              <a:rPr lang="en-GB" sz="28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="" xmlns:a16="http://schemas.microsoft.com/office/drawing/2014/main" id="{00D1D94C-6BE5-4BB4-A63A-9F8746AD4322}"/>
              </a:ext>
            </a:extLst>
          </p:cNvPr>
          <p:cNvSpPr txBox="1"/>
          <p:nvPr/>
        </p:nvSpPr>
        <p:spPr>
          <a:xfrm>
            <a:off x="428644" y="2216736"/>
            <a:ext cx="7505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800" dirty="0">
                <a:solidFill>
                  <a:prstClr val="black"/>
                </a:solidFill>
              </a:rPr>
              <a:t>2</a:t>
            </a:r>
            <a:r>
              <a:rPr lang="en-GB" sz="2800" baseline="30000" dirty="0">
                <a:solidFill>
                  <a:prstClr val="black"/>
                </a:solidFill>
              </a:rPr>
              <a:t>nd</a:t>
            </a:r>
            <a:r>
              <a:rPr lang="en-GB" sz="28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="" xmlns:a16="http://schemas.microsoft.com/office/drawing/2014/main" id="{B0685F2F-56E9-4C5A-A2D2-860E8769055B}"/>
              </a:ext>
            </a:extLst>
          </p:cNvPr>
          <p:cNvSpPr txBox="1"/>
          <p:nvPr/>
        </p:nvSpPr>
        <p:spPr>
          <a:xfrm>
            <a:off x="455093" y="4065856"/>
            <a:ext cx="6976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800" dirty="0">
                <a:solidFill>
                  <a:prstClr val="black"/>
                </a:solidFill>
              </a:rPr>
              <a:t>3</a:t>
            </a:r>
            <a:r>
              <a:rPr lang="en-GB" sz="2800" baseline="30000" dirty="0">
                <a:solidFill>
                  <a:prstClr val="black"/>
                </a:solidFill>
              </a:rPr>
              <a:t>rd</a:t>
            </a:r>
            <a:r>
              <a:rPr lang="en-GB" sz="2800" dirty="0">
                <a:solidFill>
                  <a:prstClr val="black"/>
                </a:solidFill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Left Arrow 1"/>
              <p:cNvSpPr/>
              <p:nvPr/>
            </p:nvSpPr>
            <p:spPr>
              <a:xfrm>
                <a:off x="7417332" y="4589079"/>
                <a:ext cx="3287181" cy="1306527"/>
              </a:xfrm>
              <a:prstGeom prst="leftArrow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FFFF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2400" i="1" smtClean="0">
                          <a:solidFill>
                            <a:srgbClr val="FFFFFF"/>
                          </a:solidFill>
                          <a:latin typeface="Cambria Math"/>
                          <a:ea typeface="Cambria Math"/>
                        </a:rPr>
                        <m:t>×20+1</m:t>
                      </m:r>
                    </m:oMath>
                  </m:oMathPara>
                </a14:m>
                <a:endParaRPr lang="en-GB" sz="2400" dirty="0" smtClean="0">
                  <a:solidFill>
                    <a:srgbClr val="FFFFFF"/>
                  </a:solidFill>
                </a:endParaRPr>
              </a:p>
            </p:txBody>
          </p:sp>
        </mc:Choice>
        <mc:Fallback xmlns="">
          <p:sp>
            <p:nvSpPr>
              <p:cNvPr id="2" name="Left Arrow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7332" y="4589079"/>
                <a:ext cx="3287181" cy="1306527"/>
              </a:xfrm>
              <a:prstGeom prst="leftArrow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7143750" y="516583"/>
            <a:ext cx="480000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The ‘</a:t>
            </a:r>
            <a:r>
              <a:rPr lang="en-GB" sz="3200" dirty="0" smtClean="0">
                <a:solidFill>
                  <a:srgbClr val="FF0000"/>
                </a:solidFill>
              </a:rPr>
              <a:t>nth term</a:t>
            </a:r>
            <a:r>
              <a:rPr lang="en-GB" sz="3200" dirty="0" smtClean="0">
                <a:solidFill>
                  <a:srgbClr val="000000"/>
                </a:solidFill>
              </a:rPr>
              <a:t>’ is</a:t>
            </a:r>
            <a:r>
              <a:rPr lang="en-GB" sz="3200" dirty="0" smtClean="0">
                <a:solidFill>
                  <a:srgbClr val="0070C0"/>
                </a:solidFill>
              </a:rPr>
              <a:t> 2n + 1.</a:t>
            </a:r>
          </a:p>
          <a:p>
            <a:pPr algn="ctr"/>
            <a:endParaRPr lang="en-GB" sz="3200" dirty="0">
              <a:solidFill>
                <a:srgbClr val="0070C0"/>
              </a:solidFill>
            </a:endParaRPr>
          </a:p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We can use the nth term to generate sequences.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43341" y="6021291"/>
            <a:ext cx="118004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How would we calculate the 100</a:t>
            </a:r>
            <a:r>
              <a:rPr lang="en-GB" sz="3200" baseline="30000" dirty="0" smtClean="0">
                <a:solidFill>
                  <a:srgbClr val="000000"/>
                </a:solidFill>
              </a:rPr>
              <a:t>th</a:t>
            </a:r>
            <a:r>
              <a:rPr lang="en-GB" sz="3200" dirty="0" smtClean="0">
                <a:solidFill>
                  <a:srgbClr val="000000"/>
                </a:solidFill>
              </a:rPr>
              <a:t> term? </a:t>
            </a:r>
          </a:p>
        </p:txBody>
      </p:sp>
    </p:spTree>
    <p:extLst>
      <p:ext uri="{BB962C8B-B14F-4D97-AF65-F5344CB8AC3E}">
        <p14:creationId xmlns:p14="http://schemas.microsoft.com/office/powerpoint/2010/main" val="171523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" name="Table 11">
            <a:extLst>
              <a:ext uri="{FF2B5EF4-FFF2-40B4-BE49-F238E27FC236}">
                <a16:creationId xmlns="" xmlns:a16="http://schemas.microsoft.com/office/drawing/2014/main" id="{AAC0730F-C7A8-442E-BC6C-4594A60628A6}"/>
              </a:ext>
            </a:extLst>
          </p:cNvPr>
          <p:cNvGraphicFramePr>
            <a:graphicFrameLocks noGrp="1"/>
          </p:cNvGraphicFramePr>
          <p:nvPr/>
        </p:nvGraphicFramePr>
        <p:xfrm>
          <a:off x="4150125" y="1005846"/>
          <a:ext cx="2901072" cy="4470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0536">
                  <a:extLst>
                    <a:ext uri="{9D8B030D-6E8A-4147-A177-3AD203B41FA5}">
                      <a16:colId xmlns="" xmlns:a16="http://schemas.microsoft.com/office/drawing/2014/main" val="2427296590"/>
                    </a:ext>
                  </a:extLst>
                </a:gridCol>
                <a:gridCol w="1450536">
                  <a:extLst>
                    <a:ext uri="{9D8B030D-6E8A-4147-A177-3AD203B41FA5}">
                      <a16:colId xmlns="" xmlns:a16="http://schemas.microsoft.com/office/drawing/2014/main" val="3711269100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Shape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Squares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95554256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st</a:t>
                      </a:r>
                      <a:endParaRPr lang="en-GB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3479058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nd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2688492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rd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016548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4808849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448232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9874837"/>
                  </a:ext>
                </a:extLst>
              </a:tr>
            </a:tbl>
          </a:graphicData>
        </a:graphic>
      </p:graphicFrame>
      <p:sp>
        <p:nvSpPr>
          <p:cNvPr id="94" name="Rectangle 93">
            <a:extLst>
              <a:ext uri="{FF2B5EF4-FFF2-40B4-BE49-F238E27FC236}">
                <a16:creationId xmlns="" xmlns:a16="http://schemas.microsoft.com/office/drawing/2014/main" id="{A5A9E9AE-0F0F-4F4C-8AD2-73C20905A415}"/>
              </a:ext>
            </a:extLst>
          </p:cNvPr>
          <p:cNvSpPr/>
          <p:nvPr/>
        </p:nvSpPr>
        <p:spPr>
          <a:xfrm rot="10800000">
            <a:off x="2087569" y="4858780"/>
            <a:ext cx="401115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="" xmlns:a16="http://schemas.microsoft.com/office/drawing/2014/main" id="{B996CE15-AA7E-4563-A933-6B4C5EACC27A}"/>
              </a:ext>
            </a:extLst>
          </p:cNvPr>
          <p:cNvSpPr/>
          <p:nvPr/>
        </p:nvSpPr>
        <p:spPr>
          <a:xfrm rot="10800000">
            <a:off x="2488684" y="4858780"/>
            <a:ext cx="401115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="" xmlns:a16="http://schemas.microsoft.com/office/drawing/2014/main" id="{0A3D948E-DBAB-469E-BAA9-D6565826B8C3}"/>
              </a:ext>
            </a:extLst>
          </p:cNvPr>
          <p:cNvSpPr/>
          <p:nvPr/>
        </p:nvSpPr>
        <p:spPr>
          <a:xfrm rot="10800000">
            <a:off x="1686453" y="4858780"/>
            <a:ext cx="401115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="" xmlns:a16="http://schemas.microsoft.com/office/drawing/2014/main" id="{A844D4A7-B94E-480E-AC1D-4E4182D5B4DA}"/>
              </a:ext>
            </a:extLst>
          </p:cNvPr>
          <p:cNvSpPr/>
          <p:nvPr/>
        </p:nvSpPr>
        <p:spPr>
          <a:xfrm rot="10800000">
            <a:off x="2874564" y="4858780"/>
            <a:ext cx="401115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="" xmlns:a16="http://schemas.microsoft.com/office/drawing/2014/main" id="{BA960E77-EA9F-4C5A-B0AB-0A0244347E9C}"/>
              </a:ext>
            </a:extLst>
          </p:cNvPr>
          <p:cNvSpPr/>
          <p:nvPr/>
        </p:nvSpPr>
        <p:spPr>
          <a:xfrm rot="10800000">
            <a:off x="1299361" y="4858780"/>
            <a:ext cx="401115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="" xmlns:a16="http://schemas.microsoft.com/office/drawing/2014/main" id="{89862A74-8269-4ABD-8EEC-8395D0F4B33C}"/>
              </a:ext>
            </a:extLst>
          </p:cNvPr>
          <p:cNvSpPr/>
          <p:nvPr/>
        </p:nvSpPr>
        <p:spPr>
          <a:xfrm rot="10800000">
            <a:off x="3275244" y="4858780"/>
            <a:ext cx="401115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="" xmlns:a16="http://schemas.microsoft.com/office/drawing/2014/main" id="{B4CA09CB-F79C-418A-9A61-76E7FE1EAE64}"/>
              </a:ext>
            </a:extLst>
          </p:cNvPr>
          <p:cNvSpPr/>
          <p:nvPr/>
        </p:nvSpPr>
        <p:spPr>
          <a:xfrm rot="10800000">
            <a:off x="899896" y="4858780"/>
            <a:ext cx="401115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="" xmlns:a16="http://schemas.microsoft.com/office/drawing/2014/main" id="{CA2DFEEC-63FC-4B54-91E2-80F1120033AC}"/>
              </a:ext>
            </a:extLst>
          </p:cNvPr>
          <p:cNvSpPr/>
          <p:nvPr/>
        </p:nvSpPr>
        <p:spPr>
          <a:xfrm rot="10800000">
            <a:off x="2088181" y="2810368"/>
            <a:ext cx="401113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="" xmlns:a16="http://schemas.microsoft.com/office/drawing/2014/main" id="{A6B863AE-C288-40CC-B4FB-23EB0A5BF572}"/>
              </a:ext>
            </a:extLst>
          </p:cNvPr>
          <p:cNvSpPr/>
          <p:nvPr/>
        </p:nvSpPr>
        <p:spPr>
          <a:xfrm rot="10800000">
            <a:off x="2489297" y="2810368"/>
            <a:ext cx="401113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="" xmlns:a16="http://schemas.microsoft.com/office/drawing/2014/main" id="{EF6D906E-7FEA-4AE8-B55F-0E4B346F473B}"/>
              </a:ext>
            </a:extLst>
          </p:cNvPr>
          <p:cNvSpPr/>
          <p:nvPr/>
        </p:nvSpPr>
        <p:spPr>
          <a:xfrm rot="10800000">
            <a:off x="1687065" y="2810368"/>
            <a:ext cx="401113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="" xmlns:a16="http://schemas.microsoft.com/office/drawing/2014/main" id="{DEEB4214-B1FA-4D81-BC6A-C04D7A975A60}"/>
              </a:ext>
            </a:extLst>
          </p:cNvPr>
          <p:cNvSpPr/>
          <p:nvPr/>
        </p:nvSpPr>
        <p:spPr>
          <a:xfrm rot="10800000">
            <a:off x="2875174" y="2810368"/>
            <a:ext cx="401113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="" xmlns:a16="http://schemas.microsoft.com/office/drawing/2014/main" id="{9C7849BB-D259-4292-8075-FAD69B3ABBB3}"/>
              </a:ext>
            </a:extLst>
          </p:cNvPr>
          <p:cNvSpPr/>
          <p:nvPr/>
        </p:nvSpPr>
        <p:spPr>
          <a:xfrm rot="10800000">
            <a:off x="1299973" y="2810368"/>
            <a:ext cx="401113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="" xmlns:a16="http://schemas.microsoft.com/office/drawing/2014/main" id="{583D1BD5-BDEF-47D6-9ABA-23B7F8A49A7C}"/>
              </a:ext>
            </a:extLst>
          </p:cNvPr>
          <p:cNvSpPr/>
          <p:nvPr/>
        </p:nvSpPr>
        <p:spPr>
          <a:xfrm rot="10800000">
            <a:off x="2087573" y="894027"/>
            <a:ext cx="401113" cy="32590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="" xmlns:a16="http://schemas.microsoft.com/office/drawing/2014/main" id="{640E58AB-D739-4053-8E09-1F272D5A0CEE}"/>
              </a:ext>
            </a:extLst>
          </p:cNvPr>
          <p:cNvSpPr/>
          <p:nvPr/>
        </p:nvSpPr>
        <p:spPr>
          <a:xfrm rot="10800000">
            <a:off x="2488689" y="894027"/>
            <a:ext cx="401113" cy="32590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="" xmlns:a16="http://schemas.microsoft.com/office/drawing/2014/main" id="{21EAA862-A848-45F4-B7D2-DD31F6F6B6B2}"/>
              </a:ext>
            </a:extLst>
          </p:cNvPr>
          <p:cNvSpPr/>
          <p:nvPr/>
        </p:nvSpPr>
        <p:spPr>
          <a:xfrm rot="10800000">
            <a:off x="1686458" y="894027"/>
            <a:ext cx="401113" cy="32590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="" xmlns:a16="http://schemas.microsoft.com/office/drawing/2014/main" id="{AE10F6CC-A633-4019-BBE2-9C13965D326C}"/>
              </a:ext>
            </a:extLst>
          </p:cNvPr>
          <p:cNvSpPr txBox="1"/>
          <p:nvPr/>
        </p:nvSpPr>
        <p:spPr>
          <a:xfrm>
            <a:off x="468719" y="296496"/>
            <a:ext cx="670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800" dirty="0">
                <a:solidFill>
                  <a:prstClr val="black"/>
                </a:solidFill>
              </a:rPr>
              <a:t>1</a:t>
            </a:r>
            <a:r>
              <a:rPr lang="en-GB" sz="2800" baseline="30000" dirty="0">
                <a:solidFill>
                  <a:prstClr val="black"/>
                </a:solidFill>
              </a:rPr>
              <a:t>st</a:t>
            </a:r>
            <a:r>
              <a:rPr lang="en-GB" sz="28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="" xmlns:a16="http://schemas.microsoft.com/office/drawing/2014/main" id="{00D1D94C-6BE5-4BB4-A63A-9F8746AD4322}"/>
              </a:ext>
            </a:extLst>
          </p:cNvPr>
          <p:cNvSpPr txBox="1"/>
          <p:nvPr/>
        </p:nvSpPr>
        <p:spPr>
          <a:xfrm>
            <a:off x="428644" y="2216736"/>
            <a:ext cx="7505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800" dirty="0">
                <a:solidFill>
                  <a:prstClr val="black"/>
                </a:solidFill>
              </a:rPr>
              <a:t>2</a:t>
            </a:r>
            <a:r>
              <a:rPr lang="en-GB" sz="2800" baseline="30000" dirty="0">
                <a:solidFill>
                  <a:prstClr val="black"/>
                </a:solidFill>
              </a:rPr>
              <a:t>nd</a:t>
            </a:r>
            <a:r>
              <a:rPr lang="en-GB" sz="28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="" xmlns:a16="http://schemas.microsoft.com/office/drawing/2014/main" id="{B0685F2F-56E9-4C5A-A2D2-860E8769055B}"/>
              </a:ext>
            </a:extLst>
          </p:cNvPr>
          <p:cNvSpPr txBox="1"/>
          <p:nvPr/>
        </p:nvSpPr>
        <p:spPr>
          <a:xfrm>
            <a:off x="455093" y="4065856"/>
            <a:ext cx="6976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800" dirty="0">
                <a:solidFill>
                  <a:prstClr val="black"/>
                </a:solidFill>
              </a:rPr>
              <a:t>3</a:t>
            </a:r>
            <a:r>
              <a:rPr lang="en-GB" sz="2800" baseline="30000" dirty="0">
                <a:solidFill>
                  <a:prstClr val="black"/>
                </a:solidFill>
              </a:rPr>
              <a:t>rd</a:t>
            </a:r>
            <a:r>
              <a:rPr lang="en-GB" sz="28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086600" y="516586"/>
            <a:ext cx="48571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The ‘</a:t>
            </a:r>
            <a:r>
              <a:rPr lang="en-GB" sz="3200" dirty="0" smtClean="0">
                <a:solidFill>
                  <a:srgbClr val="FF0000"/>
                </a:solidFill>
              </a:rPr>
              <a:t>nth term</a:t>
            </a:r>
            <a:r>
              <a:rPr lang="en-GB" sz="3200" dirty="0" smtClean="0">
                <a:solidFill>
                  <a:srgbClr val="000000"/>
                </a:solidFill>
              </a:rPr>
              <a:t>’ is</a:t>
            </a:r>
            <a:r>
              <a:rPr lang="en-GB" sz="3200" dirty="0" smtClean="0">
                <a:solidFill>
                  <a:srgbClr val="0070C0"/>
                </a:solidFill>
              </a:rPr>
              <a:t> 2</a:t>
            </a:r>
            <a:r>
              <a:rPr lang="en-GB" sz="3200" dirty="0" smtClean="0">
                <a:solidFill>
                  <a:srgbClr val="7030A0"/>
                </a:solidFill>
              </a:rPr>
              <a:t>n</a:t>
            </a:r>
            <a:r>
              <a:rPr lang="en-GB" sz="3200" dirty="0" smtClean="0">
                <a:solidFill>
                  <a:srgbClr val="0070C0"/>
                </a:solidFill>
              </a:rPr>
              <a:t> + 1.</a:t>
            </a:r>
          </a:p>
          <a:p>
            <a:pPr algn="ctr"/>
            <a:endParaRPr lang="en-GB" sz="3200" dirty="0" smtClean="0">
              <a:solidFill>
                <a:srgbClr val="0070C0"/>
              </a:solidFill>
            </a:endParaRPr>
          </a:p>
          <a:p>
            <a:pPr algn="ctr"/>
            <a:endParaRPr lang="en-GB" sz="3200" dirty="0">
              <a:solidFill>
                <a:srgbClr val="0070C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43341" y="6021291"/>
            <a:ext cx="118004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How would we calculate the 100</a:t>
            </a:r>
            <a:r>
              <a:rPr lang="en-GB" sz="3200" baseline="30000" dirty="0" smtClean="0">
                <a:solidFill>
                  <a:srgbClr val="000000"/>
                </a:solidFill>
              </a:rPr>
              <a:t>th</a:t>
            </a:r>
            <a:r>
              <a:rPr lang="en-GB" sz="3200" dirty="0" smtClean="0">
                <a:solidFill>
                  <a:srgbClr val="000000"/>
                </a:solidFill>
              </a:rPr>
              <a:t> term?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365578" y="2330558"/>
                <a:ext cx="361791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sz="3200" i="1" smtClean="0">
                          <a:solidFill>
                            <a:srgbClr val="7030A0"/>
                          </a:solidFill>
                          <a:latin typeface="Cambria Math"/>
                          <a:ea typeface="Cambria Math"/>
                        </a:rPr>
                        <m:t>100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+1=201</m:t>
                      </m:r>
                    </m:oMath>
                  </m:oMathPara>
                </a14:m>
                <a:endParaRPr lang="en-GB" sz="3200" dirty="0" smtClean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5578" y="2330558"/>
                <a:ext cx="3617913" cy="58477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81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DB2C0FA7-ED4C-449B-B075-784DB558AF08}"/>
              </a:ext>
            </a:extLst>
          </p:cNvPr>
          <p:cNvSpPr txBox="1"/>
          <p:nvPr/>
        </p:nvSpPr>
        <p:spPr>
          <a:xfrm>
            <a:off x="4161258" y="154256"/>
            <a:ext cx="38892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000" dirty="0">
                <a:solidFill>
                  <a:prstClr val="black"/>
                </a:solidFill>
              </a:rPr>
              <a:t>How can we complete the table?</a:t>
            </a:r>
          </a:p>
        </p:txBody>
      </p:sp>
      <p:graphicFrame>
        <p:nvGraphicFramePr>
          <p:cNvPr id="92" name="Table 11">
            <a:extLst>
              <a:ext uri="{FF2B5EF4-FFF2-40B4-BE49-F238E27FC236}">
                <a16:creationId xmlns="" xmlns:a16="http://schemas.microsoft.com/office/drawing/2014/main" id="{AAC0730F-C7A8-442E-BC6C-4594A60628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9133053"/>
              </p:ext>
            </p:extLst>
          </p:nvPr>
        </p:nvGraphicFramePr>
        <p:xfrm>
          <a:off x="4150125" y="1005846"/>
          <a:ext cx="2901072" cy="4470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0536">
                  <a:extLst>
                    <a:ext uri="{9D8B030D-6E8A-4147-A177-3AD203B41FA5}">
                      <a16:colId xmlns="" xmlns:a16="http://schemas.microsoft.com/office/drawing/2014/main" val="2427296590"/>
                    </a:ext>
                  </a:extLst>
                </a:gridCol>
                <a:gridCol w="1450536">
                  <a:extLst>
                    <a:ext uri="{9D8B030D-6E8A-4147-A177-3AD203B41FA5}">
                      <a16:colId xmlns="" xmlns:a16="http://schemas.microsoft.com/office/drawing/2014/main" val="3711269100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Shape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Squares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95554256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st</a:t>
                      </a:r>
                      <a:endParaRPr lang="en-GB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3479058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nd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2688492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rd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016548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4808849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448232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r>
                        <a:rPr lang="en-GB" b="0" dirty="0" smtClean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endParaRPr lang="en-GB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9874837"/>
                  </a:ext>
                </a:extLst>
              </a:tr>
            </a:tbl>
          </a:graphicData>
        </a:graphic>
      </p:graphicFrame>
      <p:sp>
        <p:nvSpPr>
          <p:cNvPr id="94" name="Rectangle 93">
            <a:extLst>
              <a:ext uri="{FF2B5EF4-FFF2-40B4-BE49-F238E27FC236}">
                <a16:creationId xmlns="" xmlns:a16="http://schemas.microsoft.com/office/drawing/2014/main" id="{A5A9E9AE-0F0F-4F4C-8AD2-73C20905A415}"/>
              </a:ext>
            </a:extLst>
          </p:cNvPr>
          <p:cNvSpPr/>
          <p:nvPr/>
        </p:nvSpPr>
        <p:spPr>
          <a:xfrm rot="10800000">
            <a:off x="2087569" y="5569980"/>
            <a:ext cx="401115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="" xmlns:a16="http://schemas.microsoft.com/office/drawing/2014/main" id="{B996CE15-AA7E-4563-A933-6B4C5EACC27A}"/>
              </a:ext>
            </a:extLst>
          </p:cNvPr>
          <p:cNvSpPr/>
          <p:nvPr/>
        </p:nvSpPr>
        <p:spPr>
          <a:xfrm rot="10800000">
            <a:off x="2488684" y="5569980"/>
            <a:ext cx="401115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="" xmlns:a16="http://schemas.microsoft.com/office/drawing/2014/main" id="{0A3D948E-DBAB-469E-BAA9-D6565826B8C3}"/>
              </a:ext>
            </a:extLst>
          </p:cNvPr>
          <p:cNvSpPr/>
          <p:nvPr/>
        </p:nvSpPr>
        <p:spPr>
          <a:xfrm rot="10800000">
            <a:off x="1686453" y="5569980"/>
            <a:ext cx="401115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="" xmlns:a16="http://schemas.microsoft.com/office/drawing/2014/main" id="{A844D4A7-B94E-480E-AC1D-4E4182D5B4DA}"/>
              </a:ext>
            </a:extLst>
          </p:cNvPr>
          <p:cNvSpPr/>
          <p:nvPr/>
        </p:nvSpPr>
        <p:spPr>
          <a:xfrm rot="10800000">
            <a:off x="2874564" y="5569980"/>
            <a:ext cx="401115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="" xmlns:a16="http://schemas.microsoft.com/office/drawing/2014/main" id="{BA960E77-EA9F-4C5A-B0AB-0A0244347E9C}"/>
              </a:ext>
            </a:extLst>
          </p:cNvPr>
          <p:cNvSpPr/>
          <p:nvPr/>
        </p:nvSpPr>
        <p:spPr>
          <a:xfrm rot="10800000">
            <a:off x="1299361" y="5569980"/>
            <a:ext cx="401115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="" xmlns:a16="http://schemas.microsoft.com/office/drawing/2014/main" id="{89862A74-8269-4ABD-8EEC-8395D0F4B33C}"/>
              </a:ext>
            </a:extLst>
          </p:cNvPr>
          <p:cNvSpPr/>
          <p:nvPr/>
        </p:nvSpPr>
        <p:spPr>
          <a:xfrm rot="10800000">
            <a:off x="3275244" y="5569980"/>
            <a:ext cx="401115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="" xmlns:a16="http://schemas.microsoft.com/office/drawing/2014/main" id="{B4CA09CB-F79C-418A-9A61-76E7FE1EAE64}"/>
              </a:ext>
            </a:extLst>
          </p:cNvPr>
          <p:cNvSpPr/>
          <p:nvPr/>
        </p:nvSpPr>
        <p:spPr>
          <a:xfrm rot="10800000">
            <a:off x="899896" y="5569980"/>
            <a:ext cx="401115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="" xmlns:a16="http://schemas.microsoft.com/office/drawing/2014/main" id="{CA2DFEEC-63FC-4B54-91E2-80F1120033AC}"/>
              </a:ext>
            </a:extLst>
          </p:cNvPr>
          <p:cNvSpPr/>
          <p:nvPr/>
        </p:nvSpPr>
        <p:spPr>
          <a:xfrm rot="10800000">
            <a:off x="2088181" y="3135488"/>
            <a:ext cx="401113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="" xmlns:a16="http://schemas.microsoft.com/office/drawing/2014/main" id="{A6B863AE-C288-40CC-B4FB-23EB0A5BF572}"/>
              </a:ext>
            </a:extLst>
          </p:cNvPr>
          <p:cNvSpPr/>
          <p:nvPr/>
        </p:nvSpPr>
        <p:spPr>
          <a:xfrm rot="10800000">
            <a:off x="2489297" y="3135488"/>
            <a:ext cx="401113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="" xmlns:a16="http://schemas.microsoft.com/office/drawing/2014/main" id="{EF6D906E-7FEA-4AE8-B55F-0E4B346F473B}"/>
              </a:ext>
            </a:extLst>
          </p:cNvPr>
          <p:cNvSpPr/>
          <p:nvPr/>
        </p:nvSpPr>
        <p:spPr>
          <a:xfrm rot="10800000">
            <a:off x="1687065" y="3135488"/>
            <a:ext cx="401113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="" xmlns:a16="http://schemas.microsoft.com/office/drawing/2014/main" id="{DEEB4214-B1FA-4D81-BC6A-C04D7A975A60}"/>
              </a:ext>
            </a:extLst>
          </p:cNvPr>
          <p:cNvSpPr/>
          <p:nvPr/>
        </p:nvSpPr>
        <p:spPr>
          <a:xfrm rot="10800000">
            <a:off x="2875174" y="3135488"/>
            <a:ext cx="401113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="" xmlns:a16="http://schemas.microsoft.com/office/drawing/2014/main" id="{9C7849BB-D259-4292-8075-FAD69B3ABBB3}"/>
              </a:ext>
            </a:extLst>
          </p:cNvPr>
          <p:cNvSpPr/>
          <p:nvPr/>
        </p:nvSpPr>
        <p:spPr>
          <a:xfrm rot="10800000">
            <a:off x="1299973" y="3135488"/>
            <a:ext cx="401113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="" xmlns:a16="http://schemas.microsoft.com/office/drawing/2014/main" id="{583D1BD5-BDEF-47D6-9ABA-23B7F8A49A7C}"/>
              </a:ext>
            </a:extLst>
          </p:cNvPr>
          <p:cNvSpPr/>
          <p:nvPr/>
        </p:nvSpPr>
        <p:spPr>
          <a:xfrm rot="10800000">
            <a:off x="2087573" y="894027"/>
            <a:ext cx="401113" cy="325904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="" xmlns:a16="http://schemas.microsoft.com/office/drawing/2014/main" id="{640E58AB-D739-4053-8E09-1F272D5A0CEE}"/>
              </a:ext>
            </a:extLst>
          </p:cNvPr>
          <p:cNvSpPr/>
          <p:nvPr/>
        </p:nvSpPr>
        <p:spPr>
          <a:xfrm rot="10800000">
            <a:off x="2488689" y="894027"/>
            <a:ext cx="401113" cy="325904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="" xmlns:a16="http://schemas.microsoft.com/office/drawing/2014/main" id="{21EAA862-A848-45F4-B7D2-DD31F6F6B6B2}"/>
              </a:ext>
            </a:extLst>
          </p:cNvPr>
          <p:cNvSpPr/>
          <p:nvPr/>
        </p:nvSpPr>
        <p:spPr>
          <a:xfrm rot="10800000">
            <a:off x="1686458" y="894027"/>
            <a:ext cx="401113" cy="325904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="" xmlns:a16="http://schemas.microsoft.com/office/drawing/2014/main" id="{AE10F6CC-A633-4019-BBE2-9C13965D326C}"/>
              </a:ext>
            </a:extLst>
          </p:cNvPr>
          <p:cNvSpPr txBox="1"/>
          <p:nvPr/>
        </p:nvSpPr>
        <p:spPr>
          <a:xfrm>
            <a:off x="468719" y="296496"/>
            <a:ext cx="670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800" dirty="0">
                <a:solidFill>
                  <a:prstClr val="black"/>
                </a:solidFill>
              </a:rPr>
              <a:t>1</a:t>
            </a:r>
            <a:r>
              <a:rPr lang="en-GB" sz="2800" baseline="30000" dirty="0">
                <a:solidFill>
                  <a:prstClr val="black"/>
                </a:solidFill>
              </a:rPr>
              <a:t>st</a:t>
            </a:r>
            <a:r>
              <a:rPr lang="en-GB" sz="28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="" xmlns:a16="http://schemas.microsoft.com/office/drawing/2014/main" id="{00D1D94C-6BE5-4BB4-A63A-9F8746AD4322}"/>
              </a:ext>
            </a:extLst>
          </p:cNvPr>
          <p:cNvSpPr txBox="1"/>
          <p:nvPr/>
        </p:nvSpPr>
        <p:spPr>
          <a:xfrm>
            <a:off x="428644" y="2541856"/>
            <a:ext cx="7505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800" dirty="0">
                <a:solidFill>
                  <a:prstClr val="black"/>
                </a:solidFill>
              </a:rPr>
              <a:t>2</a:t>
            </a:r>
            <a:r>
              <a:rPr lang="en-GB" sz="2800" baseline="30000" dirty="0">
                <a:solidFill>
                  <a:prstClr val="black"/>
                </a:solidFill>
              </a:rPr>
              <a:t>nd</a:t>
            </a:r>
            <a:r>
              <a:rPr lang="en-GB" sz="28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="" xmlns:a16="http://schemas.microsoft.com/office/drawing/2014/main" id="{B0685F2F-56E9-4C5A-A2D2-860E8769055B}"/>
              </a:ext>
            </a:extLst>
          </p:cNvPr>
          <p:cNvSpPr txBox="1"/>
          <p:nvPr/>
        </p:nvSpPr>
        <p:spPr>
          <a:xfrm>
            <a:off x="455093" y="4777056"/>
            <a:ext cx="6976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800" dirty="0">
                <a:solidFill>
                  <a:prstClr val="black"/>
                </a:solidFill>
              </a:rPr>
              <a:t>3</a:t>
            </a:r>
            <a:r>
              <a:rPr lang="en-GB" sz="2800" baseline="30000" dirty="0">
                <a:solidFill>
                  <a:prstClr val="black"/>
                </a:solidFill>
              </a:rPr>
              <a:t>rd</a:t>
            </a:r>
            <a:r>
              <a:rPr lang="en-GB" sz="28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46" name="Freeform: Shape 145">
            <a:extLst>
              <a:ext uri="{FF2B5EF4-FFF2-40B4-BE49-F238E27FC236}">
                <a16:creationId xmlns="" xmlns:a16="http://schemas.microsoft.com/office/drawing/2014/main" id="{B21317A9-9C52-4DD7-8BA5-A43F5584E51D}"/>
              </a:ext>
            </a:extLst>
          </p:cNvPr>
          <p:cNvSpPr/>
          <p:nvPr/>
        </p:nvSpPr>
        <p:spPr>
          <a:xfrm rot="5400000">
            <a:off x="6692151" y="1978779"/>
            <a:ext cx="736532" cy="528152"/>
          </a:xfrm>
          <a:custGeom>
            <a:avLst/>
            <a:gdLst>
              <a:gd name="connsiteX0" fmla="*/ 0 w 2946400"/>
              <a:gd name="connsiteY0" fmla="*/ 20320 h 20320"/>
              <a:gd name="connsiteX1" fmla="*/ 2946400 w 2946400"/>
              <a:gd name="connsiteY1" fmla="*/ 0 h 20320"/>
              <a:gd name="connsiteX0" fmla="*/ 0 w 3057167"/>
              <a:gd name="connsiteY0" fmla="*/ 0 h 16934"/>
              <a:gd name="connsiteX1" fmla="*/ 3057167 w 3057167"/>
              <a:gd name="connsiteY1" fmla="*/ 16934 h 16934"/>
              <a:gd name="connsiteX0" fmla="*/ 0 w 3057167"/>
              <a:gd name="connsiteY0" fmla="*/ 100192 h 117126"/>
              <a:gd name="connsiteX1" fmla="*/ 3057167 w 3057167"/>
              <a:gd name="connsiteY1" fmla="*/ 117126 h 117126"/>
              <a:gd name="connsiteX0" fmla="*/ 0 w 3057167"/>
              <a:gd name="connsiteY0" fmla="*/ 173790 h 190724"/>
              <a:gd name="connsiteX1" fmla="*/ 3057167 w 3057167"/>
              <a:gd name="connsiteY1" fmla="*/ 190724 h 190724"/>
              <a:gd name="connsiteX0" fmla="*/ 0 w 2939016"/>
              <a:gd name="connsiteY0" fmla="*/ 173790 h 190724"/>
              <a:gd name="connsiteX1" fmla="*/ 2939016 w 2939016"/>
              <a:gd name="connsiteY1" fmla="*/ 190724 h 190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939016" h="190724">
                <a:moveTo>
                  <a:pt x="0" y="173790"/>
                </a:moveTo>
                <a:cubicBezTo>
                  <a:pt x="775368" y="-55941"/>
                  <a:pt x="2296568" y="-65538"/>
                  <a:pt x="2939016" y="190724"/>
                </a:cubicBezTo>
              </a:path>
            </a:pathLst>
          </a:custGeom>
          <a:noFill/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47" name="Rectangle: Rounded Corners 146">
            <a:extLst>
              <a:ext uri="{FF2B5EF4-FFF2-40B4-BE49-F238E27FC236}">
                <a16:creationId xmlns="" xmlns:a16="http://schemas.microsoft.com/office/drawing/2014/main" id="{A1B9485E-9E09-43D3-B947-7E63CEF30C35}"/>
              </a:ext>
            </a:extLst>
          </p:cNvPr>
          <p:cNvSpPr/>
          <p:nvPr/>
        </p:nvSpPr>
        <p:spPr>
          <a:xfrm>
            <a:off x="7220697" y="2028123"/>
            <a:ext cx="952275" cy="37218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black"/>
                </a:solidFill>
              </a:rPr>
              <a:t>+ 2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="" xmlns:a16="http://schemas.microsoft.com/office/drawing/2014/main" id="{1756B0BA-21F6-4F81-88B6-03F47B2D998E}"/>
              </a:ext>
            </a:extLst>
          </p:cNvPr>
          <p:cNvSpPr txBox="1"/>
          <p:nvPr/>
        </p:nvSpPr>
        <p:spPr>
          <a:xfrm>
            <a:off x="7597594" y="848301"/>
            <a:ext cx="41154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000" dirty="0" smtClean="0">
                <a:solidFill>
                  <a:prstClr val="black"/>
                </a:solidFill>
              </a:rPr>
              <a:t>Two </a:t>
            </a:r>
            <a:r>
              <a:rPr lang="en-GB" sz="2000" dirty="0">
                <a:solidFill>
                  <a:prstClr val="black"/>
                </a:solidFill>
              </a:rPr>
              <a:t>squares are added each time,</a:t>
            </a:r>
          </a:p>
          <a:p>
            <a:pPr algn="ctr" defTabSz="457200"/>
            <a:r>
              <a:rPr lang="en-GB" sz="2000" dirty="0">
                <a:solidFill>
                  <a:prstClr val="black"/>
                </a:solidFill>
              </a:rPr>
              <a:t>but we </a:t>
            </a:r>
            <a:r>
              <a:rPr lang="en-GB" sz="2000" dirty="0" smtClean="0">
                <a:solidFill>
                  <a:prstClr val="black"/>
                </a:solidFill>
              </a:rPr>
              <a:t>start </a:t>
            </a:r>
            <a:r>
              <a:rPr lang="en-GB" sz="2000" dirty="0">
                <a:solidFill>
                  <a:prstClr val="black"/>
                </a:solidFill>
              </a:rPr>
              <a:t>with </a:t>
            </a:r>
            <a:r>
              <a:rPr lang="en-GB" sz="2000" b="1" dirty="0">
                <a:solidFill>
                  <a:prstClr val="black"/>
                </a:solidFill>
              </a:rPr>
              <a:t>5 squares</a:t>
            </a:r>
            <a:r>
              <a:rPr lang="en-GB" sz="2000" dirty="0">
                <a:solidFill>
                  <a:prstClr val="black"/>
                </a:solidFill>
              </a:rPr>
              <a:t>,</a:t>
            </a:r>
          </a:p>
          <a:p>
            <a:pPr algn="ctr" defTabSz="457200"/>
            <a:r>
              <a:rPr lang="en-GB" sz="2000" dirty="0">
                <a:solidFill>
                  <a:prstClr val="black"/>
                </a:solidFill>
              </a:rPr>
              <a:t>not 2.</a:t>
            </a:r>
          </a:p>
        </p:txBody>
      </p:sp>
      <p:sp>
        <p:nvSpPr>
          <p:cNvPr id="149" name="Freeform: Shape 148">
            <a:extLst>
              <a:ext uri="{FF2B5EF4-FFF2-40B4-BE49-F238E27FC236}">
                <a16:creationId xmlns="" xmlns:a16="http://schemas.microsoft.com/office/drawing/2014/main" id="{F1C88092-E564-46B6-ACC2-6B4ADDB1628F}"/>
              </a:ext>
            </a:extLst>
          </p:cNvPr>
          <p:cNvSpPr/>
          <p:nvPr/>
        </p:nvSpPr>
        <p:spPr>
          <a:xfrm rot="5400000">
            <a:off x="6692151" y="2740779"/>
            <a:ext cx="736532" cy="528152"/>
          </a:xfrm>
          <a:custGeom>
            <a:avLst/>
            <a:gdLst>
              <a:gd name="connsiteX0" fmla="*/ 0 w 2946400"/>
              <a:gd name="connsiteY0" fmla="*/ 20320 h 20320"/>
              <a:gd name="connsiteX1" fmla="*/ 2946400 w 2946400"/>
              <a:gd name="connsiteY1" fmla="*/ 0 h 20320"/>
              <a:gd name="connsiteX0" fmla="*/ 0 w 3057167"/>
              <a:gd name="connsiteY0" fmla="*/ 0 h 16934"/>
              <a:gd name="connsiteX1" fmla="*/ 3057167 w 3057167"/>
              <a:gd name="connsiteY1" fmla="*/ 16934 h 16934"/>
              <a:gd name="connsiteX0" fmla="*/ 0 w 3057167"/>
              <a:gd name="connsiteY0" fmla="*/ 100192 h 117126"/>
              <a:gd name="connsiteX1" fmla="*/ 3057167 w 3057167"/>
              <a:gd name="connsiteY1" fmla="*/ 117126 h 117126"/>
              <a:gd name="connsiteX0" fmla="*/ 0 w 3057167"/>
              <a:gd name="connsiteY0" fmla="*/ 173790 h 190724"/>
              <a:gd name="connsiteX1" fmla="*/ 3057167 w 3057167"/>
              <a:gd name="connsiteY1" fmla="*/ 190724 h 190724"/>
              <a:gd name="connsiteX0" fmla="*/ 0 w 2939016"/>
              <a:gd name="connsiteY0" fmla="*/ 173790 h 190724"/>
              <a:gd name="connsiteX1" fmla="*/ 2939016 w 2939016"/>
              <a:gd name="connsiteY1" fmla="*/ 190724 h 190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939016" h="190724">
                <a:moveTo>
                  <a:pt x="0" y="173790"/>
                </a:moveTo>
                <a:cubicBezTo>
                  <a:pt x="775368" y="-55941"/>
                  <a:pt x="2296568" y="-65538"/>
                  <a:pt x="2939016" y="190724"/>
                </a:cubicBezTo>
              </a:path>
            </a:pathLst>
          </a:custGeom>
          <a:noFill/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50" name="Rectangle: Rounded Corners 149">
            <a:extLst>
              <a:ext uri="{FF2B5EF4-FFF2-40B4-BE49-F238E27FC236}">
                <a16:creationId xmlns="" xmlns:a16="http://schemas.microsoft.com/office/drawing/2014/main" id="{E82DAA70-7504-4EB0-9B01-412D5BE6161F}"/>
              </a:ext>
            </a:extLst>
          </p:cNvPr>
          <p:cNvSpPr/>
          <p:nvPr/>
        </p:nvSpPr>
        <p:spPr>
          <a:xfrm>
            <a:off x="7220697" y="2790123"/>
            <a:ext cx="952275" cy="37218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black"/>
                </a:solidFill>
              </a:rPr>
              <a:t>+ 2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ABDEB7A6-093D-4005-BD16-248F314E1FB8}"/>
              </a:ext>
            </a:extLst>
          </p:cNvPr>
          <p:cNvSpPr/>
          <p:nvPr/>
        </p:nvSpPr>
        <p:spPr>
          <a:xfrm rot="10800000">
            <a:off x="2087573" y="2809578"/>
            <a:ext cx="401113" cy="325904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705655BE-C749-4432-9070-D77EBA95548D}"/>
              </a:ext>
            </a:extLst>
          </p:cNvPr>
          <p:cNvSpPr/>
          <p:nvPr/>
        </p:nvSpPr>
        <p:spPr>
          <a:xfrm rot="10800000">
            <a:off x="2087573" y="3461388"/>
            <a:ext cx="401113" cy="325904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="" xmlns:a16="http://schemas.microsoft.com/office/drawing/2014/main" id="{FCC37A44-92E7-4731-9180-A3E37DA40FED}"/>
              </a:ext>
            </a:extLst>
          </p:cNvPr>
          <p:cNvSpPr/>
          <p:nvPr/>
        </p:nvSpPr>
        <p:spPr>
          <a:xfrm rot="10800000">
            <a:off x="2087573" y="5244070"/>
            <a:ext cx="401113" cy="325904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F6AC3C7F-B516-419F-8653-A8490C46AA82}"/>
              </a:ext>
            </a:extLst>
          </p:cNvPr>
          <p:cNvSpPr/>
          <p:nvPr/>
        </p:nvSpPr>
        <p:spPr>
          <a:xfrm rot="10800000">
            <a:off x="2087573" y="5895880"/>
            <a:ext cx="401113" cy="325904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="" xmlns:a16="http://schemas.microsoft.com/office/drawing/2014/main" id="{DEAFD5EE-4753-402D-9788-37ECA826342E}"/>
              </a:ext>
            </a:extLst>
          </p:cNvPr>
          <p:cNvSpPr/>
          <p:nvPr/>
        </p:nvSpPr>
        <p:spPr>
          <a:xfrm rot="10800000">
            <a:off x="2087573" y="568123"/>
            <a:ext cx="401113" cy="325904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3D3FD10A-8E1B-443C-86C3-0C900217894A}"/>
              </a:ext>
            </a:extLst>
          </p:cNvPr>
          <p:cNvSpPr/>
          <p:nvPr/>
        </p:nvSpPr>
        <p:spPr>
          <a:xfrm rot="10800000">
            <a:off x="2087573" y="1219931"/>
            <a:ext cx="401113" cy="325904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="" xmlns:a16="http://schemas.microsoft.com/office/drawing/2014/main" id="{DB945287-4D78-40B6-9478-BC105A51AA33}"/>
              </a:ext>
            </a:extLst>
          </p:cNvPr>
          <p:cNvSpPr/>
          <p:nvPr/>
        </p:nvSpPr>
        <p:spPr>
          <a:xfrm>
            <a:off x="5947864" y="1852271"/>
            <a:ext cx="717096" cy="372771"/>
          </a:xfrm>
          <a:prstGeom prst="rect">
            <a:avLst/>
          </a:prstGeom>
          <a:solidFill>
            <a:schemeClr val="bg1"/>
          </a:solidFill>
          <a:ln w="28575">
            <a:noFill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="" xmlns:a16="http://schemas.microsoft.com/office/drawing/2014/main" id="{FA8A4031-D259-4CCB-9B24-991078D00D9A}"/>
              </a:ext>
            </a:extLst>
          </p:cNvPr>
          <p:cNvSpPr/>
          <p:nvPr/>
        </p:nvSpPr>
        <p:spPr>
          <a:xfrm>
            <a:off x="5947864" y="2451715"/>
            <a:ext cx="717096" cy="372771"/>
          </a:xfrm>
          <a:prstGeom prst="rect">
            <a:avLst/>
          </a:prstGeom>
          <a:solidFill>
            <a:schemeClr val="bg1"/>
          </a:solidFill>
          <a:ln w="28575">
            <a:noFill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="" xmlns:a16="http://schemas.microsoft.com/office/drawing/2014/main" id="{35094C6F-EE7F-4430-875F-F78C7387134B}"/>
              </a:ext>
            </a:extLst>
          </p:cNvPr>
          <p:cNvSpPr/>
          <p:nvPr/>
        </p:nvSpPr>
        <p:spPr>
          <a:xfrm>
            <a:off x="5947864" y="3101955"/>
            <a:ext cx="717096" cy="372771"/>
          </a:xfrm>
          <a:prstGeom prst="rect">
            <a:avLst/>
          </a:prstGeom>
          <a:solidFill>
            <a:schemeClr val="bg1"/>
          </a:solidFill>
          <a:ln w="28575">
            <a:noFill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="" xmlns:a16="http://schemas.microsoft.com/office/drawing/2014/main" id="{148FDDCA-95F5-46DB-9EAB-902EE54D3454}"/>
              </a:ext>
            </a:extLst>
          </p:cNvPr>
          <p:cNvSpPr/>
          <p:nvPr/>
        </p:nvSpPr>
        <p:spPr>
          <a:xfrm>
            <a:off x="5947864" y="3691235"/>
            <a:ext cx="717096" cy="372771"/>
          </a:xfrm>
          <a:prstGeom prst="rect">
            <a:avLst/>
          </a:prstGeom>
          <a:solidFill>
            <a:schemeClr val="bg1"/>
          </a:solidFill>
          <a:ln w="28575">
            <a:noFill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="" xmlns:a16="http://schemas.microsoft.com/office/drawing/2014/main" id="{03691282-B9F7-46BC-B6A5-46B089193E5F}"/>
              </a:ext>
            </a:extLst>
          </p:cNvPr>
          <p:cNvSpPr/>
          <p:nvPr/>
        </p:nvSpPr>
        <p:spPr>
          <a:xfrm>
            <a:off x="5947864" y="4300835"/>
            <a:ext cx="717096" cy="372771"/>
          </a:xfrm>
          <a:prstGeom prst="rect">
            <a:avLst/>
          </a:prstGeom>
          <a:solidFill>
            <a:schemeClr val="bg1"/>
          </a:solidFill>
          <a:ln w="28575">
            <a:noFill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="" xmlns:a16="http://schemas.microsoft.com/office/drawing/2014/main" id="{AF2CE6E5-B0CC-48A7-9317-0E48161E6966}"/>
              </a:ext>
            </a:extLst>
          </p:cNvPr>
          <p:cNvSpPr/>
          <p:nvPr/>
        </p:nvSpPr>
        <p:spPr>
          <a:xfrm>
            <a:off x="5947864" y="5001875"/>
            <a:ext cx="717096" cy="372771"/>
          </a:xfrm>
          <a:prstGeom prst="rect">
            <a:avLst/>
          </a:prstGeom>
          <a:solidFill>
            <a:schemeClr val="bg1"/>
          </a:solidFill>
          <a:ln w="28575">
            <a:noFill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65145AAC-E8AF-40E8-AF30-7FFE38EB81EA}"/>
              </a:ext>
            </a:extLst>
          </p:cNvPr>
          <p:cNvSpPr txBox="1"/>
          <p:nvPr/>
        </p:nvSpPr>
        <p:spPr>
          <a:xfrm>
            <a:off x="2424413" y="5925136"/>
            <a:ext cx="73629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000" b="1" dirty="0">
                <a:solidFill>
                  <a:prstClr val="black"/>
                </a:solidFill>
              </a:rPr>
              <a:t>Without</a:t>
            </a:r>
            <a:r>
              <a:rPr lang="en-GB" sz="2000" dirty="0">
                <a:solidFill>
                  <a:prstClr val="black"/>
                </a:solidFill>
              </a:rPr>
              <a:t> counting up, </a:t>
            </a:r>
          </a:p>
          <a:p>
            <a:pPr algn="ctr" defTabSz="457200"/>
            <a:r>
              <a:rPr lang="en-GB" sz="2000" dirty="0">
                <a:solidFill>
                  <a:prstClr val="black"/>
                </a:solidFill>
              </a:rPr>
              <a:t>how can we calculate the number of squares in the 20</a:t>
            </a:r>
            <a:r>
              <a:rPr lang="en-GB" sz="2000" baseline="30000" dirty="0">
                <a:solidFill>
                  <a:prstClr val="black"/>
                </a:solidFill>
              </a:rPr>
              <a:t>th</a:t>
            </a:r>
            <a:r>
              <a:rPr lang="en-GB" sz="2000" dirty="0">
                <a:solidFill>
                  <a:prstClr val="black"/>
                </a:solidFill>
              </a:rPr>
              <a:t> shape?</a:t>
            </a:r>
          </a:p>
        </p:txBody>
      </p:sp>
    </p:spTree>
    <p:extLst>
      <p:ext uri="{BB962C8B-B14F-4D97-AF65-F5344CB8AC3E}">
        <p14:creationId xmlns:p14="http://schemas.microsoft.com/office/powerpoint/2010/main" val="1268089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 animBg="1"/>
      <p:bldP spid="147" grpId="0" animBg="1"/>
      <p:bldP spid="148" grpId="0"/>
      <p:bldP spid="149" grpId="0" animBg="1"/>
      <p:bldP spid="150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DB2C0FA7-ED4C-449B-B075-784DB558AF08}"/>
              </a:ext>
            </a:extLst>
          </p:cNvPr>
          <p:cNvSpPr txBox="1"/>
          <p:nvPr/>
        </p:nvSpPr>
        <p:spPr>
          <a:xfrm>
            <a:off x="4161258" y="154256"/>
            <a:ext cx="38892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000" dirty="0">
                <a:solidFill>
                  <a:prstClr val="black"/>
                </a:solidFill>
              </a:rPr>
              <a:t>How can we complete the table?</a:t>
            </a:r>
          </a:p>
        </p:txBody>
      </p:sp>
      <p:graphicFrame>
        <p:nvGraphicFramePr>
          <p:cNvPr id="92" name="Table 11">
            <a:extLst>
              <a:ext uri="{FF2B5EF4-FFF2-40B4-BE49-F238E27FC236}">
                <a16:creationId xmlns="" xmlns:a16="http://schemas.microsoft.com/office/drawing/2014/main" id="{AAC0730F-C7A8-442E-BC6C-4594A60628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1622931"/>
              </p:ext>
            </p:extLst>
          </p:nvPr>
        </p:nvGraphicFramePr>
        <p:xfrm>
          <a:off x="4150125" y="1005846"/>
          <a:ext cx="2901072" cy="4470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0536">
                  <a:extLst>
                    <a:ext uri="{9D8B030D-6E8A-4147-A177-3AD203B41FA5}">
                      <a16:colId xmlns="" xmlns:a16="http://schemas.microsoft.com/office/drawing/2014/main" val="2427296590"/>
                    </a:ext>
                  </a:extLst>
                </a:gridCol>
                <a:gridCol w="1450536">
                  <a:extLst>
                    <a:ext uri="{9D8B030D-6E8A-4147-A177-3AD203B41FA5}">
                      <a16:colId xmlns="" xmlns:a16="http://schemas.microsoft.com/office/drawing/2014/main" val="3711269100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Shape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Squares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95554256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st</a:t>
                      </a:r>
                      <a:endParaRPr lang="en-GB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3479058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nd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2688492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rd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016548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4808849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448232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r>
                        <a:rPr lang="en-GB" b="0" dirty="0" smtClean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endParaRPr lang="en-GB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9874837"/>
                  </a:ext>
                </a:extLst>
              </a:tr>
            </a:tbl>
          </a:graphicData>
        </a:graphic>
      </p:graphicFrame>
      <p:sp>
        <p:nvSpPr>
          <p:cNvPr id="94" name="Rectangle 93">
            <a:extLst>
              <a:ext uri="{FF2B5EF4-FFF2-40B4-BE49-F238E27FC236}">
                <a16:creationId xmlns="" xmlns:a16="http://schemas.microsoft.com/office/drawing/2014/main" id="{A5A9E9AE-0F0F-4F4C-8AD2-73C20905A415}"/>
              </a:ext>
            </a:extLst>
          </p:cNvPr>
          <p:cNvSpPr/>
          <p:nvPr/>
        </p:nvSpPr>
        <p:spPr>
          <a:xfrm rot="10800000">
            <a:off x="2087569" y="5569980"/>
            <a:ext cx="401115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="" xmlns:a16="http://schemas.microsoft.com/office/drawing/2014/main" id="{B996CE15-AA7E-4563-A933-6B4C5EACC27A}"/>
              </a:ext>
            </a:extLst>
          </p:cNvPr>
          <p:cNvSpPr/>
          <p:nvPr/>
        </p:nvSpPr>
        <p:spPr>
          <a:xfrm rot="10800000">
            <a:off x="2488684" y="5569980"/>
            <a:ext cx="401115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="" xmlns:a16="http://schemas.microsoft.com/office/drawing/2014/main" id="{0A3D948E-DBAB-469E-BAA9-D6565826B8C3}"/>
              </a:ext>
            </a:extLst>
          </p:cNvPr>
          <p:cNvSpPr/>
          <p:nvPr/>
        </p:nvSpPr>
        <p:spPr>
          <a:xfrm rot="10800000">
            <a:off x="1686453" y="5569980"/>
            <a:ext cx="401115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="" xmlns:a16="http://schemas.microsoft.com/office/drawing/2014/main" id="{A844D4A7-B94E-480E-AC1D-4E4182D5B4DA}"/>
              </a:ext>
            </a:extLst>
          </p:cNvPr>
          <p:cNvSpPr/>
          <p:nvPr/>
        </p:nvSpPr>
        <p:spPr>
          <a:xfrm rot="10800000">
            <a:off x="2874564" y="5569980"/>
            <a:ext cx="401115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="" xmlns:a16="http://schemas.microsoft.com/office/drawing/2014/main" id="{BA960E77-EA9F-4C5A-B0AB-0A0244347E9C}"/>
              </a:ext>
            </a:extLst>
          </p:cNvPr>
          <p:cNvSpPr/>
          <p:nvPr/>
        </p:nvSpPr>
        <p:spPr>
          <a:xfrm rot="10800000">
            <a:off x="1299361" y="5569980"/>
            <a:ext cx="401115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="" xmlns:a16="http://schemas.microsoft.com/office/drawing/2014/main" id="{89862A74-8269-4ABD-8EEC-8395D0F4B33C}"/>
              </a:ext>
            </a:extLst>
          </p:cNvPr>
          <p:cNvSpPr/>
          <p:nvPr/>
        </p:nvSpPr>
        <p:spPr>
          <a:xfrm rot="10800000">
            <a:off x="3275244" y="5569980"/>
            <a:ext cx="401115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="" xmlns:a16="http://schemas.microsoft.com/office/drawing/2014/main" id="{B4CA09CB-F79C-418A-9A61-76E7FE1EAE64}"/>
              </a:ext>
            </a:extLst>
          </p:cNvPr>
          <p:cNvSpPr/>
          <p:nvPr/>
        </p:nvSpPr>
        <p:spPr>
          <a:xfrm rot="10800000">
            <a:off x="899896" y="5569980"/>
            <a:ext cx="401115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="" xmlns:a16="http://schemas.microsoft.com/office/drawing/2014/main" id="{CA2DFEEC-63FC-4B54-91E2-80F1120033AC}"/>
              </a:ext>
            </a:extLst>
          </p:cNvPr>
          <p:cNvSpPr/>
          <p:nvPr/>
        </p:nvSpPr>
        <p:spPr>
          <a:xfrm rot="10800000">
            <a:off x="2088181" y="3135488"/>
            <a:ext cx="401113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="" xmlns:a16="http://schemas.microsoft.com/office/drawing/2014/main" id="{A6B863AE-C288-40CC-B4FB-23EB0A5BF572}"/>
              </a:ext>
            </a:extLst>
          </p:cNvPr>
          <p:cNvSpPr/>
          <p:nvPr/>
        </p:nvSpPr>
        <p:spPr>
          <a:xfrm rot="10800000">
            <a:off x="2489297" y="3135488"/>
            <a:ext cx="401113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="" xmlns:a16="http://schemas.microsoft.com/office/drawing/2014/main" id="{EF6D906E-7FEA-4AE8-B55F-0E4B346F473B}"/>
              </a:ext>
            </a:extLst>
          </p:cNvPr>
          <p:cNvSpPr/>
          <p:nvPr/>
        </p:nvSpPr>
        <p:spPr>
          <a:xfrm rot="10800000">
            <a:off x="1687065" y="3135488"/>
            <a:ext cx="401113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="" xmlns:a16="http://schemas.microsoft.com/office/drawing/2014/main" id="{DEEB4214-B1FA-4D81-BC6A-C04D7A975A60}"/>
              </a:ext>
            </a:extLst>
          </p:cNvPr>
          <p:cNvSpPr/>
          <p:nvPr/>
        </p:nvSpPr>
        <p:spPr>
          <a:xfrm rot="10800000">
            <a:off x="2875174" y="3135488"/>
            <a:ext cx="401113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="" xmlns:a16="http://schemas.microsoft.com/office/drawing/2014/main" id="{9C7849BB-D259-4292-8075-FAD69B3ABBB3}"/>
              </a:ext>
            </a:extLst>
          </p:cNvPr>
          <p:cNvSpPr/>
          <p:nvPr/>
        </p:nvSpPr>
        <p:spPr>
          <a:xfrm rot="10800000">
            <a:off x="1299973" y="3135488"/>
            <a:ext cx="401113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="" xmlns:a16="http://schemas.microsoft.com/office/drawing/2014/main" id="{583D1BD5-BDEF-47D6-9ABA-23B7F8A49A7C}"/>
              </a:ext>
            </a:extLst>
          </p:cNvPr>
          <p:cNvSpPr/>
          <p:nvPr/>
        </p:nvSpPr>
        <p:spPr>
          <a:xfrm rot="10800000">
            <a:off x="2087573" y="894027"/>
            <a:ext cx="401113" cy="325904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="" xmlns:a16="http://schemas.microsoft.com/office/drawing/2014/main" id="{640E58AB-D739-4053-8E09-1F272D5A0CEE}"/>
              </a:ext>
            </a:extLst>
          </p:cNvPr>
          <p:cNvSpPr/>
          <p:nvPr/>
        </p:nvSpPr>
        <p:spPr>
          <a:xfrm rot="10800000">
            <a:off x="2488689" y="894027"/>
            <a:ext cx="401113" cy="325904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="" xmlns:a16="http://schemas.microsoft.com/office/drawing/2014/main" id="{21EAA862-A848-45F4-B7D2-DD31F6F6B6B2}"/>
              </a:ext>
            </a:extLst>
          </p:cNvPr>
          <p:cNvSpPr/>
          <p:nvPr/>
        </p:nvSpPr>
        <p:spPr>
          <a:xfrm rot="10800000">
            <a:off x="1686458" y="894027"/>
            <a:ext cx="401113" cy="325904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="" xmlns:a16="http://schemas.microsoft.com/office/drawing/2014/main" id="{AE10F6CC-A633-4019-BBE2-9C13965D326C}"/>
              </a:ext>
            </a:extLst>
          </p:cNvPr>
          <p:cNvSpPr txBox="1"/>
          <p:nvPr/>
        </p:nvSpPr>
        <p:spPr>
          <a:xfrm>
            <a:off x="468719" y="296496"/>
            <a:ext cx="670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800" dirty="0">
                <a:solidFill>
                  <a:prstClr val="black"/>
                </a:solidFill>
              </a:rPr>
              <a:t>1</a:t>
            </a:r>
            <a:r>
              <a:rPr lang="en-GB" sz="2800" baseline="30000" dirty="0">
                <a:solidFill>
                  <a:prstClr val="black"/>
                </a:solidFill>
              </a:rPr>
              <a:t>st</a:t>
            </a:r>
            <a:r>
              <a:rPr lang="en-GB" sz="28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="" xmlns:a16="http://schemas.microsoft.com/office/drawing/2014/main" id="{00D1D94C-6BE5-4BB4-A63A-9F8746AD4322}"/>
              </a:ext>
            </a:extLst>
          </p:cNvPr>
          <p:cNvSpPr txBox="1"/>
          <p:nvPr/>
        </p:nvSpPr>
        <p:spPr>
          <a:xfrm>
            <a:off x="428644" y="2541856"/>
            <a:ext cx="7505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800" dirty="0">
                <a:solidFill>
                  <a:prstClr val="black"/>
                </a:solidFill>
              </a:rPr>
              <a:t>2</a:t>
            </a:r>
            <a:r>
              <a:rPr lang="en-GB" sz="2800" baseline="30000" dirty="0">
                <a:solidFill>
                  <a:prstClr val="black"/>
                </a:solidFill>
              </a:rPr>
              <a:t>nd</a:t>
            </a:r>
            <a:r>
              <a:rPr lang="en-GB" sz="28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="" xmlns:a16="http://schemas.microsoft.com/office/drawing/2014/main" id="{B0685F2F-56E9-4C5A-A2D2-860E8769055B}"/>
              </a:ext>
            </a:extLst>
          </p:cNvPr>
          <p:cNvSpPr txBox="1"/>
          <p:nvPr/>
        </p:nvSpPr>
        <p:spPr>
          <a:xfrm>
            <a:off x="455093" y="4777056"/>
            <a:ext cx="6976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800" dirty="0">
                <a:solidFill>
                  <a:prstClr val="black"/>
                </a:solidFill>
              </a:rPr>
              <a:t>3</a:t>
            </a:r>
            <a:r>
              <a:rPr lang="en-GB" sz="2800" baseline="30000" dirty="0">
                <a:solidFill>
                  <a:prstClr val="black"/>
                </a:solidFill>
              </a:rPr>
              <a:t>rd</a:t>
            </a:r>
            <a:r>
              <a:rPr lang="en-GB" sz="28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ABDEB7A6-093D-4005-BD16-248F314E1FB8}"/>
              </a:ext>
            </a:extLst>
          </p:cNvPr>
          <p:cNvSpPr/>
          <p:nvPr/>
        </p:nvSpPr>
        <p:spPr>
          <a:xfrm rot="10800000">
            <a:off x="2087573" y="2809578"/>
            <a:ext cx="401113" cy="325904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705655BE-C749-4432-9070-D77EBA95548D}"/>
              </a:ext>
            </a:extLst>
          </p:cNvPr>
          <p:cNvSpPr/>
          <p:nvPr/>
        </p:nvSpPr>
        <p:spPr>
          <a:xfrm rot="10800000">
            <a:off x="2087573" y="3461388"/>
            <a:ext cx="401113" cy="325904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="" xmlns:a16="http://schemas.microsoft.com/office/drawing/2014/main" id="{FCC37A44-92E7-4731-9180-A3E37DA40FED}"/>
              </a:ext>
            </a:extLst>
          </p:cNvPr>
          <p:cNvSpPr/>
          <p:nvPr/>
        </p:nvSpPr>
        <p:spPr>
          <a:xfrm rot="10800000">
            <a:off x="2087573" y="5244070"/>
            <a:ext cx="401113" cy="325904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F6AC3C7F-B516-419F-8653-A8490C46AA82}"/>
              </a:ext>
            </a:extLst>
          </p:cNvPr>
          <p:cNvSpPr/>
          <p:nvPr/>
        </p:nvSpPr>
        <p:spPr>
          <a:xfrm rot="10800000">
            <a:off x="2087573" y="5895880"/>
            <a:ext cx="401113" cy="325904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="" xmlns:a16="http://schemas.microsoft.com/office/drawing/2014/main" id="{DEAFD5EE-4753-402D-9788-37ECA826342E}"/>
              </a:ext>
            </a:extLst>
          </p:cNvPr>
          <p:cNvSpPr/>
          <p:nvPr/>
        </p:nvSpPr>
        <p:spPr>
          <a:xfrm rot="10800000">
            <a:off x="2087573" y="568123"/>
            <a:ext cx="401113" cy="325904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3D3FD10A-8E1B-443C-86C3-0C900217894A}"/>
              </a:ext>
            </a:extLst>
          </p:cNvPr>
          <p:cNvSpPr/>
          <p:nvPr/>
        </p:nvSpPr>
        <p:spPr>
          <a:xfrm rot="10800000">
            <a:off x="2087573" y="1219931"/>
            <a:ext cx="401113" cy="325904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Left Arrow 42"/>
              <p:cNvSpPr/>
              <p:nvPr/>
            </p:nvSpPr>
            <p:spPr>
              <a:xfrm>
                <a:off x="7417332" y="4589079"/>
                <a:ext cx="3287181" cy="1306527"/>
              </a:xfrm>
              <a:prstGeom prst="leftArrow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FFFF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2400" i="1" smtClean="0">
                          <a:solidFill>
                            <a:srgbClr val="FFFFFF"/>
                          </a:solidFill>
                          <a:latin typeface="Cambria Math"/>
                          <a:ea typeface="Cambria Math"/>
                        </a:rPr>
                        <m:t>×20+3</m:t>
                      </m:r>
                    </m:oMath>
                  </m:oMathPara>
                </a14:m>
                <a:endParaRPr lang="en-GB" sz="2400" dirty="0" smtClean="0">
                  <a:solidFill>
                    <a:srgbClr val="FFFFFF"/>
                  </a:solidFill>
                </a:endParaRPr>
              </a:p>
            </p:txBody>
          </p:sp>
        </mc:Choice>
        <mc:Fallback xmlns="">
          <p:sp>
            <p:nvSpPr>
              <p:cNvPr id="43" name="Left Arrow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7332" y="4589079"/>
                <a:ext cx="3287181" cy="1306527"/>
              </a:xfrm>
              <a:prstGeom prst="leftArrow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ectangle 43"/>
          <p:cNvSpPr/>
          <p:nvPr/>
        </p:nvSpPr>
        <p:spPr>
          <a:xfrm>
            <a:off x="7417331" y="1002973"/>
            <a:ext cx="43204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The ‘</a:t>
            </a:r>
            <a:r>
              <a:rPr lang="en-GB" sz="3200" dirty="0" smtClean="0">
                <a:solidFill>
                  <a:srgbClr val="FF0000"/>
                </a:solidFill>
              </a:rPr>
              <a:t>nth term</a:t>
            </a:r>
            <a:r>
              <a:rPr lang="en-GB" sz="3200" dirty="0" smtClean="0">
                <a:solidFill>
                  <a:srgbClr val="000000"/>
                </a:solidFill>
              </a:rPr>
              <a:t>’ is</a:t>
            </a:r>
            <a:r>
              <a:rPr lang="en-GB" sz="3200" dirty="0" smtClean="0">
                <a:solidFill>
                  <a:srgbClr val="0070C0"/>
                </a:solidFill>
              </a:rPr>
              <a:t> 2</a:t>
            </a:r>
            <a:r>
              <a:rPr lang="en-GB" sz="3200" dirty="0" smtClean="0">
                <a:solidFill>
                  <a:srgbClr val="7030A0"/>
                </a:solidFill>
              </a:rPr>
              <a:t>n</a:t>
            </a:r>
            <a:r>
              <a:rPr lang="en-GB" sz="3200" dirty="0" smtClean="0">
                <a:solidFill>
                  <a:srgbClr val="0070C0"/>
                </a:solidFill>
              </a:rPr>
              <a:t> + 3</a:t>
            </a:r>
          </a:p>
          <a:p>
            <a:pPr algn="ctr"/>
            <a:endParaRPr lang="en-GB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460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7381" y="404666"/>
            <a:ext cx="1132925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solidFill>
                  <a:srgbClr val="000000"/>
                </a:solidFill>
              </a:rPr>
              <a:t>Checking for understanding</a:t>
            </a:r>
          </a:p>
          <a:p>
            <a:pPr algn="ctr"/>
            <a:endParaRPr lang="en-GB" sz="4000" dirty="0" smtClean="0">
              <a:solidFill>
                <a:srgbClr val="000000"/>
              </a:solidFill>
            </a:endParaRPr>
          </a:p>
          <a:p>
            <a:pPr algn="ctr"/>
            <a:r>
              <a:rPr lang="en-GB" sz="4000" dirty="0" smtClean="0">
                <a:solidFill>
                  <a:srgbClr val="000000"/>
                </a:solidFill>
              </a:rPr>
              <a:t>Mini Whiteboards Ready </a:t>
            </a:r>
          </a:p>
          <a:p>
            <a:pPr algn="ctr"/>
            <a:endParaRPr lang="en-GB" sz="4000" dirty="0" smtClean="0">
              <a:solidFill>
                <a:srgbClr val="000000"/>
              </a:solidFill>
            </a:endParaRPr>
          </a:p>
          <a:p>
            <a:pPr algn="ctr"/>
            <a:r>
              <a:rPr lang="en-GB" sz="4000" dirty="0" smtClean="0">
                <a:solidFill>
                  <a:srgbClr val="000000"/>
                </a:solidFill>
              </a:rPr>
              <a:t>5 Questions </a:t>
            </a:r>
          </a:p>
        </p:txBody>
      </p:sp>
    </p:spTree>
    <p:extLst>
      <p:ext uri="{BB962C8B-B14F-4D97-AF65-F5344CB8AC3E}">
        <p14:creationId xmlns:p14="http://schemas.microsoft.com/office/powerpoint/2010/main" val="141156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23 is the first </a:t>
            </a:r>
            <a:r>
              <a:rPr lang="en-GB" sz="4000" b="1" dirty="0" smtClean="0">
                <a:solidFill>
                  <a:srgbClr val="FF0000"/>
                </a:solidFill>
              </a:rPr>
              <a:t>term</a:t>
            </a:r>
            <a:r>
              <a:rPr lang="en-GB" sz="4000" dirty="0" smtClean="0"/>
              <a:t> in this sequence</a:t>
            </a:r>
            <a:endParaRPr lang="en-GB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smtClean="0">
                          <a:latin typeface="Cambria Math"/>
                        </a:rPr>
                        <m:t>23, 38, 53, 68, 83…</m:t>
                      </m:r>
                    </m:oMath>
                  </m:oMathPara>
                </a14:m>
                <a:endParaRPr lang="en-GB" sz="8000" b="0" i="1" dirty="0" smtClean="0">
                  <a:latin typeface="Cambria Math"/>
                </a:endParaRPr>
              </a:p>
              <a:p>
                <a:pPr marL="0" indent="0" algn="ctr">
                  <a:buNone/>
                </a:pPr>
                <a:endParaRPr lang="en-GB" sz="8000" b="0" dirty="0" smtClean="0">
                  <a:latin typeface="+mj-lt"/>
                </a:endParaRPr>
              </a:p>
              <a:p>
                <a:pPr marL="0" indent="0" algn="ctr">
                  <a:buNone/>
                </a:pPr>
                <a:r>
                  <a:rPr lang="en-GB" sz="4000" dirty="0" smtClean="0">
                    <a:latin typeface="+mj-lt"/>
                  </a:rPr>
                  <a:t>What is the value of n for the highlighted term? </a:t>
                </a:r>
                <a:endParaRPr lang="en-GB" sz="4000" b="0" dirty="0" smtClean="0">
                  <a:latin typeface="+mj-lt"/>
                </a:endParaRPr>
              </a:p>
              <a:p>
                <a:pPr marL="0" indent="0">
                  <a:buNone/>
                </a:pPr>
                <a:endParaRPr lang="en-GB" sz="80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8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722" r="-1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ounded Rectangle 3"/>
          <p:cNvSpPr/>
          <p:nvPr/>
        </p:nvSpPr>
        <p:spPr>
          <a:xfrm>
            <a:off x="6672064" y="1700808"/>
            <a:ext cx="1632181" cy="1152128"/>
          </a:xfrm>
          <a:prstGeom prst="roundRect">
            <a:avLst/>
          </a:prstGeom>
          <a:solidFill>
            <a:srgbClr val="FFFF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mtClean="0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910348" y="2852936"/>
                <a:ext cx="8667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𝑛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=4 </m:t>
                      </m:r>
                    </m:oMath>
                  </m:oMathPara>
                </a14:m>
                <a:endParaRPr lang="en-GB" dirty="0" smtClean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0348" y="2852936"/>
                <a:ext cx="866711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11425" y="2852936"/>
                <a:ext cx="8667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𝑛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=1 </m:t>
                      </m:r>
                    </m:oMath>
                  </m:oMathPara>
                </a14:m>
                <a:endParaRPr lang="en-GB" dirty="0" smtClean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425" y="2852936"/>
                <a:ext cx="866711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927649" y="2852936"/>
                <a:ext cx="8667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𝑛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=2 </m:t>
                      </m:r>
                    </m:oMath>
                  </m:oMathPara>
                </a14:m>
                <a:endParaRPr lang="en-GB" dirty="0" smtClean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7649" y="2852936"/>
                <a:ext cx="866711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943873" y="2852936"/>
                <a:ext cx="8667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𝑛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=3 </m:t>
                      </m:r>
                    </m:oMath>
                  </m:oMathPara>
                </a14:m>
                <a:endParaRPr lang="en-GB" dirty="0" smtClean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3873" y="2852936"/>
                <a:ext cx="866711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880309" y="2820670"/>
                <a:ext cx="8667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𝑛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=5 </m:t>
                      </m:r>
                    </m:oMath>
                  </m:oMathPara>
                </a14:m>
                <a:endParaRPr lang="en-GB" dirty="0" smtClean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0309" y="2820670"/>
                <a:ext cx="866711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4371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42 is the fifth </a:t>
            </a:r>
            <a:r>
              <a:rPr lang="en-GB" sz="4000" b="1" dirty="0" smtClean="0">
                <a:solidFill>
                  <a:srgbClr val="FF0000"/>
                </a:solidFill>
              </a:rPr>
              <a:t>term</a:t>
            </a:r>
            <a:r>
              <a:rPr lang="en-GB" sz="4000" dirty="0" smtClean="0"/>
              <a:t> in this sequence</a:t>
            </a:r>
            <a:endParaRPr lang="en-GB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9349" y="1628800"/>
                <a:ext cx="10972800" cy="452596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smtClean="0">
                          <a:latin typeface="Cambria Math"/>
                        </a:rPr>
                        <m:t>..42, 48, 54, 60, 66…</m:t>
                      </m:r>
                    </m:oMath>
                  </m:oMathPara>
                </a14:m>
                <a:endParaRPr lang="en-GB" sz="8000" b="0" i="1" dirty="0" smtClean="0">
                  <a:latin typeface="Cambria Math"/>
                </a:endParaRPr>
              </a:p>
              <a:p>
                <a:pPr marL="0" indent="0" algn="ctr">
                  <a:buNone/>
                </a:pPr>
                <a:endParaRPr lang="en-GB" sz="8000" b="0" dirty="0" smtClean="0">
                  <a:latin typeface="+mj-lt"/>
                </a:endParaRPr>
              </a:p>
              <a:p>
                <a:pPr marL="0" indent="0" algn="ctr">
                  <a:buNone/>
                </a:pPr>
                <a:r>
                  <a:rPr lang="en-GB" sz="4000" dirty="0" smtClean="0">
                    <a:latin typeface="+mj-lt"/>
                  </a:rPr>
                  <a:t>What is the value of n for the highlighted term? </a:t>
                </a:r>
                <a:endParaRPr lang="en-GB" sz="4000" b="0" dirty="0" smtClean="0">
                  <a:latin typeface="+mj-lt"/>
                </a:endParaRPr>
              </a:p>
              <a:p>
                <a:pPr marL="0" indent="0">
                  <a:buNone/>
                </a:pPr>
                <a:endParaRPr lang="en-GB" sz="80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8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9349" y="1628800"/>
                <a:ext cx="10972800" cy="4525963"/>
              </a:xfrm>
              <a:blipFill rotWithShape="1">
                <a:blip r:embed="rId2"/>
                <a:stretch>
                  <a:fillRect l="-722" r="-19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ounded Rectangle 3"/>
          <p:cNvSpPr/>
          <p:nvPr/>
        </p:nvSpPr>
        <p:spPr>
          <a:xfrm>
            <a:off x="5278167" y="1700808"/>
            <a:ext cx="1632181" cy="1152128"/>
          </a:xfrm>
          <a:prstGeom prst="roundRect">
            <a:avLst/>
          </a:prstGeom>
          <a:solidFill>
            <a:srgbClr val="FFFF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mtClean="0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632172" y="2809229"/>
                <a:ext cx="8667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𝑛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=8 </m:t>
                      </m:r>
                    </m:oMath>
                  </m:oMathPara>
                </a14:m>
                <a:endParaRPr lang="en-GB" dirty="0" smtClean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2172" y="2809229"/>
                <a:ext cx="866711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456920" y="2852936"/>
                <a:ext cx="8667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𝑛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=5 </m:t>
                      </m:r>
                    </m:oMath>
                  </m:oMathPara>
                </a14:m>
                <a:endParaRPr lang="en-GB" dirty="0" smtClean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6920" y="2852936"/>
                <a:ext cx="866711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524049" y="2840124"/>
                <a:ext cx="8667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𝑛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=6 </m:t>
                      </m:r>
                    </m:oMath>
                  </m:oMathPara>
                </a14:m>
                <a:endParaRPr lang="en-GB" dirty="0" smtClean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4049" y="2840124"/>
                <a:ext cx="866711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487483" y="2852936"/>
                <a:ext cx="8154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𝑛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=7</m:t>
                      </m:r>
                    </m:oMath>
                  </m:oMathPara>
                </a14:m>
                <a:endParaRPr lang="en-GB" dirty="0" smtClean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7483" y="2852936"/>
                <a:ext cx="81541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458117" y="2820670"/>
                <a:ext cx="8667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𝑛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=9 </m:t>
                      </m:r>
                    </m:oMath>
                  </m:oMathPara>
                </a14:m>
                <a:endParaRPr lang="en-GB" dirty="0" smtClean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8117" y="2820670"/>
                <a:ext cx="866711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125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sz="4000" dirty="0" smtClean="0"/>
                  <a:t>The </a:t>
                </a:r>
                <a:r>
                  <a:rPr lang="en-GB" sz="4000" b="1" dirty="0" smtClean="0">
                    <a:solidFill>
                      <a:srgbClr val="FF0000"/>
                    </a:solidFill>
                  </a:rPr>
                  <a:t>nth term </a:t>
                </a:r>
                <a:r>
                  <a:rPr lang="en-GB" sz="4000" dirty="0" smtClean="0"/>
                  <a:t>of a sequence is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/>
                      </a:rPr>
                      <m:t>3</m:t>
                    </m:r>
                    <m:r>
                      <a:rPr lang="en-GB" sz="4000" b="0" i="1" smtClean="0">
                        <a:latin typeface="Cambria Math"/>
                      </a:rPr>
                      <m:t>𝑛</m:t>
                    </m:r>
                    <m:r>
                      <a:rPr lang="en-GB" sz="4000" b="0" i="1" smtClean="0">
                        <a:latin typeface="Cambria Math"/>
                      </a:rPr>
                      <m:t>+5</m:t>
                    </m:r>
                  </m:oMath>
                </a14:m>
                <a:endParaRPr lang="en-GB" sz="4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b="-31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:endParaRPr lang="en-GB" sz="4000" dirty="0" smtClean="0">
                  <a:latin typeface="+mj-lt"/>
                </a:endParaRPr>
              </a:p>
              <a:p>
                <a:pPr marL="0" indent="0" algn="ctr">
                  <a:buNone/>
                </a:pPr>
                <a:endParaRPr lang="en-GB" sz="4000" dirty="0">
                  <a:latin typeface="+mj-lt"/>
                </a:endParaRPr>
              </a:p>
              <a:p>
                <a:pPr marL="0" indent="0" algn="ctr">
                  <a:buNone/>
                </a:pPr>
                <a:r>
                  <a:rPr lang="en-GB" sz="4000" dirty="0" smtClean="0">
                    <a:latin typeface="+mj-lt"/>
                  </a:rPr>
                  <a:t>What is the value of the first ter</a:t>
                </a:r>
                <a:r>
                  <a:rPr lang="en-GB" sz="4000" dirty="0">
                    <a:latin typeface="+mj-lt"/>
                  </a:rPr>
                  <a:t>m</a:t>
                </a:r>
                <a:r>
                  <a:rPr lang="en-GB" sz="4000" dirty="0" smtClean="0">
                    <a:latin typeface="+mj-lt"/>
                  </a:rPr>
                  <a:t>? </a:t>
                </a:r>
                <a:endParaRPr lang="en-GB" sz="4000" b="0" dirty="0" smtClean="0">
                  <a:latin typeface="+mj-lt"/>
                </a:endParaRPr>
              </a:p>
              <a:p>
                <a:pPr marL="0" indent="0">
                  <a:buNone/>
                </a:pPr>
                <a:endParaRPr lang="en-GB" sz="80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smtClean="0">
                          <a:latin typeface="Cambria Math"/>
                        </a:rPr>
                        <m:t>3</m:t>
                      </m:r>
                      <m:r>
                        <a:rPr lang="en-GB" sz="8000" b="0" i="1" smtClean="0">
                          <a:latin typeface="Cambria Math"/>
                          <a:ea typeface="Cambria Math"/>
                        </a:rPr>
                        <m:t>×1+5=</m:t>
                      </m:r>
                      <m:r>
                        <a:rPr lang="en-GB" sz="8000" b="1" i="1" smtClean="0">
                          <a:latin typeface="Cambria Math"/>
                          <a:ea typeface="Cambria Math"/>
                        </a:rPr>
                        <m:t>𝟖</m:t>
                      </m:r>
                    </m:oMath>
                  </m:oMathPara>
                </a14:m>
                <a:endParaRPr lang="en-GB" sz="8000" b="1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8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b="-1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887757" y="3789043"/>
                <a:ext cx="3205429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𝑛</m:t>
                      </m:r>
                      <m:r>
                        <a:rPr lang="en-GB" sz="8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=1 </m:t>
                      </m:r>
                    </m:oMath>
                  </m:oMathPara>
                </a14:m>
                <a:endParaRPr lang="en-GB" sz="8000" dirty="0" smtClean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7757" y="3789043"/>
                <a:ext cx="3205429" cy="132343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094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sz="4000" dirty="0" smtClean="0"/>
                  <a:t>The </a:t>
                </a:r>
                <a:r>
                  <a:rPr lang="en-GB" sz="4000" b="1" dirty="0" smtClean="0">
                    <a:solidFill>
                      <a:srgbClr val="FF0000"/>
                    </a:solidFill>
                  </a:rPr>
                  <a:t>nth term </a:t>
                </a:r>
                <a:r>
                  <a:rPr lang="en-GB" sz="4000" dirty="0" smtClean="0"/>
                  <a:t>of a sequence is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/>
                      </a:rPr>
                      <m:t>2</m:t>
                    </m:r>
                    <m:r>
                      <a:rPr lang="en-GB" sz="4000" b="0" i="1" smtClean="0">
                        <a:latin typeface="Cambria Math"/>
                      </a:rPr>
                      <m:t>𝑛</m:t>
                    </m:r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b="-31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:endParaRPr lang="en-GB" sz="4000" dirty="0" smtClean="0">
                  <a:latin typeface="+mj-lt"/>
                </a:endParaRPr>
              </a:p>
              <a:p>
                <a:pPr marL="0" indent="0" algn="ctr">
                  <a:buNone/>
                </a:pPr>
                <a:endParaRPr lang="en-GB" sz="4000" dirty="0">
                  <a:latin typeface="+mj-lt"/>
                </a:endParaRPr>
              </a:p>
              <a:p>
                <a:pPr marL="0" indent="0" algn="ctr">
                  <a:buNone/>
                </a:pPr>
                <a:r>
                  <a:rPr lang="en-GB" sz="4000" dirty="0" smtClean="0">
                    <a:latin typeface="+mj-lt"/>
                  </a:rPr>
                  <a:t>What is the value of the third ter</a:t>
                </a:r>
                <a:r>
                  <a:rPr lang="en-GB" sz="4000" dirty="0">
                    <a:latin typeface="+mj-lt"/>
                  </a:rPr>
                  <a:t>m</a:t>
                </a:r>
                <a:r>
                  <a:rPr lang="en-GB" sz="4000" dirty="0" smtClean="0">
                    <a:latin typeface="+mj-lt"/>
                  </a:rPr>
                  <a:t>? </a:t>
                </a:r>
                <a:endParaRPr lang="en-GB" sz="4000" b="0" dirty="0" smtClean="0">
                  <a:latin typeface="+mj-lt"/>
                </a:endParaRPr>
              </a:p>
              <a:p>
                <a:pPr marL="0" indent="0">
                  <a:buNone/>
                </a:pPr>
                <a:endParaRPr lang="en-GB" sz="80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smtClean="0">
                          <a:latin typeface="Cambria Math"/>
                        </a:rPr>
                        <m:t>2</m:t>
                      </m:r>
                      <m:r>
                        <a:rPr lang="en-GB" sz="80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sz="8000" b="0" i="1" smtClean="0"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en-GB" sz="80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8000" b="0" i="1" smtClean="0">
                          <a:latin typeface="Cambria Math"/>
                          <a:ea typeface="Cambria Math"/>
                        </a:rPr>
                        <m:t>6</m:t>
                      </m:r>
                    </m:oMath>
                  </m:oMathPara>
                </a14:m>
                <a:endParaRPr lang="en-GB" sz="8000" b="1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8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b="-12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887757" y="3789043"/>
                <a:ext cx="3205429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𝑛</m:t>
                      </m:r>
                      <m:r>
                        <a:rPr lang="en-GB" sz="8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=3 </m:t>
                      </m:r>
                    </m:oMath>
                  </m:oMathPara>
                </a14:m>
                <a:endParaRPr lang="en-GB" sz="8000" dirty="0" smtClean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7757" y="3789043"/>
                <a:ext cx="3205429" cy="132343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7843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sz="4000" dirty="0" smtClean="0"/>
                  <a:t>The </a:t>
                </a:r>
                <a:r>
                  <a:rPr lang="en-GB" sz="4000" b="1" dirty="0" smtClean="0">
                    <a:solidFill>
                      <a:srgbClr val="FF0000"/>
                    </a:solidFill>
                  </a:rPr>
                  <a:t>nth term </a:t>
                </a:r>
                <a:r>
                  <a:rPr lang="en-GB" sz="4000" dirty="0" smtClean="0"/>
                  <a:t>of a sequence is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/>
                      </a:rPr>
                      <m:t>2+3</m:t>
                    </m:r>
                    <m:r>
                      <a:rPr lang="en-GB" sz="4000" b="0" i="1" smtClean="0">
                        <a:latin typeface="Cambria Math"/>
                      </a:rPr>
                      <m:t>𝑛</m:t>
                    </m:r>
                    <m:r>
                      <a:rPr lang="en-GB" sz="4000" b="0" i="1" smtClean="0">
                        <a:latin typeface="Cambria Math"/>
                      </a:rPr>
                      <m:t> </m:t>
                    </m:r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b="-31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35360" y="1600206"/>
                <a:ext cx="11425269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endParaRPr lang="en-GB" sz="4000" dirty="0" smtClean="0">
                  <a:latin typeface="+mj-lt"/>
                </a:endParaRPr>
              </a:p>
              <a:p>
                <a:pPr marL="0" indent="0" algn="ctr">
                  <a:buNone/>
                </a:pPr>
                <a:endParaRPr lang="en-GB" sz="4000" dirty="0">
                  <a:latin typeface="+mj-lt"/>
                </a:endParaRPr>
              </a:p>
              <a:p>
                <a:pPr marL="0" indent="0" algn="ctr">
                  <a:buNone/>
                </a:pPr>
                <a:r>
                  <a:rPr lang="en-GB" sz="4000" dirty="0" smtClean="0">
                    <a:latin typeface="+mj-lt"/>
                  </a:rPr>
                  <a:t>What is the value of the third ter</a:t>
                </a:r>
                <a:r>
                  <a:rPr lang="en-GB" sz="4000" dirty="0">
                    <a:latin typeface="+mj-lt"/>
                  </a:rPr>
                  <a:t>m</a:t>
                </a:r>
                <a:r>
                  <a:rPr lang="en-GB" sz="4000" dirty="0" smtClean="0">
                    <a:latin typeface="+mj-lt"/>
                  </a:rPr>
                  <a:t>? </a:t>
                </a:r>
                <a:endParaRPr lang="en-GB" sz="4000" b="0" dirty="0" smtClean="0">
                  <a:latin typeface="+mj-lt"/>
                </a:endParaRPr>
              </a:p>
              <a:p>
                <a:pPr marL="0" indent="0">
                  <a:buNone/>
                </a:pPr>
                <a:endParaRPr lang="en-GB" sz="80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smtClean="0">
                          <a:latin typeface="Cambria Math"/>
                        </a:rPr>
                        <m:t>2+3 </m:t>
                      </m:r>
                      <m:r>
                        <a:rPr lang="en-GB" sz="8000" b="0" i="1" smtClean="0">
                          <a:latin typeface="Cambria Math"/>
                          <a:ea typeface="Cambria Math"/>
                        </a:rPr>
                        <m:t>×3=11</m:t>
                      </m:r>
                    </m:oMath>
                  </m:oMathPara>
                </a14:m>
                <a:endParaRPr lang="en-GB" sz="80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8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5360" y="1600206"/>
                <a:ext cx="11425269" cy="4525963"/>
              </a:xfrm>
              <a:blipFill rotWithShape="1">
                <a:blip r:embed="rId3"/>
                <a:stretch>
                  <a:fillRect b="-1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887757" y="3789043"/>
                <a:ext cx="3205429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𝑛</m:t>
                      </m:r>
                      <m:r>
                        <a:rPr lang="en-GB" sz="8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=3 </m:t>
                      </m:r>
                    </m:oMath>
                  </m:oMathPara>
                </a14:m>
                <a:endParaRPr lang="en-GB" sz="8000" dirty="0" smtClean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7757" y="3789043"/>
                <a:ext cx="3205429" cy="132343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7450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u="sng" dirty="0" smtClean="0"/>
              <a:t>Title: Generating Sequences using the nth term </a:t>
            </a:r>
            <a:endParaRPr lang="en-GB" sz="2800" u="sng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Worked Example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5"/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:r>
                  <a:rPr lang="en-GB" dirty="0" smtClean="0"/>
                  <a:t>A sequence has nth term: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9</m:t>
                      </m:r>
                      <m:r>
                        <a:rPr lang="en-GB" b="0" i="1" smtClean="0">
                          <a:latin typeface="Cambria Math"/>
                        </a:rPr>
                        <m:t> −3</m:t>
                      </m:r>
                      <m:r>
                        <a:rPr lang="en-GB" b="0" i="1" smtClean="0">
                          <a:latin typeface="Cambria Math"/>
                        </a:rPr>
                        <m:t>𝑛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b="0" dirty="0" smtClean="0"/>
              </a:p>
              <a:p>
                <a:pPr marL="0" indent="0" algn="ctr">
                  <a:buNone/>
                </a:pPr>
                <a:r>
                  <a:rPr lang="en-GB" dirty="0" smtClean="0"/>
                  <a:t>Work </a:t>
                </a:r>
                <a:r>
                  <a:rPr lang="en-GB" dirty="0" smtClean="0"/>
                  <a:t>out the first three terms of the sequence. </a:t>
                </a:r>
              </a:p>
            </p:txBody>
          </p:sp>
        </mc:Choice>
        <mc:Fallback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1">
                <a:blip r:embed="rId2"/>
                <a:stretch>
                  <a:fillRect t="-10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Your Turn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ontent Placeholder 7"/>
              <p:cNvSpPr>
                <a:spLocks noGrp="1"/>
              </p:cNvSpPr>
              <p:nvPr>
                <p:ph sz="quarter" idx="4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:r>
                  <a:rPr lang="en-GB" dirty="0" smtClean="0"/>
                  <a:t>A sequence has nth term: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1</m:t>
                      </m:r>
                      <m:r>
                        <a:rPr lang="en-GB" b="0" i="1" smtClean="0">
                          <a:latin typeface="Cambria Math"/>
                        </a:rPr>
                        <m:t>0 −2</m:t>
                      </m:r>
                      <m:r>
                        <a:rPr lang="en-GB" b="0" i="1" smtClean="0">
                          <a:latin typeface="Cambria Math"/>
                        </a:rPr>
                        <m:t>𝑛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:r>
                  <a:rPr lang="en-GB" dirty="0"/>
                  <a:t>Work out the first three terms of the sequence. </a:t>
                </a:r>
              </a:p>
              <a:p>
                <a:endParaRPr lang="en-GB" dirty="0"/>
              </a:p>
            </p:txBody>
          </p:sp>
        </mc:Choice>
        <mc:Fallback>
          <p:sp>
            <p:nvSpPr>
              <p:cNvPr id="8" name="Content Placeholder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blipFill rotWithShape="1">
                <a:blip r:embed="rId3"/>
                <a:stretch>
                  <a:fillRect t="-10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1002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501" y="204588"/>
            <a:ext cx="8448939" cy="3012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40" y="3501008"/>
            <a:ext cx="5446757" cy="2298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012" y="3501008"/>
            <a:ext cx="5652501" cy="2298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07435" y="5949280"/>
            <a:ext cx="90250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rgbClr val="000000"/>
                </a:solidFill>
              </a:rPr>
              <a:t>Fluency Practice</a:t>
            </a:r>
          </a:p>
        </p:txBody>
      </p:sp>
    </p:spTree>
    <p:extLst>
      <p:ext uri="{BB962C8B-B14F-4D97-AF65-F5344CB8AC3E}">
        <p14:creationId xmlns:p14="http://schemas.microsoft.com/office/powerpoint/2010/main" val="323452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691" y="188640"/>
            <a:ext cx="4688660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726" y="3717032"/>
            <a:ext cx="5004540" cy="205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93" y="3717032"/>
            <a:ext cx="4704523" cy="1939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007435" y="5949280"/>
            <a:ext cx="90250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rgbClr val="000000"/>
                </a:solidFill>
              </a:rPr>
              <a:t>Mark your work </a:t>
            </a:r>
          </a:p>
        </p:txBody>
      </p:sp>
    </p:spTree>
    <p:extLst>
      <p:ext uri="{BB962C8B-B14F-4D97-AF65-F5344CB8AC3E}">
        <p14:creationId xmlns:p14="http://schemas.microsoft.com/office/powerpoint/2010/main" val="285377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Exam Question </a:t>
            </a:r>
            <a:endParaRPr lang="en-GB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99" y="1591469"/>
            <a:ext cx="7248495" cy="4847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334250" y="1504950"/>
            <a:ext cx="45339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Using sequences and spotting patterns will help with this question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14990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Exam Question 2 </a:t>
            </a:r>
            <a:endParaRPr lang="en-GB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972469"/>
            <a:ext cx="7714503" cy="4542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8591550" y="1677085"/>
            <a:ext cx="32385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Using sequences and spotting patterns will help with this question </a:t>
            </a:r>
            <a:r>
              <a:rPr lang="en-GB" dirty="0" smtClean="0"/>
              <a:t>too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556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 PPT</Template>
  <TotalTime>623</TotalTime>
  <Words>1077</Words>
  <Application>Microsoft Office PowerPoint</Application>
  <PresentationFormat>Custom</PresentationFormat>
  <Paragraphs>338</Paragraphs>
  <Slides>25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Archway PPT</vt:lpstr>
      <vt:lpstr>1_ArchwayMaster</vt:lpstr>
      <vt:lpstr>2_ArchwayMaster</vt:lpstr>
      <vt:lpstr>3_ArchwayMaster</vt:lpstr>
      <vt:lpstr>1_Archway PPT</vt:lpstr>
      <vt:lpstr>1_Archway</vt:lpstr>
      <vt:lpstr>9_ArchwayMaster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23 is the first term in this sequence</vt:lpstr>
      <vt:lpstr>42 is the fifth term in this sequence</vt:lpstr>
      <vt:lpstr>The nth term of a sequence is 3n+5</vt:lpstr>
      <vt:lpstr>The nth term of a sequence is 2n</vt:lpstr>
      <vt:lpstr>The nth term of a sequence is 2+3n </vt:lpstr>
      <vt:lpstr>Title: Generating Sequences using the nth term </vt:lpstr>
      <vt:lpstr>PowerPoint Presentation</vt:lpstr>
      <vt:lpstr>PowerPoint Presentation</vt:lpstr>
      <vt:lpstr>Exam Question </vt:lpstr>
      <vt:lpstr>Exam Question 2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Starter</dc:title>
  <dc:creator>Daniel Burke</dc:creator>
  <cp:lastModifiedBy>Elder, L</cp:lastModifiedBy>
  <cp:revision>50</cp:revision>
  <dcterms:created xsi:type="dcterms:W3CDTF">2016-09-12T21:40:49Z</dcterms:created>
  <dcterms:modified xsi:type="dcterms:W3CDTF">2021-04-22T09:15:38Z</dcterms:modified>
</cp:coreProperties>
</file>