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8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1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2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3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8" r:id="rId1"/>
    <p:sldMasterId id="2147483748" r:id="rId2"/>
    <p:sldMasterId id="2147483760" r:id="rId3"/>
    <p:sldMasterId id="2147483772" r:id="rId4"/>
    <p:sldMasterId id="2147483784" r:id="rId5"/>
    <p:sldMasterId id="2147483796" r:id="rId6"/>
    <p:sldMasterId id="2147483808" r:id="rId7"/>
    <p:sldMasterId id="2147483820" r:id="rId8"/>
    <p:sldMasterId id="2147483832" r:id="rId9"/>
    <p:sldMasterId id="2147483844" r:id="rId10"/>
    <p:sldMasterId id="2147483856" r:id="rId11"/>
    <p:sldMasterId id="2147483868" r:id="rId12"/>
    <p:sldMasterId id="2147483880" r:id="rId13"/>
    <p:sldMasterId id="2147483892" r:id="rId14"/>
  </p:sldMasterIdLst>
  <p:notesMasterIdLst>
    <p:notesMasterId r:id="rId28"/>
  </p:notesMasterIdLst>
  <p:handoutMasterIdLst>
    <p:handoutMasterId r:id="rId29"/>
  </p:handoutMasterIdLst>
  <p:sldIdLst>
    <p:sldId id="1002" r:id="rId15"/>
    <p:sldId id="964" r:id="rId16"/>
    <p:sldId id="966" r:id="rId17"/>
    <p:sldId id="968" r:id="rId18"/>
    <p:sldId id="969" r:id="rId19"/>
    <p:sldId id="974" r:id="rId20"/>
    <p:sldId id="975" r:id="rId21"/>
    <p:sldId id="976" r:id="rId22"/>
    <p:sldId id="978" r:id="rId23"/>
    <p:sldId id="941" r:id="rId24"/>
    <p:sldId id="980" r:id="rId25"/>
    <p:sldId id="997" r:id="rId26"/>
    <p:sldId id="1003" r:id="rId27"/>
  </p:sldIdLst>
  <p:sldSz cx="9906000" cy="6858000" type="A4"/>
  <p:notesSz cx="7104063" cy="10234613"/>
  <p:embeddedFontLst>
    <p:embeddedFont>
      <p:font typeface="Comic Sans MS" panose="030F0702030302020204" pitchFamily="66" charset="0"/>
      <p:regular r:id="rId30"/>
      <p:bold r:id="rId31"/>
      <p:italic r:id="rId32"/>
      <p:boldItalic r:id="rId33"/>
    </p:embeddedFont>
    <p:embeddedFont>
      <p:font typeface="Stencil" panose="040409050D0802020404" pitchFamily="82" charset="0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te" initials="K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3300"/>
    <a:srgbClr val="FF0066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91" autoAdjust="0"/>
    <p:restoredTop sz="92935" autoAdjust="0"/>
  </p:normalViewPr>
  <p:slideViewPr>
    <p:cSldViewPr snapToGrid="0" showGuides="1">
      <p:cViewPr>
        <p:scale>
          <a:sx n="103" d="100"/>
          <a:sy n="103" d="100"/>
        </p:scale>
        <p:origin x="-108" y="-18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-4242"/>
    </p:cViewPr>
  </p:sorterViewPr>
  <p:notesViewPr>
    <p:cSldViewPr snapToGrid="0" showGuides="1">
      <p:cViewPr varScale="1">
        <p:scale>
          <a:sx n="59" d="100"/>
          <a:sy n="59" d="100"/>
        </p:scale>
        <p:origin x="325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commentAuthors" Target="commentAuthors.xml"/><Relationship Id="rId21" Type="http://schemas.openxmlformats.org/officeDocument/2006/relationships/slide" Target="slides/slide7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handoutMaster" Target="handoutMasters/handout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BF95EEC0-BA2F-4C89-A04C-7A4A655E27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A920E98-7CDF-4021-8551-1596F15CE7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831BB-79C8-47D7-927B-A4A057B48BB9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7172B7C-7F8E-4E82-8E98-8202508291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5E038D9-98AA-4E2F-BECD-0B5701A0753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3C3B0-A9E3-44D3-89EF-A392F668C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830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8427" cy="513508"/>
          </a:xfrm>
          <a:prstGeom prst="rect">
            <a:avLst/>
          </a:prstGeom>
        </p:spPr>
        <p:txBody>
          <a:bodyPr vert="horz" lIns="94637" tIns="47319" rIns="94637" bIns="47319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637" tIns="47319" rIns="94637" bIns="47319" rtlCol="0"/>
          <a:lstStyle>
            <a:lvl1pPr algn="r">
              <a:defRPr sz="1300"/>
            </a:lvl1pPr>
          </a:lstStyle>
          <a:p>
            <a:fld id="{9C6A85EB-AF26-437E-8488-94E19A13AA79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7" tIns="47319" rIns="94637" bIns="4731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10"/>
            <a:ext cx="5683250" cy="4029878"/>
          </a:xfrm>
          <a:prstGeom prst="rect">
            <a:avLst/>
          </a:prstGeom>
        </p:spPr>
        <p:txBody>
          <a:bodyPr vert="horz" lIns="94637" tIns="47319" rIns="94637" bIns="4731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721110"/>
            <a:ext cx="3078427" cy="513507"/>
          </a:xfrm>
          <a:prstGeom prst="rect">
            <a:avLst/>
          </a:prstGeom>
        </p:spPr>
        <p:txBody>
          <a:bodyPr vert="horz" lIns="94637" tIns="47319" rIns="94637" bIns="47319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10"/>
            <a:ext cx="3078427" cy="513507"/>
          </a:xfrm>
          <a:prstGeom prst="rect">
            <a:avLst/>
          </a:prstGeom>
        </p:spPr>
        <p:txBody>
          <a:bodyPr vert="horz" lIns="94637" tIns="47319" rIns="94637" bIns="47319" rtlCol="0" anchor="b"/>
          <a:lstStyle>
            <a:lvl1pPr algn="r">
              <a:defRPr sz="1300"/>
            </a:lvl1pPr>
          </a:lstStyle>
          <a:p>
            <a:fld id="{DD4EDCD2-601A-461C-9AB5-639C33E3F9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9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1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2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1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1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76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4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4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6494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649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64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64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64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649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64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6494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988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9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3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1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1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8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72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72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63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3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2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2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88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76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76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67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4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3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3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9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8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80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9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3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1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1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8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72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72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6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4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2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2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9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7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78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69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4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4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4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9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82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82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73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4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34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34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98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86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86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63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3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1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1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88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76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76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69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4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4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4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9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82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82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73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4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6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6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98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86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86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77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5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34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34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10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9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90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77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5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34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34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10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9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90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3789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90663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9630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79520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84052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52371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87951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41209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56267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21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755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9" r:id="rId16"/>
    <p:sldLayoutId id="2147483740" r:id="rId17"/>
    <p:sldLayoutId id="2147483741" r:id="rId18"/>
    <p:sldLayoutId id="2147483742" r:id="rId19"/>
    <p:sldLayoutId id="2147483743" r:id="rId2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40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43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40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4" y="5800491"/>
            <a:ext cx="881342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6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4400"/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 defTabSz="914400"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4400"/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4400"/>
            <a:fld id="{6D7B6BBB-A5E0-4262-92DD-3A402BD6562B}" type="slidenum">
              <a:rPr lang="en-GB" smtClean="0">
                <a:solidFill>
                  <a:srgbClr val="000000"/>
                </a:solidFill>
              </a:rPr>
              <a:pPr defTabSz="914400"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914400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4" y="5800491"/>
            <a:ext cx="881343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2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882" y="1364672"/>
            <a:ext cx="9385300" cy="1752600"/>
          </a:xfrm>
        </p:spPr>
        <p:txBody>
          <a:bodyPr/>
          <a:lstStyle/>
          <a:p>
            <a:r>
              <a:rPr lang="en-GB" dirty="0" smtClean="0"/>
              <a:t>Round the following numbers to the nearest 100. </a:t>
            </a:r>
          </a:p>
          <a:p>
            <a:endParaRPr lang="en-GB" dirty="0"/>
          </a:p>
          <a:p>
            <a:pPr algn="l"/>
            <a:r>
              <a:rPr lang="en-GB" dirty="0" smtClean="0"/>
              <a:t>192 </a:t>
            </a:r>
          </a:p>
          <a:p>
            <a:pPr algn="l"/>
            <a:endParaRPr lang="en-GB" dirty="0"/>
          </a:p>
          <a:p>
            <a:pPr algn="l"/>
            <a:r>
              <a:rPr lang="en-GB" dirty="0" smtClean="0"/>
              <a:t>211</a:t>
            </a:r>
          </a:p>
          <a:p>
            <a:pPr algn="l"/>
            <a:endParaRPr lang="en-GB" dirty="0"/>
          </a:p>
          <a:p>
            <a:pPr algn="l"/>
            <a:r>
              <a:rPr lang="en-GB" dirty="0" smtClean="0"/>
              <a:t>250 </a:t>
            </a:r>
          </a:p>
          <a:p>
            <a:pPr algn="l"/>
            <a:endParaRPr lang="en-GB" dirty="0"/>
          </a:p>
          <a:p>
            <a:pPr algn="l"/>
            <a:r>
              <a:rPr lang="en-GB" dirty="0" smtClean="0"/>
              <a:t>1250 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26" y="404664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27125" y="332656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8146" y="3444857"/>
            <a:ext cx="6216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Write your answers in the chat. 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 smtClean="0"/>
              <a:t>Do not submit until I tell you to!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45873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277703A-9CBB-47C0-953E-F28545A64924}"/>
              </a:ext>
            </a:extLst>
          </p:cNvPr>
          <p:cNvSpPr txBox="1"/>
          <p:nvPr/>
        </p:nvSpPr>
        <p:spPr>
          <a:xfrm>
            <a:off x="3624362" y="1170548"/>
            <a:ext cx="5327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The juice box says it contains 300 ml of juice.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2DD720D-4403-4BF0-A1DA-D50BF0464B59}"/>
              </a:ext>
            </a:extLst>
          </p:cNvPr>
          <p:cNvSpPr txBox="1"/>
          <p:nvPr/>
        </p:nvSpPr>
        <p:spPr>
          <a:xfrm>
            <a:off x="4001071" y="2246696"/>
            <a:ext cx="4573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How much juice does the box contain?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6D85945-02A3-4C5D-A1F3-EA858A87247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224" y="934925"/>
            <a:ext cx="1539354" cy="224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31676B4-0086-45B9-BD6E-B87B674F29EA}"/>
              </a:ext>
            </a:extLst>
          </p:cNvPr>
          <p:cNvSpPr txBox="1"/>
          <p:nvPr/>
        </p:nvSpPr>
        <p:spPr>
          <a:xfrm>
            <a:off x="3639607" y="3322847"/>
            <a:ext cx="52966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It is unlikely the box contains </a:t>
            </a:r>
            <a:r>
              <a:rPr lang="en-GB" sz="2000" b="1" dirty="0"/>
              <a:t>exactly</a:t>
            </a:r>
            <a:r>
              <a:rPr lang="en-GB" sz="2000" dirty="0"/>
              <a:t> 300 ml.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It may be more or less. </a:t>
            </a:r>
          </a:p>
          <a:p>
            <a:pPr algn="ctr"/>
            <a:r>
              <a:rPr lang="en-GB" sz="2000" dirty="0"/>
              <a:t>Why do manufacturers want to be accurate?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3605FFA-883A-454C-AF77-F8CA695BBE60}"/>
              </a:ext>
            </a:extLst>
          </p:cNvPr>
          <p:cNvSpPr txBox="1"/>
          <p:nvPr/>
        </p:nvSpPr>
        <p:spPr>
          <a:xfrm>
            <a:off x="3476915" y="5217746"/>
            <a:ext cx="56220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They don’t want to give you much juice for free, </a:t>
            </a:r>
          </a:p>
          <a:p>
            <a:pPr algn="ctr"/>
            <a:r>
              <a:rPr lang="en-GB" sz="2000" dirty="0"/>
              <a:t>but they must legally have the amount stated.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99E6F9CD-ACC9-4DC4-AF56-F66935E9E929}"/>
              </a:ext>
            </a:extLst>
          </p:cNvPr>
          <p:cNvSpPr/>
          <p:nvPr/>
        </p:nvSpPr>
        <p:spPr>
          <a:xfrm>
            <a:off x="1436028" y="2947963"/>
            <a:ext cx="1127760" cy="467360"/>
          </a:xfrm>
          <a:prstGeom prst="roundRect">
            <a:avLst/>
          </a:prstGeom>
          <a:solidFill>
            <a:srgbClr val="00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950" b="1" dirty="0">
                <a:solidFill>
                  <a:schemeClr val="tx1"/>
                </a:solidFill>
              </a:rPr>
              <a:t>300 ml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19" y="182991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2490035" y="110983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60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7F03736-B347-47DD-85DD-B3AB471A498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08" y="122125"/>
            <a:ext cx="1016194" cy="14831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4864297-178F-4361-BA59-005DF7DF6D27}"/>
              </a:ext>
            </a:extLst>
          </p:cNvPr>
          <p:cNvSpPr txBox="1"/>
          <p:nvPr/>
        </p:nvSpPr>
        <p:spPr>
          <a:xfrm>
            <a:off x="923848" y="1243041"/>
            <a:ext cx="80377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If the amount of juice is 300 ml </a:t>
            </a:r>
            <a:r>
              <a:rPr lang="en-GB" sz="2000" b="1" dirty="0"/>
              <a:t>to the nearest whole number (1 ml)</a:t>
            </a:r>
            <a:r>
              <a:rPr lang="en-GB" sz="2000" dirty="0"/>
              <a:t>: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What is the maximum &amp; minimum amount in the box?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351EDE70-9C91-439F-A35F-017F042644B2}"/>
              </a:ext>
            </a:extLst>
          </p:cNvPr>
          <p:cNvCxnSpPr>
            <a:cxnSpLocks/>
          </p:cNvCxnSpPr>
          <p:nvPr/>
        </p:nvCxnSpPr>
        <p:spPr>
          <a:xfrm>
            <a:off x="982924" y="3457918"/>
            <a:ext cx="7940154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07C4B73E-03CF-43A2-9B68-5815EABEEF06}"/>
              </a:ext>
            </a:extLst>
          </p:cNvPr>
          <p:cNvGrpSpPr/>
          <p:nvPr/>
        </p:nvGrpSpPr>
        <p:grpSpPr>
          <a:xfrm>
            <a:off x="1407895" y="3167770"/>
            <a:ext cx="7121767" cy="410310"/>
            <a:chOff x="1407885" y="5389685"/>
            <a:chExt cx="7121767" cy="594948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E8CE059F-D5BD-4BB1-95BD-C00B247773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3973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29D763CF-AC63-4C0D-9D4F-357AE0C224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20061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CF17EAAA-C923-430D-AD6F-B24959C564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149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AC5691A-A163-489E-943E-60FC61BC56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32237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D78B0B02-EA33-489F-B8A2-70E46D6063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88325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E8B21B65-E2A3-43A4-83BB-45828AA4C5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44413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8D2DEDE4-82FA-44CA-B67C-CDB67E6AB4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00501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50AA6759-1880-4DC5-B760-D9FCBB77DA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56589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20AB0C69-1D71-4CE8-9458-43EF5BECF6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2677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B3B18C83-B2A3-4939-A1C1-4D130352AE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24853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865ED58F-F28B-48F0-A3BC-BD2C32E96E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0941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824A6DD7-0CD2-49A7-A18E-8878384AB1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37029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59594FA8-83DB-40A4-B88B-14E82B0ED4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3117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72899C5C-9550-44A5-895E-7891904131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49205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B16E1C30-6142-4C79-BBD5-8EF4632378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05293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BC9CA84B-C290-4461-9897-62B67C030A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61381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1F12BC6C-BA66-469D-813D-9258EE5725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7469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88C0C61A-30C9-43BD-B127-A7B63C5FB3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73557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xmlns="" id="{ED3D9098-6369-4714-BFC1-89B6F012CB50}"/>
                </a:ext>
              </a:extLst>
            </p:cNvPr>
            <p:cNvGrpSpPr/>
            <p:nvPr/>
          </p:nvGrpSpPr>
          <p:grpSpPr>
            <a:xfrm>
              <a:off x="1407885" y="5389685"/>
              <a:ext cx="7121767" cy="594948"/>
              <a:chOff x="1407885" y="5586047"/>
              <a:chExt cx="7121767" cy="398586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xmlns="" id="{8A2B6B93-6751-4BB8-A724-02B2486C7E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07885" y="5586047"/>
                <a:ext cx="0" cy="398586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xmlns="" id="{425501E0-FB7C-4F71-A4E3-FC38671292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68765" y="5586047"/>
                <a:ext cx="0" cy="398586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xmlns="" id="{3A0EADED-E054-4AB8-9BDA-49649AC460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29652" y="5586047"/>
                <a:ext cx="0" cy="398586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991CD6E-BA43-4675-AEA1-8156A6239ECE}"/>
              </a:ext>
            </a:extLst>
          </p:cNvPr>
          <p:cNvSpPr txBox="1"/>
          <p:nvPr/>
        </p:nvSpPr>
        <p:spPr>
          <a:xfrm>
            <a:off x="922383" y="269298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290 ml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603E2FAD-74A1-4D8A-A802-4528854CF513}"/>
              </a:ext>
            </a:extLst>
          </p:cNvPr>
          <p:cNvSpPr txBox="1"/>
          <p:nvPr/>
        </p:nvSpPr>
        <p:spPr>
          <a:xfrm>
            <a:off x="4483268" y="269298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300 ml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340D8C8-9D79-4F86-8C78-93BE2F2A27B2}"/>
              </a:ext>
            </a:extLst>
          </p:cNvPr>
          <p:cNvSpPr txBox="1"/>
          <p:nvPr/>
        </p:nvSpPr>
        <p:spPr>
          <a:xfrm>
            <a:off x="8035361" y="269298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310 ml</a:t>
            </a: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xmlns="" id="{D1AF7D6E-A2AB-44CB-92D2-DDE8F4B3913C}"/>
              </a:ext>
            </a:extLst>
          </p:cNvPr>
          <p:cNvSpPr/>
          <p:nvPr/>
        </p:nvSpPr>
        <p:spPr>
          <a:xfrm rot="10800000">
            <a:off x="4490133" y="3638647"/>
            <a:ext cx="246185" cy="443914"/>
          </a:xfrm>
          <a:prstGeom prst="down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xmlns="" id="{F5399EB9-B328-496E-8AB0-5FE51343DCEC}"/>
              </a:ext>
            </a:extLst>
          </p:cNvPr>
          <p:cNvSpPr/>
          <p:nvPr/>
        </p:nvSpPr>
        <p:spPr>
          <a:xfrm rot="10800000">
            <a:off x="5198791" y="3638647"/>
            <a:ext cx="246185" cy="443914"/>
          </a:xfrm>
          <a:prstGeom prst="down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AE5271DD-CAA8-48C4-A0E1-C848A96C5F2D}"/>
              </a:ext>
            </a:extLst>
          </p:cNvPr>
          <p:cNvSpPr txBox="1"/>
          <p:nvPr/>
        </p:nvSpPr>
        <p:spPr>
          <a:xfrm>
            <a:off x="4304026" y="4278795"/>
            <a:ext cx="612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299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DE0BCED-6DD6-4E40-82E3-D010B1C4709E}"/>
              </a:ext>
            </a:extLst>
          </p:cNvPr>
          <p:cNvSpPr txBox="1"/>
          <p:nvPr/>
        </p:nvSpPr>
        <p:spPr>
          <a:xfrm>
            <a:off x="5027931" y="4294035"/>
            <a:ext cx="612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301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7045CA8E-E273-4064-8DE3-24187AB20ADC}"/>
              </a:ext>
            </a:extLst>
          </p:cNvPr>
          <p:cNvSpPr txBox="1"/>
          <p:nvPr/>
        </p:nvSpPr>
        <p:spPr>
          <a:xfrm>
            <a:off x="2865079" y="4997515"/>
            <a:ext cx="41553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The amount can’t be 299 or 301, </a:t>
            </a:r>
          </a:p>
          <a:p>
            <a:pPr algn="ctr"/>
            <a:r>
              <a:rPr lang="en-GB" sz="2000" dirty="0"/>
              <a:t>it must be between these amounts.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94660002-E180-4CFA-83A8-C6E4FBCF2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926" y="4130487"/>
            <a:ext cx="211375" cy="21137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421864ED-EE28-4F9F-A470-F31B573783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885" y="4132071"/>
            <a:ext cx="211375" cy="211375"/>
          </a:xfrm>
          <a:prstGeom prst="rect">
            <a:avLst/>
          </a:prstGeom>
        </p:spPr>
      </p:pic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xmlns="" id="{0D958305-9C11-4F2F-A92E-0C9A854F8C92}"/>
              </a:ext>
            </a:extLst>
          </p:cNvPr>
          <p:cNvSpPr/>
          <p:nvPr/>
        </p:nvSpPr>
        <p:spPr>
          <a:xfrm>
            <a:off x="145700" y="1556043"/>
            <a:ext cx="1127760" cy="467360"/>
          </a:xfrm>
          <a:prstGeom prst="roundRect">
            <a:avLst/>
          </a:prstGeom>
          <a:solidFill>
            <a:srgbClr val="00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950" b="1" dirty="0">
                <a:solidFill>
                  <a:schemeClr val="tx1"/>
                </a:solidFill>
              </a:rPr>
              <a:t>300 ml</a:t>
            </a: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50" y="5937246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ounded Rectangle 47"/>
          <p:cNvSpPr/>
          <p:nvPr/>
        </p:nvSpPr>
        <p:spPr>
          <a:xfrm>
            <a:off x="1956959" y="5865238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20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7" grpId="0" animBg="1"/>
      <p:bldP spid="38" grpId="0" animBg="1"/>
      <p:bldP spid="39" grpId="0"/>
      <p:bldP spid="40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D127D2E3-D6CA-4066-B06E-684B587A4BF6}"/>
              </a:ext>
            </a:extLst>
          </p:cNvPr>
          <p:cNvSpPr txBox="1"/>
          <p:nvPr/>
        </p:nvSpPr>
        <p:spPr>
          <a:xfrm>
            <a:off x="1868003" y="2542539"/>
            <a:ext cx="6149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The real amount must be between 299.5 &amp; 300.5 ml.</a:t>
            </a:r>
          </a:p>
        </p:txBody>
      </p:sp>
      <p:sp>
        <p:nvSpPr>
          <p:cNvPr id="77" name="Left Bracket 76">
            <a:extLst>
              <a:ext uri="{FF2B5EF4-FFF2-40B4-BE49-F238E27FC236}">
                <a16:creationId xmlns:a16="http://schemas.microsoft.com/office/drawing/2014/main" xmlns="" id="{A01AE539-D5B6-4676-87CA-76C7510E1DB6}"/>
              </a:ext>
            </a:extLst>
          </p:cNvPr>
          <p:cNvSpPr/>
          <p:nvPr/>
        </p:nvSpPr>
        <p:spPr>
          <a:xfrm rot="16200000">
            <a:off x="4849372" y="3146018"/>
            <a:ext cx="248412" cy="3570737"/>
          </a:xfrm>
          <a:prstGeom prst="leftBracket">
            <a:avLst/>
          </a:prstGeom>
          <a:ln w="57150">
            <a:solidFill>
              <a:srgbClr val="00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FA594F5D-9AE6-4A27-BB4F-E0153EB1E63A}"/>
              </a:ext>
            </a:extLst>
          </p:cNvPr>
          <p:cNvSpPr txBox="1"/>
          <p:nvPr/>
        </p:nvSpPr>
        <p:spPr>
          <a:xfrm>
            <a:off x="1995457" y="2930431"/>
            <a:ext cx="58945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All these values are closer to 300 than 299 or 301.</a:t>
            </a:r>
          </a:p>
        </p:txBody>
      </p:sp>
      <p:sp>
        <p:nvSpPr>
          <p:cNvPr id="79" name="Arrow: Down 78">
            <a:extLst>
              <a:ext uri="{FF2B5EF4-FFF2-40B4-BE49-F238E27FC236}">
                <a16:creationId xmlns:a16="http://schemas.microsoft.com/office/drawing/2014/main" xmlns="" id="{258F3D46-75EE-44E4-B545-BFE48ABD26D7}"/>
              </a:ext>
            </a:extLst>
          </p:cNvPr>
          <p:cNvSpPr/>
          <p:nvPr/>
        </p:nvSpPr>
        <p:spPr>
          <a:xfrm rot="5400000">
            <a:off x="2149730" y="4489470"/>
            <a:ext cx="246185" cy="1670341"/>
          </a:xfrm>
          <a:prstGeom prst="down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80" name="Arrow: Down 79">
            <a:extLst>
              <a:ext uri="{FF2B5EF4-FFF2-40B4-BE49-F238E27FC236}">
                <a16:creationId xmlns:a16="http://schemas.microsoft.com/office/drawing/2014/main" xmlns="" id="{B14EB9BF-96A0-42F2-8CC9-DAC4D146E52E}"/>
              </a:ext>
            </a:extLst>
          </p:cNvPr>
          <p:cNvSpPr/>
          <p:nvPr/>
        </p:nvSpPr>
        <p:spPr>
          <a:xfrm rot="16200000">
            <a:off x="7518450" y="4489470"/>
            <a:ext cx="246185" cy="1670341"/>
          </a:xfrm>
          <a:prstGeom prst="down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08D64546-996C-4334-B12F-6999F109799C}"/>
              </a:ext>
            </a:extLst>
          </p:cNvPr>
          <p:cNvSpPr txBox="1"/>
          <p:nvPr/>
        </p:nvSpPr>
        <p:spPr>
          <a:xfrm>
            <a:off x="1436409" y="5516684"/>
            <a:ext cx="1709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Closer to 299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D482A38C-93A0-4605-9001-7C56B832F1C0}"/>
              </a:ext>
            </a:extLst>
          </p:cNvPr>
          <p:cNvSpPr txBox="1"/>
          <p:nvPr/>
        </p:nvSpPr>
        <p:spPr>
          <a:xfrm>
            <a:off x="6709451" y="5516684"/>
            <a:ext cx="1709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Closer to 301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xmlns="" id="{50BEFA3C-6AB3-4DEA-84E1-DA3B3D5E2B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568" y="5005224"/>
            <a:ext cx="211375" cy="211375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xmlns="" id="{443BE7F8-BB6A-479A-A739-AD71EF18D1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727" y="5016968"/>
            <a:ext cx="211375" cy="211375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xmlns="" id="{0F33D856-4FD9-44CF-A5EF-45CD98AAB4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374" y="5157762"/>
            <a:ext cx="350293" cy="400753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xmlns="" id="{1BD8AE81-0A76-42C2-8C08-4826F868775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08" y="122125"/>
            <a:ext cx="1016194" cy="1483155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C9457F9D-3625-41F6-8732-5AAB9D20FDB0}"/>
              </a:ext>
            </a:extLst>
          </p:cNvPr>
          <p:cNvSpPr txBox="1"/>
          <p:nvPr/>
        </p:nvSpPr>
        <p:spPr>
          <a:xfrm>
            <a:off x="923848" y="1243041"/>
            <a:ext cx="80377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If the amount of juice is 300 ml </a:t>
            </a:r>
            <a:r>
              <a:rPr lang="en-GB" sz="2000" b="1" dirty="0"/>
              <a:t>to the nearest whole number (1 ml)</a:t>
            </a:r>
            <a:r>
              <a:rPr lang="en-GB" sz="2000" dirty="0"/>
              <a:t>: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What is the maximum &amp; minimum amount in the box?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xmlns="" id="{7CFB7AF6-04A1-428E-BC92-E437AEC8B768}"/>
              </a:ext>
            </a:extLst>
          </p:cNvPr>
          <p:cNvSpPr/>
          <p:nvPr/>
        </p:nvSpPr>
        <p:spPr>
          <a:xfrm>
            <a:off x="145700" y="1556043"/>
            <a:ext cx="1127760" cy="467360"/>
          </a:xfrm>
          <a:prstGeom prst="roundRect">
            <a:avLst/>
          </a:prstGeom>
          <a:solidFill>
            <a:srgbClr val="00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950" b="1" dirty="0">
                <a:solidFill>
                  <a:schemeClr val="tx1"/>
                </a:solidFill>
              </a:rPr>
              <a:t>300 ml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xmlns="" id="{20E93DAF-9A12-43B7-86AA-0B8A61463A71}"/>
              </a:ext>
            </a:extLst>
          </p:cNvPr>
          <p:cNvCxnSpPr>
            <a:cxnSpLocks/>
          </p:cNvCxnSpPr>
          <p:nvPr/>
        </p:nvCxnSpPr>
        <p:spPr>
          <a:xfrm>
            <a:off x="360681" y="4605998"/>
            <a:ext cx="918464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xmlns="" id="{38029BC1-3C57-42E9-BED0-D5D94EDF1E62}"/>
              </a:ext>
            </a:extLst>
          </p:cNvPr>
          <p:cNvCxnSpPr>
            <a:cxnSpLocks/>
          </p:cNvCxnSpPr>
          <p:nvPr/>
        </p:nvCxnSpPr>
        <p:spPr>
          <a:xfrm flipV="1">
            <a:off x="1763973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xmlns="" id="{2CA5418D-3E3B-4C0F-B53A-594ECF4A5909}"/>
              </a:ext>
            </a:extLst>
          </p:cNvPr>
          <p:cNvCxnSpPr>
            <a:cxnSpLocks/>
          </p:cNvCxnSpPr>
          <p:nvPr/>
        </p:nvCxnSpPr>
        <p:spPr>
          <a:xfrm flipV="1">
            <a:off x="2120061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xmlns="" id="{DBA56E62-CD81-4298-8E09-A9963F9A4CB5}"/>
              </a:ext>
            </a:extLst>
          </p:cNvPr>
          <p:cNvCxnSpPr>
            <a:cxnSpLocks/>
          </p:cNvCxnSpPr>
          <p:nvPr/>
        </p:nvCxnSpPr>
        <p:spPr>
          <a:xfrm flipV="1">
            <a:off x="2476149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xmlns="" id="{132F186D-6346-4E8B-AA7E-88C12D3AAC2C}"/>
              </a:ext>
            </a:extLst>
          </p:cNvPr>
          <p:cNvCxnSpPr>
            <a:cxnSpLocks/>
          </p:cNvCxnSpPr>
          <p:nvPr/>
        </p:nvCxnSpPr>
        <p:spPr>
          <a:xfrm flipV="1">
            <a:off x="2832237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xmlns="" id="{F7454862-8AD5-412D-8FCB-D904C8E39465}"/>
              </a:ext>
            </a:extLst>
          </p:cNvPr>
          <p:cNvCxnSpPr>
            <a:cxnSpLocks/>
          </p:cNvCxnSpPr>
          <p:nvPr/>
        </p:nvCxnSpPr>
        <p:spPr>
          <a:xfrm flipV="1">
            <a:off x="3544413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xmlns="" id="{629C1703-EE41-4DEE-B151-39443BDF8A2F}"/>
              </a:ext>
            </a:extLst>
          </p:cNvPr>
          <p:cNvCxnSpPr>
            <a:cxnSpLocks/>
          </p:cNvCxnSpPr>
          <p:nvPr/>
        </p:nvCxnSpPr>
        <p:spPr>
          <a:xfrm flipV="1">
            <a:off x="3900501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xmlns="" id="{57441463-6210-4DD8-94FF-69AAC5A716AE}"/>
              </a:ext>
            </a:extLst>
          </p:cNvPr>
          <p:cNvCxnSpPr>
            <a:cxnSpLocks/>
          </p:cNvCxnSpPr>
          <p:nvPr/>
        </p:nvCxnSpPr>
        <p:spPr>
          <a:xfrm flipV="1">
            <a:off x="4256589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xmlns="" id="{81FDC559-2724-492E-9405-EC3DBAF2D0F4}"/>
              </a:ext>
            </a:extLst>
          </p:cNvPr>
          <p:cNvCxnSpPr>
            <a:cxnSpLocks/>
          </p:cNvCxnSpPr>
          <p:nvPr/>
        </p:nvCxnSpPr>
        <p:spPr>
          <a:xfrm flipV="1">
            <a:off x="4612677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xmlns="" id="{10F20AA7-7409-4949-A627-B8D9F33A046D}"/>
              </a:ext>
            </a:extLst>
          </p:cNvPr>
          <p:cNvCxnSpPr>
            <a:cxnSpLocks/>
          </p:cNvCxnSpPr>
          <p:nvPr/>
        </p:nvCxnSpPr>
        <p:spPr>
          <a:xfrm flipV="1">
            <a:off x="5324853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xmlns="" id="{B7D031B6-0157-4CBA-B33D-7AB4746E5D90}"/>
              </a:ext>
            </a:extLst>
          </p:cNvPr>
          <p:cNvCxnSpPr>
            <a:cxnSpLocks/>
          </p:cNvCxnSpPr>
          <p:nvPr/>
        </p:nvCxnSpPr>
        <p:spPr>
          <a:xfrm flipV="1">
            <a:off x="5680942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xmlns="" id="{23EBD1AF-F6CB-4F95-B4DC-044919880849}"/>
              </a:ext>
            </a:extLst>
          </p:cNvPr>
          <p:cNvCxnSpPr>
            <a:cxnSpLocks/>
          </p:cNvCxnSpPr>
          <p:nvPr/>
        </p:nvCxnSpPr>
        <p:spPr>
          <a:xfrm flipV="1">
            <a:off x="6037029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xmlns="" id="{136E4039-B413-4EC9-AE41-42E56CEDA95D}"/>
              </a:ext>
            </a:extLst>
          </p:cNvPr>
          <p:cNvCxnSpPr>
            <a:cxnSpLocks/>
          </p:cNvCxnSpPr>
          <p:nvPr/>
        </p:nvCxnSpPr>
        <p:spPr>
          <a:xfrm flipV="1">
            <a:off x="6393117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Group 135">
            <a:extLst>
              <a:ext uri="{FF2B5EF4-FFF2-40B4-BE49-F238E27FC236}">
                <a16:creationId xmlns:a16="http://schemas.microsoft.com/office/drawing/2014/main" xmlns="" id="{92D69D8C-22C9-4DCB-94C2-EB6A6623CB21}"/>
              </a:ext>
            </a:extLst>
          </p:cNvPr>
          <p:cNvGrpSpPr/>
          <p:nvPr/>
        </p:nvGrpSpPr>
        <p:grpSpPr>
          <a:xfrm>
            <a:off x="3188325" y="4287520"/>
            <a:ext cx="3560880" cy="438640"/>
            <a:chOff x="3188325" y="3303192"/>
            <a:chExt cx="3560880" cy="274888"/>
          </a:xfrm>
        </p:grpSpPr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xmlns="" id="{E86D6ECF-F025-47AA-93B9-3457A3D41A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88325" y="3303192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xmlns="" id="{97F6410B-93CD-4C35-9847-ACF4962CEF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49205" y="3303192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xmlns="" id="{B9B523BE-8153-4819-A4AB-7FE52D77BDCA}"/>
              </a:ext>
            </a:extLst>
          </p:cNvPr>
          <p:cNvCxnSpPr>
            <a:cxnSpLocks/>
          </p:cNvCxnSpPr>
          <p:nvPr/>
        </p:nvCxnSpPr>
        <p:spPr>
          <a:xfrm flipV="1">
            <a:off x="7105293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xmlns="" id="{AF831DD0-DA77-4306-814E-7AC4F0A2648E}"/>
              </a:ext>
            </a:extLst>
          </p:cNvPr>
          <p:cNvCxnSpPr>
            <a:cxnSpLocks/>
          </p:cNvCxnSpPr>
          <p:nvPr/>
        </p:nvCxnSpPr>
        <p:spPr>
          <a:xfrm flipV="1">
            <a:off x="7461381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xmlns="" id="{33BB7DB0-B525-4531-8C0D-B3C27B170E9B}"/>
              </a:ext>
            </a:extLst>
          </p:cNvPr>
          <p:cNvCxnSpPr>
            <a:cxnSpLocks/>
          </p:cNvCxnSpPr>
          <p:nvPr/>
        </p:nvCxnSpPr>
        <p:spPr>
          <a:xfrm flipV="1">
            <a:off x="7817469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xmlns="" id="{7E075340-A334-40AC-A99E-D8F8A3AE7185}"/>
              </a:ext>
            </a:extLst>
          </p:cNvPr>
          <p:cNvCxnSpPr>
            <a:cxnSpLocks/>
          </p:cNvCxnSpPr>
          <p:nvPr/>
        </p:nvCxnSpPr>
        <p:spPr>
          <a:xfrm flipV="1">
            <a:off x="8173557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3" name="Group 142">
            <a:extLst>
              <a:ext uri="{FF2B5EF4-FFF2-40B4-BE49-F238E27FC236}">
                <a16:creationId xmlns:a16="http://schemas.microsoft.com/office/drawing/2014/main" xmlns="" id="{A7A48AFA-9D2F-4127-97C1-DA50A72DCE30}"/>
              </a:ext>
            </a:extLst>
          </p:cNvPr>
          <p:cNvGrpSpPr/>
          <p:nvPr/>
        </p:nvGrpSpPr>
        <p:grpSpPr>
          <a:xfrm>
            <a:off x="1407895" y="4315850"/>
            <a:ext cx="7121767" cy="410310"/>
            <a:chOff x="1407885" y="5586047"/>
            <a:chExt cx="7121767" cy="398586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xmlns="" id="{DF995E5A-7C1A-483E-89F7-DB79B68B68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07885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xmlns="" id="{B37A8D3C-07BE-461A-B1B7-205C4BE72A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68765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xmlns="" id="{6CF1A9E4-99B7-4704-9251-F9A905217F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29652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xmlns="" id="{3B39EB1E-1E1B-4E18-A737-231D1EAB83CD}"/>
              </a:ext>
            </a:extLst>
          </p:cNvPr>
          <p:cNvSpPr txBox="1"/>
          <p:nvPr/>
        </p:nvSpPr>
        <p:spPr>
          <a:xfrm>
            <a:off x="908760" y="3841064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/>
              <a:t>299 ml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xmlns="" id="{201DD252-0042-4845-A718-463B21DBB969}"/>
              </a:ext>
            </a:extLst>
          </p:cNvPr>
          <p:cNvSpPr txBox="1"/>
          <p:nvPr/>
        </p:nvSpPr>
        <p:spPr>
          <a:xfrm>
            <a:off x="4469646" y="3841064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/>
              <a:t>300 ml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xmlns="" id="{76458553-08E8-42A3-82DB-EEC0B93E32CB}"/>
              </a:ext>
            </a:extLst>
          </p:cNvPr>
          <p:cNvSpPr txBox="1"/>
          <p:nvPr/>
        </p:nvSpPr>
        <p:spPr>
          <a:xfrm>
            <a:off x="8021738" y="3841064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/>
              <a:t>301 ml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C3C1E7C1-1133-468C-A501-EF5E53C66AAE}"/>
              </a:ext>
            </a:extLst>
          </p:cNvPr>
          <p:cNvSpPr txBox="1"/>
          <p:nvPr/>
        </p:nvSpPr>
        <p:spPr>
          <a:xfrm>
            <a:off x="6143925" y="3841064"/>
            <a:ext cx="1167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300.5 ml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xmlns="" id="{255E40E6-92A1-4A18-8D47-F702B652636C}"/>
              </a:ext>
            </a:extLst>
          </p:cNvPr>
          <p:cNvSpPr txBox="1"/>
          <p:nvPr/>
        </p:nvSpPr>
        <p:spPr>
          <a:xfrm>
            <a:off x="2591833" y="3841064"/>
            <a:ext cx="1167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299.5 ml</a:t>
            </a: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05" y="5988802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ounded Rectangle 44"/>
          <p:cNvSpPr/>
          <p:nvPr/>
        </p:nvSpPr>
        <p:spPr>
          <a:xfrm>
            <a:off x="1925214" y="5916794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2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7" grpId="0" animBg="1"/>
      <p:bldP spid="78" grpId="0"/>
      <p:bldP spid="79" grpId="0" animBg="1"/>
      <p:bldP spid="80" grpId="0" animBg="1"/>
      <p:bldP spid="81" grpId="0"/>
      <p:bldP spid="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4864297-178F-4361-BA59-005DF7DF6D27}"/>
              </a:ext>
            </a:extLst>
          </p:cNvPr>
          <p:cNvSpPr txBox="1"/>
          <p:nvPr/>
        </p:nvSpPr>
        <p:spPr>
          <a:xfrm>
            <a:off x="1797497" y="1243035"/>
            <a:ext cx="62905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What should we write on the box, </a:t>
            </a:r>
          </a:p>
          <a:p>
            <a:pPr algn="ctr"/>
            <a:r>
              <a:rPr lang="en-GB" sz="2000" dirty="0"/>
              <a:t>if the amount of juice is </a:t>
            </a:r>
            <a:r>
              <a:rPr lang="en-GB" sz="2000" b="1" dirty="0"/>
              <a:t>exactly</a:t>
            </a:r>
            <a:r>
              <a:rPr lang="en-GB" sz="2000" dirty="0"/>
              <a:t> 299.5 ml or 300.5 ml?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351EDE70-9C91-439F-A35F-017F042644B2}"/>
              </a:ext>
            </a:extLst>
          </p:cNvPr>
          <p:cNvCxnSpPr>
            <a:cxnSpLocks/>
          </p:cNvCxnSpPr>
          <p:nvPr/>
        </p:nvCxnSpPr>
        <p:spPr>
          <a:xfrm>
            <a:off x="360681" y="4605998"/>
            <a:ext cx="918464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E8CE059F-D5BD-4BB1-95BD-C00B24777334}"/>
              </a:ext>
            </a:extLst>
          </p:cNvPr>
          <p:cNvCxnSpPr>
            <a:cxnSpLocks/>
          </p:cNvCxnSpPr>
          <p:nvPr/>
        </p:nvCxnSpPr>
        <p:spPr>
          <a:xfrm flipV="1">
            <a:off x="1763973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29D763CF-AC63-4C0D-9D4F-357AE0C2245E}"/>
              </a:ext>
            </a:extLst>
          </p:cNvPr>
          <p:cNvCxnSpPr>
            <a:cxnSpLocks/>
          </p:cNvCxnSpPr>
          <p:nvPr/>
        </p:nvCxnSpPr>
        <p:spPr>
          <a:xfrm flipV="1">
            <a:off x="2120061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CF17EAAA-C923-430D-AD6F-B24959C564FD}"/>
              </a:ext>
            </a:extLst>
          </p:cNvPr>
          <p:cNvCxnSpPr>
            <a:cxnSpLocks/>
          </p:cNvCxnSpPr>
          <p:nvPr/>
        </p:nvCxnSpPr>
        <p:spPr>
          <a:xfrm flipV="1">
            <a:off x="2476149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0AC5691A-A163-489E-943E-60FC61BC56A5}"/>
              </a:ext>
            </a:extLst>
          </p:cNvPr>
          <p:cNvCxnSpPr>
            <a:cxnSpLocks/>
          </p:cNvCxnSpPr>
          <p:nvPr/>
        </p:nvCxnSpPr>
        <p:spPr>
          <a:xfrm flipV="1">
            <a:off x="2832237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E8B21B65-E2A3-43A4-83BB-45828AA4C5E6}"/>
              </a:ext>
            </a:extLst>
          </p:cNvPr>
          <p:cNvCxnSpPr>
            <a:cxnSpLocks/>
          </p:cNvCxnSpPr>
          <p:nvPr/>
        </p:nvCxnSpPr>
        <p:spPr>
          <a:xfrm flipV="1">
            <a:off x="3544413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8D2DEDE4-82FA-44CA-B67C-CDB67E6AB40B}"/>
              </a:ext>
            </a:extLst>
          </p:cNvPr>
          <p:cNvCxnSpPr>
            <a:cxnSpLocks/>
          </p:cNvCxnSpPr>
          <p:nvPr/>
        </p:nvCxnSpPr>
        <p:spPr>
          <a:xfrm flipV="1">
            <a:off x="3900501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50AA6759-1880-4DC5-B760-D9FCBB77DA4E}"/>
              </a:ext>
            </a:extLst>
          </p:cNvPr>
          <p:cNvCxnSpPr>
            <a:cxnSpLocks/>
          </p:cNvCxnSpPr>
          <p:nvPr/>
        </p:nvCxnSpPr>
        <p:spPr>
          <a:xfrm flipV="1">
            <a:off x="4256589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20AB0C69-1D71-4CE8-9458-43EF5BECF684}"/>
              </a:ext>
            </a:extLst>
          </p:cNvPr>
          <p:cNvCxnSpPr>
            <a:cxnSpLocks/>
          </p:cNvCxnSpPr>
          <p:nvPr/>
        </p:nvCxnSpPr>
        <p:spPr>
          <a:xfrm flipV="1">
            <a:off x="4612677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B3B18C83-B2A3-4939-A1C1-4D130352AEA7}"/>
              </a:ext>
            </a:extLst>
          </p:cNvPr>
          <p:cNvCxnSpPr>
            <a:cxnSpLocks/>
          </p:cNvCxnSpPr>
          <p:nvPr/>
        </p:nvCxnSpPr>
        <p:spPr>
          <a:xfrm flipV="1">
            <a:off x="5324853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865ED58F-F28B-48F0-A3BC-BD2C32E96EFC}"/>
              </a:ext>
            </a:extLst>
          </p:cNvPr>
          <p:cNvCxnSpPr>
            <a:cxnSpLocks/>
          </p:cNvCxnSpPr>
          <p:nvPr/>
        </p:nvCxnSpPr>
        <p:spPr>
          <a:xfrm flipV="1">
            <a:off x="5680942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824A6DD7-0CD2-49A7-A18E-8878384AB118}"/>
              </a:ext>
            </a:extLst>
          </p:cNvPr>
          <p:cNvCxnSpPr>
            <a:cxnSpLocks/>
          </p:cNvCxnSpPr>
          <p:nvPr/>
        </p:nvCxnSpPr>
        <p:spPr>
          <a:xfrm flipV="1">
            <a:off x="6037029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59594FA8-83DB-40A4-B88B-14E82B0ED4A6}"/>
              </a:ext>
            </a:extLst>
          </p:cNvPr>
          <p:cNvCxnSpPr>
            <a:cxnSpLocks/>
          </p:cNvCxnSpPr>
          <p:nvPr/>
        </p:nvCxnSpPr>
        <p:spPr>
          <a:xfrm flipV="1">
            <a:off x="6393117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27B0765-728B-4C3A-8ED1-DFC7273AD68A}"/>
              </a:ext>
            </a:extLst>
          </p:cNvPr>
          <p:cNvGrpSpPr/>
          <p:nvPr/>
        </p:nvGrpSpPr>
        <p:grpSpPr>
          <a:xfrm>
            <a:off x="3188325" y="4287520"/>
            <a:ext cx="3560880" cy="438640"/>
            <a:chOff x="3188325" y="3303192"/>
            <a:chExt cx="3560880" cy="27488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D78B0B02-EA33-489F-B8A2-70E46D6063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88325" y="3303192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72899C5C-9550-44A5-895E-7891904131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49205" y="3303192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B16E1C30-6142-4C79-BBD5-8EF463237835}"/>
              </a:ext>
            </a:extLst>
          </p:cNvPr>
          <p:cNvCxnSpPr>
            <a:cxnSpLocks/>
          </p:cNvCxnSpPr>
          <p:nvPr/>
        </p:nvCxnSpPr>
        <p:spPr>
          <a:xfrm flipV="1">
            <a:off x="7105293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BC9CA84B-C290-4461-9897-62B67C030A29}"/>
              </a:ext>
            </a:extLst>
          </p:cNvPr>
          <p:cNvCxnSpPr>
            <a:cxnSpLocks/>
          </p:cNvCxnSpPr>
          <p:nvPr/>
        </p:nvCxnSpPr>
        <p:spPr>
          <a:xfrm flipV="1">
            <a:off x="7461381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1F12BC6C-BA66-469D-813D-9258EE572510}"/>
              </a:ext>
            </a:extLst>
          </p:cNvPr>
          <p:cNvCxnSpPr>
            <a:cxnSpLocks/>
          </p:cNvCxnSpPr>
          <p:nvPr/>
        </p:nvCxnSpPr>
        <p:spPr>
          <a:xfrm flipV="1">
            <a:off x="7817469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88C0C61A-30C9-43BD-B127-A7B63C5FB38A}"/>
              </a:ext>
            </a:extLst>
          </p:cNvPr>
          <p:cNvCxnSpPr>
            <a:cxnSpLocks/>
          </p:cNvCxnSpPr>
          <p:nvPr/>
        </p:nvCxnSpPr>
        <p:spPr>
          <a:xfrm flipV="1">
            <a:off x="8173557" y="4451272"/>
            <a:ext cx="0" cy="274888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ED3D9098-6369-4714-BFC1-89B6F012CB50}"/>
              </a:ext>
            </a:extLst>
          </p:cNvPr>
          <p:cNvGrpSpPr/>
          <p:nvPr/>
        </p:nvGrpSpPr>
        <p:grpSpPr>
          <a:xfrm>
            <a:off x="1407895" y="4315850"/>
            <a:ext cx="7121767" cy="410310"/>
            <a:chOff x="1407885" y="5586047"/>
            <a:chExt cx="7121767" cy="39858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8A2B6B93-6751-4BB8-A724-02B2486C7E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07885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425501E0-FB7C-4F71-A4E3-FC38671292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68765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3A0EADED-E054-4AB8-9BDA-49649AC460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29652" y="5586047"/>
              <a:ext cx="0" cy="39858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991CD6E-BA43-4675-AEA1-8156A6239ECE}"/>
              </a:ext>
            </a:extLst>
          </p:cNvPr>
          <p:cNvSpPr txBox="1"/>
          <p:nvPr/>
        </p:nvSpPr>
        <p:spPr>
          <a:xfrm>
            <a:off x="908760" y="3841064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/>
              <a:t>299 ml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603E2FAD-74A1-4D8A-A802-4528854CF513}"/>
              </a:ext>
            </a:extLst>
          </p:cNvPr>
          <p:cNvSpPr txBox="1"/>
          <p:nvPr/>
        </p:nvSpPr>
        <p:spPr>
          <a:xfrm>
            <a:off x="4469646" y="3841064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/>
              <a:t>300 ml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340D8C8-9D79-4F86-8C78-93BE2F2A27B2}"/>
              </a:ext>
            </a:extLst>
          </p:cNvPr>
          <p:cNvSpPr txBox="1"/>
          <p:nvPr/>
        </p:nvSpPr>
        <p:spPr>
          <a:xfrm>
            <a:off x="8021738" y="3841064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/>
              <a:t>301 ml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2269EAB2-DEEE-44D9-ABDB-689BF16BE9FE}"/>
              </a:ext>
            </a:extLst>
          </p:cNvPr>
          <p:cNvSpPr txBox="1"/>
          <p:nvPr/>
        </p:nvSpPr>
        <p:spPr>
          <a:xfrm>
            <a:off x="6143925" y="3841064"/>
            <a:ext cx="1167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300.5 ml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E8D4CFE2-8F1F-4F5B-A6B9-974EBF3BFF12}"/>
              </a:ext>
            </a:extLst>
          </p:cNvPr>
          <p:cNvSpPr txBox="1"/>
          <p:nvPr/>
        </p:nvSpPr>
        <p:spPr>
          <a:xfrm>
            <a:off x="2591833" y="3841064"/>
            <a:ext cx="1167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299.5 ml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D127D2E3-D6CA-4066-B06E-684B587A4BF6}"/>
              </a:ext>
            </a:extLst>
          </p:cNvPr>
          <p:cNvSpPr txBox="1"/>
          <p:nvPr/>
        </p:nvSpPr>
        <p:spPr>
          <a:xfrm>
            <a:off x="2520606" y="5133423"/>
            <a:ext cx="4896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To the nearest 1 ml we </a:t>
            </a:r>
            <a:r>
              <a:rPr lang="en-GB" sz="2000" b="1" dirty="0"/>
              <a:t>round</a:t>
            </a:r>
            <a:r>
              <a:rPr lang="en-GB" sz="2000" dirty="0"/>
              <a:t> 0.5 ml </a:t>
            </a:r>
            <a:r>
              <a:rPr lang="en-GB" sz="2000" b="1" dirty="0"/>
              <a:t>UP</a:t>
            </a:r>
            <a:r>
              <a:rPr lang="en-GB" sz="2000" dirty="0"/>
              <a:t>. </a:t>
            </a:r>
          </a:p>
        </p:txBody>
      </p:sp>
      <p:sp>
        <p:nvSpPr>
          <p:cNvPr id="79" name="Arrow: Down 78">
            <a:extLst>
              <a:ext uri="{FF2B5EF4-FFF2-40B4-BE49-F238E27FC236}">
                <a16:creationId xmlns:a16="http://schemas.microsoft.com/office/drawing/2014/main" xmlns="" id="{258F3D46-75EE-44E4-B545-BFE48ABD26D7}"/>
              </a:ext>
            </a:extLst>
          </p:cNvPr>
          <p:cNvSpPr/>
          <p:nvPr/>
        </p:nvSpPr>
        <p:spPr>
          <a:xfrm>
            <a:off x="3076310" y="3533140"/>
            <a:ext cx="246185" cy="343740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xmlns="" id="{0ABFE304-EBB5-4EEF-A307-19013B7F4856}"/>
              </a:ext>
            </a:extLst>
          </p:cNvPr>
          <p:cNvSpPr/>
          <p:nvPr/>
        </p:nvSpPr>
        <p:spPr>
          <a:xfrm>
            <a:off x="6624187" y="3533140"/>
            <a:ext cx="246185" cy="343740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7" name="Arrow: Down 46">
            <a:extLst>
              <a:ext uri="{FF2B5EF4-FFF2-40B4-BE49-F238E27FC236}">
                <a16:creationId xmlns:a16="http://schemas.microsoft.com/office/drawing/2014/main" xmlns="" id="{37A27D37-141F-4B62-8934-848AF38747AA}"/>
              </a:ext>
            </a:extLst>
          </p:cNvPr>
          <p:cNvSpPr/>
          <p:nvPr/>
        </p:nvSpPr>
        <p:spPr>
          <a:xfrm>
            <a:off x="3076310" y="3533140"/>
            <a:ext cx="246185" cy="343740"/>
          </a:xfrm>
          <a:prstGeom prst="downArrow">
            <a:avLst/>
          </a:prstGeom>
          <a:solidFill>
            <a:srgbClr val="00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8" name="Arrow: Down 47">
            <a:extLst>
              <a:ext uri="{FF2B5EF4-FFF2-40B4-BE49-F238E27FC236}">
                <a16:creationId xmlns:a16="http://schemas.microsoft.com/office/drawing/2014/main" xmlns="" id="{88F494F1-411A-43FB-8105-A10C84F7058C}"/>
              </a:ext>
            </a:extLst>
          </p:cNvPr>
          <p:cNvSpPr/>
          <p:nvPr/>
        </p:nvSpPr>
        <p:spPr>
          <a:xfrm>
            <a:off x="6624187" y="3533140"/>
            <a:ext cx="246185" cy="343740"/>
          </a:xfrm>
          <a:prstGeom prst="down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" name="Arrow: Curved Down 3">
            <a:extLst>
              <a:ext uri="{FF2B5EF4-FFF2-40B4-BE49-F238E27FC236}">
                <a16:creationId xmlns:a16="http://schemas.microsoft.com/office/drawing/2014/main" xmlns="" id="{1F9DFFF1-CE0D-42FD-B3F8-BD5A346A230B}"/>
              </a:ext>
            </a:extLst>
          </p:cNvPr>
          <p:cNvSpPr/>
          <p:nvPr/>
        </p:nvSpPr>
        <p:spPr>
          <a:xfrm>
            <a:off x="3157142" y="3094519"/>
            <a:ext cx="1853770" cy="372839"/>
          </a:xfrm>
          <a:prstGeom prst="curvedDownArrow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9" name="Arrow: Curved Down 48">
            <a:extLst>
              <a:ext uri="{FF2B5EF4-FFF2-40B4-BE49-F238E27FC236}">
                <a16:creationId xmlns:a16="http://schemas.microsoft.com/office/drawing/2014/main" xmlns="" id="{866D0797-4721-4009-9FC7-0DE8C86042B0}"/>
              </a:ext>
            </a:extLst>
          </p:cNvPr>
          <p:cNvSpPr/>
          <p:nvPr/>
        </p:nvSpPr>
        <p:spPr>
          <a:xfrm>
            <a:off x="6692822" y="3094519"/>
            <a:ext cx="1853770" cy="372839"/>
          </a:xfrm>
          <a:prstGeom prst="curvedDownArrow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B5B8E0FA-8B22-43D8-B274-BB418053B690}"/>
              </a:ext>
            </a:extLst>
          </p:cNvPr>
          <p:cNvSpPr txBox="1"/>
          <p:nvPr/>
        </p:nvSpPr>
        <p:spPr>
          <a:xfrm>
            <a:off x="6065177" y="2612375"/>
            <a:ext cx="2533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300.5 rounds to 301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E8012539-604A-4978-A8D9-F12209A1FEFB}"/>
              </a:ext>
            </a:extLst>
          </p:cNvPr>
          <p:cNvSpPr txBox="1"/>
          <p:nvPr/>
        </p:nvSpPr>
        <p:spPr>
          <a:xfrm>
            <a:off x="2755557" y="2612375"/>
            <a:ext cx="2533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299.5 rounds to 300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6304E3FB-0241-4B0C-BB72-3012F54A7A15}"/>
              </a:ext>
            </a:extLst>
          </p:cNvPr>
          <p:cNvSpPr txBox="1"/>
          <p:nvPr/>
        </p:nvSpPr>
        <p:spPr>
          <a:xfrm>
            <a:off x="1514949" y="5864943"/>
            <a:ext cx="69076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Mathematicians decided to round numbers up:</a:t>
            </a:r>
          </a:p>
          <a:p>
            <a:pPr algn="ctr"/>
            <a:r>
              <a:rPr lang="en-GB" sz="2000" dirty="0"/>
              <a:t>if everyone agreed, we could round numbers down instead!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73882503-AABD-4016-AD14-7481E6AC554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08" y="122125"/>
            <a:ext cx="1016194" cy="1483155"/>
          </a:xfrm>
          <a:prstGeom prst="rect">
            <a:avLst/>
          </a:prstGeom>
        </p:spPr>
      </p:pic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xmlns="" id="{18FB06E2-CB47-489C-ACD3-9F010D8C31C9}"/>
              </a:ext>
            </a:extLst>
          </p:cNvPr>
          <p:cNvSpPr/>
          <p:nvPr/>
        </p:nvSpPr>
        <p:spPr>
          <a:xfrm>
            <a:off x="145700" y="1556043"/>
            <a:ext cx="1127760" cy="467360"/>
          </a:xfrm>
          <a:prstGeom prst="roundRect">
            <a:avLst/>
          </a:prstGeom>
          <a:solidFill>
            <a:srgbClr val="00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950" b="1" dirty="0">
                <a:solidFill>
                  <a:schemeClr val="tx1"/>
                </a:solidFill>
              </a:rPr>
              <a:t>300 ml</a:t>
            </a: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186" y="586277"/>
            <a:ext cx="7587246" cy="586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ounded Rectangle 51"/>
          <p:cNvSpPr/>
          <p:nvPr/>
        </p:nvSpPr>
        <p:spPr>
          <a:xfrm>
            <a:off x="3608979" y="588355"/>
            <a:ext cx="1415834" cy="550695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2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47" grpId="0" animBg="1"/>
      <p:bldP spid="48" grpId="0" animBg="1"/>
      <p:bldP spid="4" grpId="0" animBg="1"/>
      <p:bldP spid="49" grpId="0" animBg="1"/>
      <p:bldP spid="50" grpId="0"/>
      <p:bldP spid="51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C6ABA187-6936-46B0-9F32-EF465E08B36C}"/>
              </a:ext>
            </a:extLst>
          </p:cNvPr>
          <p:cNvGrpSpPr/>
          <p:nvPr/>
        </p:nvGrpSpPr>
        <p:grpSpPr>
          <a:xfrm>
            <a:off x="4001228" y="621595"/>
            <a:ext cx="1764619" cy="1585293"/>
            <a:chOff x="352413" y="1562354"/>
            <a:chExt cx="1124990" cy="1010665"/>
          </a:xfrm>
        </p:grpSpPr>
        <p:sp>
          <p:nvSpPr>
            <p:cNvPr id="3" name="Left Bracket 2">
              <a:extLst>
                <a:ext uri="{FF2B5EF4-FFF2-40B4-BE49-F238E27FC236}">
                  <a16:creationId xmlns:a16="http://schemas.microsoft.com/office/drawing/2014/main" xmlns="" id="{432662A3-C42C-49E9-BB85-6D3FFB218516}"/>
                </a:ext>
              </a:extLst>
            </p:cNvPr>
            <p:cNvSpPr/>
            <p:nvPr/>
          </p:nvSpPr>
          <p:spPr>
            <a:xfrm rot="16200000">
              <a:off x="845820" y="1070610"/>
              <a:ext cx="138176" cy="1121664"/>
            </a:xfrm>
            <a:prstGeom prst="leftBracket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A2F3C175-423D-424E-BF31-497D064A8BE1}"/>
                </a:ext>
              </a:extLst>
            </p:cNvPr>
            <p:cNvSpPr/>
            <p:nvPr/>
          </p:nvSpPr>
          <p:spPr>
            <a:xfrm>
              <a:off x="706628" y="1706714"/>
              <a:ext cx="416560" cy="386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5" name="Trapezoid 6">
              <a:extLst>
                <a:ext uri="{FF2B5EF4-FFF2-40B4-BE49-F238E27FC236}">
                  <a16:creationId xmlns:a16="http://schemas.microsoft.com/office/drawing/2014/main" xmlns="" id="{8FB48C25-11BB-4764-8489-83B59A04EEC5}"/>
                </a:ext>
              </a:extLst>
            </p:cNvPr>
            <p:cNvSpPr/>
            <p:nvPr/>
          </p:nvSpPr>
          <p:spPr>
            <a:xfrm>
              <a:off x="352413" y="1842041"/>
              <a:ext cx="1124990" cy="730978"/>
            </a:xfrm>
            <a:custGeom>
              <a:avLst/>
              <a:gdLst>
                <a:gd name="connsiteX0" fmla="*/ 0 w 2892829"/>
                <a:gd name="connsiteY0" fmla="*/ 1879600 h 1879600"/>
                <a:gd name="connsiteX1" fmla="*/ 828039 w 2892829"/>
                <a:gd name="connsiteY1" fmla="*/ 0 h 1879600"/>
                <a:gd name="connsiteX2" fmla="*/ 2064790 w 2892829"/>
                <a:gd name="connsiteY2" fmla="*/ 0 h 1879600"/>
                <a:gd name="connsiteX3" fmla="*/ 2892829 w 2892829"/>
                <a:gd name="connsiteY3" fmla="*/ 1879600 h 1879600"/>
                <a:gd name="connsiteX4" fmla="*/ 0 w 2892829"/>
                <a:gd name="connsiteY4" fmla="*/ 1879600 h 1879600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55 h 1879655"/>
                <a:gd name="connsiteX1" fmla="*/ 828039 w 2892829"/>
                <a:gd name="connsiteY1" fmla="*/ 55 h 1879655"/>
                <a:gd name="connsiteX2" fmla="*/ 2064790 w 2892829"/>
                <a:gd name="connsiteY2" fmla="*/ 55 h 1879655"/>
                <a:gd name="connsiteX3" fmla="*/ 2892829 w 2892829"/>
                <a:gd name="connsiteY3" fmla="*/ 1879655 h 1879655"/>
                <a:gd name="connsiteX4" fmla="*/ 0 w 2892829"/>
                <a:gd name="connsiteY4" fmla="*/ 1879655 h 1879655"/>
                <a:gd name="connsiteX0" fmla="*/ 0 w 2892829"/>
                <a:gd name="connsiteY0" fmla="*/ 1879656 h 1879656"/>
                <a:gd name="connsiteX1" fmla="*/ 828039 w 2892829"/>
                <a:gd name="connsiteY1" fmla="*/ 56 h 1879656"/>
                <a:gd name="connsiteX2" fmla="*/ 2064790 w 2892829"/>
                <a:gd name="connsiteY2" fmla="*/ 56 h 1879656"/>
                <a:gd name="connsiteX3" fmla="*/ 2892829 w 2892829"/>
                <a:gd name="connsiteY3" fmla="*/ 1879656 h 1879656"/>
                <a:gd name="connsiteX4" fmla="*/ 0 w 2892829"/>
                <a:gd name="connsiteY4" fmla="*/ 1879656 h 187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2829" h="1879656">
                  <a:moveTo>
                    <a:pt x="0" y="1879656"/>
                  </a:moveTo>
                  <a:cubicBezTo>
                    <a:pt x="207433" y="1215023"/>
                    <a:pt x="399626" y="-2061"/>
                    <a:pt x="828039" y="56"/>
                  </a:cubicBezTo>
                  <a:lnTo>
                    <a:pt x="2064790" y="56"/>
                  </a:lnTo>
                  <a:cubicBezTo>
                    <a:pt x="2554163" y="-9681"/>
                    <a:pt x="2712066" y="1234073"/>
                    <a:pt x="2892829" y="1879656"/>
                  </a:cubicBezTo>
                  <a:lnTo>
                    <a:pt x="0" y="187965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3B982AD9-6E9C-4D35-8E6F-F998C8BD7EFA}"/>
                </a:ext>
              </a:extLst>
            </p:cNvPr>
            <p:cNvSpPr/>
            <p:nvPr/>
          </p:nvSpPr>
          <p:spPr>
            <a:xfrm>
              <a:off x="568833" y="1932305"/>
              <a:ext cx="692150" cy="5422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4C280D8-5ACE-45E7-87F3-55C995D1EE6A}"/>
              </a:ext>
            </a:extLst>
          </p:cNvPr>
          <p:cNvSpPr txBox="1"/>
          <p:nvPr/>
        </p:nvSpPr>
        <p:spPr>
          <a:xfrm>
            <a:off x="4240992" y="1234555"/>
            <a:ext cx="12843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3.46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8184561-75B7-4A3B-A150-65265FCFBB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39331">
            <a:off x="4473877" y="175386"/>
            <a:ext cx="819604" cy="7056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9F263A6-8927-47B5-8156-5B69A5E76387}"/>
              </a:ext>
            </a:extLst>
          </p:cNvPr>
          <p:cNvSpPr txBox="1"/>
          <p:nvPr/>
        </p:nvSpPr>
        <p:spPr>
          <a:xfrm>
            <a:off x="268882" y="2479197"/>
            <a:ext cx="93682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A very accurate set of scales measures the weight of a gem as 3.46 g.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How do we describe this weight to the nearest tenth of a gram (1 decimal place)?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182EE79-57BC-4E21-A307-6DB79DDD63E2}"/>
              </a:ext>
            </a:extLst>
          </p:cNvPr>
          <p:cNvGrpSpPr/>
          <p:nvPr/>
        </p:nvGrpSpPr>
        <p:grpSpPr>
          <a:xfrm>
            <a:off x="1261473" y="5323272"/>
            <a:ext cx="7376291" cy="340751"/>
            <a:chOff x="511977" y="4038209"/>
            <a:chExt cx="8882046" cy="41031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36ADF01-C6B4-4B5B-AA30-09B6A1D265F7}"/>
                </a:ext>
              </a:extLst>
            </p:cNvPr>
            <p:cNvCxnSpPr>
              <a:cxnSpLocks/>
            </p:cNvCxnSpPr>
            <p:nvPr/>
          </p:nvCxnSpPr>
          <p:spPr>
            <a:xfrm>
              <a:off x="511977" y="4328357"/>
              <a:ext cx="8882046" cy="0"/>
            </a:xfrm>
            <a:prstGeom prst="line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6146517E-E6DA-4BDD-8DDD-5CC00CF593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3973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CE22813F-FFB4-453C-A8AB-FF49588A15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20061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6E1B5051-263F-4377-A398-DDD3FE7346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149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38694E99-06F4-4929-AA0A-44F6001346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32237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059CD6E1-95B1-4EF4-B09B-59202081FB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44413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55DCB5D6-C932-4558-BBDA-CBBA17AFCB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00501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25D2AFC6-0E14-4B86-BC67-AE36BA52EA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56589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D9D6E7F3-88AB-466D-8BD5-7E327CF677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2677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C75E0273-20E4-4E17-A4E8-1707FC3B3D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24853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16ADF4BE-7ECC-4D79-BCBB-883638C520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0941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2BFD3F67-1E1E-42C0-9AA3-22988878EE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37029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28D6752B-55FF-4226-BBD2-8383D8A5FB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3117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CB50CE14-D9E0-473C-8F44-FF0D14C1798D}"/>
                </a:ext>
              </a:extLst>
            </p:cNvPr>
            <p:cNvGrpSpPr/>
            <p:nvPr/>
          </p:nvGrpSpPr>
          <p:grpSpPr>
            <a:xfrm>
              <a:off x="3188325" y="4044462"/>
              <a:ext cx="3560880" cy="404057"/>
              <a:chOff x="3188325" y="3804354"/>
              <a:chExt cx="3560880" cy="274888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xmlns="" id="{D41B7EE0-D624-48D5-A952-34195E9532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88325" y="3804354"/>
                <a:ext cx="0" cy="274888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xmlns="" id="{2B946B0A-396D-4A7D-93AC-2D9075E66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49205" y="3804354"/>
                <a:ext cx="0" cy="274888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3F3F434A-0C22-4811-BAD3-C3EFAFC715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05293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1A6BF607-AD63-49A9-941A-5D733A7240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61381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5776E0A0-C06C-49E6-8007-9398E8DB4E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7469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5A07D1F9-1DF8-4CBD-A24E-1DC84A6128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73557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8D55BFA9-FED5-40D5-93B1-ABE6A940D1E1}"/>
                </a:ext>
              </a:extLst>
            </p:cNvPr>
            <p:cNvGrpSpPr/>
            <p:nvPr/>
          </p:nvGrpSpPr>
          <p:grpSpPr>
            <a:xfrm>
              <a:off x="1407885" y="4038209"/>
              <a:ext cx="7121767" cy="410310"/>
              <a:chOff x="1407885" y="5586047"/>
              <a:chExt cx="7121767" cy="398586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xmlns="" id="{93812060-F385-4EFF-8EA5-C272787051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07885" y="5586047"/>
                <a:ext cx="0" cy="398586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xmlns="" id="{79D25FEF-93D2-4EBA-AF80-1D150EE5A1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68765" y="5586047"/>
                <a:ext cx="0" cy="398586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xmlns="" id="{8DDBAFE5-56C4-4222-869B-255A7449D1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29652" y="5586047"/>
                <a:ext cx="0" cy="398586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7E530830-4212-4BCE-91C1-844F17A072DD}"/>
              </a:ext>
            </a:extLst>
          </p:cNvPr>
          <p:cNvSpPr txBox="1"/>
          <p:nvPr/>
        </p:nvSpPr>
        <p:spPr>
          <a:xfrm>
            <a:off x="1697032" y="4899286"/>
            <a:ext cx="61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3.3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C8D666F1-F7E7-464B-8E3D-5AED4649F1DE}"/>
              </a:ext>
            </a:extLst>
          </p:cNvPr>
          <p:cNvSpPr txBox="1"/>
          <p:nvPr/>
        </p:nvSpPr>
        <p:spPr>
          <a:xfrm>
            <a:off x="3074314" y="489928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3.35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E02BDA8B-4110-426C-8131-4AC885AED303}"/>
              </a:ext>
            </a:extLst>
          </p:cNvPr>
          <p:cNvSpPr txBox="1"/>
          <p:nvPr/>
        </p:nvSpPr>
        <p:spPr>
          <a:xfrm>
            <a:off x="4663749" y="4899286"/>
            <a:ext cx="61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3.4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A4DDADA3-D8C2-48CD-992C-C38713B56550}"/>
              </a:ext>
            </a:extLst>
          </p:cNvPr>
          <p:cNvSpPr txBox="1"/>
          <p:nvPr/>
        </p:nvSpPr>
        <p:spPr>
          <a:xfrm>
            <a:off x="6030876" y="489928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3.45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3802CE40-5C28-4A16-926C-EA149EC12ABA}"/>
              </a:ext>
            </a:extLst>
          </p:cNvPr>
          <p:cNvSpPr txBox="1"/>
          <p:nvPr/>
        </p:nvSpPr>
        <p:spPr>
          <a:xfrm>
            <a:off x="7599994" y="4899286"/>
            <a:ext cx="61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3.5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xmlns="" id="{1291939F-8621-4A9D-BDB3-BBC67750345B}"/>
              </a:ext>
            </a:extLst>
          </p:cNvPr>
          <p:cNvSpPr/>
          <p:nvPr/>
        </p:nvSpPr>
        <p:spPr>
          <a:xfrm>
            <a:off x="6557599" y="4475285"/>
            <a:ext cx="317990" cy="482892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D7B79EF9-D7A3-4D26-AF3B-7BA0D11AF977}"/>
              </a:ext>
            </a:extLst>
          </p:cNvPr>
          <p:cNvSpPr txBox="1"/>
          <p:nvPr/>
        </p:nvSpPr>
        <p:spPr>
          <a:xfrm>
            <a:off x="6539936" y="3590791"/>
            <a:ext cx="1636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Closer to 3.5</a:t>
            </a:r>
          </a:p>
        </p:txBody>
      </p:sp>
      <p:sp>
        <p:nvSpPr>
          <p:cNvPr id="47" name="Arrow: Curved Down 46">
            <a:extLst>
              <a:ext uri="{FF2B5EF4-FFF2-40B4-BE49-F238E27FC236}">
                <a16:creationId xmlns:a16="http://schemas.microsoft.com/office/drawing/2014/main" xmlns="" id="{FCDCA224-3AF4-44F7-90BE-3106577723E4}"/>
              </a:ext>
            </a:extLst>
          </p:cNvPr>
          <p:cNvSpPr/>
          <p:nvPr/>
        </p:nvSpPr>
        <p:spPr>
          <a:xfrm>
            <a:off x="6692825" y="4037054"/>
            <a:ext cx="1299386" cy="372839"/>
          </a:xfrm>
          <a:prstGeom prst="curvedDownArrow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FFF88416-8B32-471E-82C2-B13E6E7631A8}"/>
              </a:ext>
            </a:extLst>
          </p:cNvPr>
          <p:cNvSpPr txBox="1"/>
          <p:nvPr/>
        </p:nvSpPr>
        <p:spPr>
          <a:xfrm>
            <a:off x="3391535" y="5987310"/>
            <a:ext cx="3122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3.46 rounded to 1dp = 3.5</a:t>
            </a: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73" y="223706"/>
            <a:ext cx="3936789" cy="30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ounded Rectangle 48"/>
          <p:cNvSpPr/>
          <p:nvPr/>
        </p:nvSpPr>
        <p:spPr>
          <a:xfrm>
            <a:off x="1155806" y="253567"/>
            <a:ext cx="645295" cy="244744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53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47" grpId="0" animBg="1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C6ABA187-6936-46B0-9F32-EF465E08B36C}"/>
              </a:ext>
            </a:extLst>
          </p:cNvPr>
          <p:cNvGrpSpPr/>
          <p:nvPr/>
        </p:nvGrpSpPr>
        <p:grpSpPr>
          <a:xfrm>
            <a:off x="4001228" y="621595"/>
            <a:ext cx="1764619" cy="1585293"/>
            <a:chOff x="352413" y="1562354"/>
            <a:chExt cx="1124990" cy="1010665"/>
          </a:xfrm>
        </p:grpSpPr>
        <p:sp>
          <p:nvSpPr>
            <p:cNvPr id="3" name="Left Bracket 2">
              <a:extLst>
                <a:ext uri="{FF2B5EF4-FFF2-40B4-BE49-F238E27FC236}">
                  <a16:creationId xmlns:a16="http://schemas.microsoft.com/office/drawing/2014/main" xmlns="" id="{432662A3-C42C-49E9-BB85-6D3FFB218516}"/>
                </a:ext>
              </a:extLst>
            </p:cNvPr>
            <p:cNvSpPr/>
            <p:nvPr/>
          </p:nvSpPr>
          <p:spPr>
            <a:xfrm rot="16200000">
              <a:off x="845820" y="1070610"/>
              <a:ext cx="138176" cy="1121664"/>
            </a:xfrm>
            <a:prstGeom prst="leftBracket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A2F3C175-423D-424E-BF31-497D064A8BE1}"/>
                </a:ext>
              </a:extLst>
            </p:cNvPr>
            <p:cNvSpPr/>
            <p:nvPr/>
          </p:nvSpPr>
          <p:spPr>
            <a:xfrm>
              <a:off x="706628" y="1706714"/>
              <a:ext cx="416560" cy="386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5" name="Trapezoid 6">
              <a:extLst>
                <a:ext uri="{FF2B5EF4-FFF2-40B4-BE49-F238E27FC236}">
                  <a16:creationId xmlns:a16="http://schemas.microsoft.com/office/drawing/2014/main" xmlns="" id="{8FB48C25-11BB-4764-8489-83B59A04EEC5}"/>
                </a:ext>
              </a:extLst>
            </p:cNvPr>
            <p:cNvSpPr/>
            <p:nvPr/>
          </p:nvSpPr>
          <p:spPr>
            <a:xfrm>
              <a:off x="352413" y="1842041"/>
              <a:ext cx="1124990" cy="730978"/>
            </a:xfrm>
            <a:custGeom>
              <a:avLst/>
              <a:gdLst>
                <a:gd name="connsiteX0" fmla="*/ 0 w 2892829"/>
                <a:gd name="connsiteY0" fmla="*/ 1879600 h 1879600"/>
                <a:gd name="connsiteX1" fmla="*/ 828039 w 2892829"/>
                <a:gd name="connsiteY1" fmla="*/ 0 h 1879600"/>
                <a:gd name="connsiteX2" fmla="*/ 2064790 w 2892829"/>
                <a:gd name="connsiteY2" fmla="*/ 0 h 1879600"/>
                <a:gd name="connsiteX3" fmla="*/ 2892829 w 2892829"/>
                <a:gd name="connsiteY3" fmla="*/ 1879600 h 1879600"/>
                <a:gd name="connsiteX4" fmla="*/ 0 w 2892829"/>
                <a:gd name="connsiteY4" fmla="*/ 1879600 h 1879600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55 h 1879655"/>
                <a:gd name="connsiteX1" fmla="*/ 828039 w 2892829"/>
                <a:gd name="connsiteY1" fmla="*/ 55 h 1879655"/>
                <a:gd name="connsiteX2" fmla="*/ 2064790 w 2892829"/>
                <a:gd name="connsiteY2" fmla="*/ 55 h 1879655"/>
                <a:gd name="connsiteX3" fmla="*/ 2892829 w 2892829"/>
                <a:gd name="connsiteY3" fmla="*/ 1879655 h 1879655"/>
                <a:gd name="connsiteX4" fmla="*/ 0 w 2892829"/>
                <a:gd name="connsiteY4" fmla="*/ 1879655 h 1879655"/>
                <a:gd name="connsiteX0" fmla="*/ 0 w 2892829"/>
                <a:gd name="connsiteY0" fmla="*/ 1879656 h 1879656"/>
                <a:gd name="connsiteX1" fmla="*/ 828039 w 2892829"/>
                <a:gd name="connsiteY1" fmla="*/ 56 h 1879656"/>
                <a:gd name="connsiteX2" fmla="*/ 2064790 w 2892829"/>
                <a:gd name="connsiteY2" fmla="*/ 56 h 1879656"/>
                <a:gd name="connsiteX3" fmla="*/ 2892829 w 2892829"/>
                <a:gd name="connsiteY3" fmla="*/ 1879656 h 1879656"/>
                <a:gd name="connsiteX4" fmla="*/ 0 w 2892829"/>
                <a:gd name="connsiteY4" fmla="*/ 1879656 h 187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2829" h="1879656">
                  <a:moveTo>
                    <a:pt x="0" y="1879656"/>
                  </a:moveTo>
                  <a:cubicBezTo>
                    <a:pt x="207433" y="1215023"/>
                    <a:pt x="399626" y="-2061"/>
                    <a:pt x="828039" y="56"/>
                  </a:cubicBezTo>
                  <a:lnTo>
                    <a:pt x="2064790" y="56"/>
                  </a:lnTo>
                  <a:cubicBezTo>
                    <a:pt x="2554163" y="-9681"/>
                    <a:pt x="2712066" y="1234073"/>
                    <a:pt x="2892829" y="1879656"/>
                  </a:cubicBezTo>
                  <a:lnTo>
                    <a:pt x="0" y="187965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3B982AD9-6E9C-4D35-8E6F-F998C8BD7EFA}"/>
                </a:ext>
              </a:extLst>
            </p:cNvPr>
            <p:cNvSpPr/>
            <p:nvPr/>
          </p:nvSpPr>
          <p:spPr>
            <a:xfrm>
              <a:off x="568833" y="1932305"/>
              <a:ext cx="692150" cy="5422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4C280D8-5ACE-45E7-87F3-55C995D1EE6A}"/>
              </a:ext>
            </a:extLst>
          </p:cNvPr>
          <p:cNvSpPr txBox="1"/>
          <p:nvPr/>
        </p:nvSpPr>
        <p:spPr>
          <a:xfrm>
            <a:off x="4240992" y="1234555"/>
            <a:ext cx="12843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2.74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9F263A6-8927-47B5-8156-5B69A5E76387}"/>
              </a:ext>
            </a:extLst>
          </p:cNvPr>
          <p:cNvSpPr txBox="1"/>
          <p:nvPr/>
        </p:nvSpPr>
        <p:spPr>
          <a:xfrm>
            <a:off x="268882" y="2479197"/>
            <a:ext cx="93682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A very accurate set of scales measures the weight of a gem as 2.74 g.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How do we describe this weight to the nearest tenth of a gram (1 decimal place)?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182EE79-57BC-4E21-A307-6DB79DDD63E2}"/>
              </a:ext>
            </a:extLst>
          </p:cNvPr>
          <p:cNvGrpSpPr/>
          <p:nvPr/>
        </p:nvGrpSpPr>
        <p:grpSpPr>
          <a:xfrm>
            <a:off x="1261473" y="5323272"/>
            <a:ext cx="7376291" cy="340751"/>
            <a:chOff x="511977" y="4038209"/>
            <a:chExt cx="8882046" cy="41031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36ADF01-C6B4-4B5B-AA30-09B6A1D265F7}"/>
                </a:ext>
              </a:extLst>
            </p:cNvPr>
            <p:cNvCxnSpPr>
              <a:cxnSpLocks/>
            </p:cNvCxnSpPr>
            <p:nvPr/>
          </p:nvCxnSpPr>
          <p:spPr>
            <a:xfrm>
              <a:off x="511977" y="4328357"/>
              <a:ext cx="8882046" cy="0"/>
            </a:xfrm>
            <a:prstGeom prst="line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6146517E-E6DA-4BDD-8DDD-5CC00CF593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3973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CE22813F-FFB4-453C-A8AB-FF49588A15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20061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6E1B5051-263F-4377-A398-DDD3FE7346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149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38694E99-06F4-4929-AA0A-44F6001346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32237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059CD6E1-95B1-4EF4-B09B-59202081FB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44413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55DCB5D6-C932-4558-BBDA-CBBA17AFCB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00501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25D2AFC6-0E14-4B86-BC67-AE36BA52EA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56589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D9D6E7F3-88AB-466D-8BD5-7E327CF677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2677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C75E0273-20E4-4E17-A4E8-1707FC3B3D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24853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16ADF4BE-7ECC-4D79-BCBB-883638C520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0941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2BFD3F67-1E1E-42C0-9AA3-22988878EE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37029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28D6752B-55FF-4226-BBD2-8383D8A5FB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3117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CB50CE14-D9E0-473C-8F44-FF0D14C1798D}"/>
                </a:ext>
              </a:extLst>
            </p:cNvPr>
            <p:cNvGrpSpPr/>
            <p:nvPr/>
          </p:nvGrpSpPr>
          <p:grpSpPr>
            <a:xfrm>
              <a:off x="3188325" y="4044462"/>
              <a:ext cx="3560880" cy="404057"/>
              <a:chOff x="3188325" y="3804354"/>
              <a:chExt cx="3560880" cy="274888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xmlns="" id="{D41B7EE0-D624-48D5-A952-34195E9532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88325" y="3804354"/>
                <a:ext cx="0" cy="274888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xmlns="" id="{2B946B0A-396D-4A7D-93AC-2D9075E66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49205" y="3804354"/>
                <a:ext cx="0" cy="274888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3F3F434A-0C22-4811-BAD3-C3EFAFC715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05293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1A6BF607-AD63-49A9-941A-5D733A7240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61381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5776E0A0-C06C-49E6-8007-9398E8DB4E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7469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5A07D1F9-1DF8-4CBD-A24E-1DC84A6128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73557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8D55BFA9-FED5-40D5-93B1-ABE6A940D1E1}"/>
                </a:ext>
              </a:extLst>
            </p:cNvPr>
            <p:cNvGrpSpPr/>
            <p:nvPr/>
          </p:nvGrpSpPr>
          <p:grpSpPr>
            <a:xfrm>
              <a:off x="1407885" y="4038209"/>
              <a:ext cx="7121767" cy="410310"/>
              <a:chOff x="1407885" y="5586047"/>
              <a:chExt cx="7121767" cy="398586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xmlns="" id="{93812060-F385-4EFF-8EA5-C272787051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07885" y="5586047"/>
                <a:ext cx="0" cy="398586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xmlns="" id="{79D25FEF-93D2-4EBA-AF80-1D150EE5A1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68765" y="5586047"/>
                <a:ext cx="0" cy="398586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xmlns="" id="{8DDBAFE5-56C4-4222-869B-255A7449D1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29652" y="5586047"/>
                <a:ext cx="0" cy="398586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7E530830-4212-4BCE-91C1-844F17A072DD}"/>
              </a:ext>
            </a:extLst>
          </p:cNvPr>
          <p:cNvSpPr txBox="1"/>
          <p:nvPr/>
        </p:nvSpPr>
        <p:spPr>
          <a:xfrm>
            <a:off x="1697032" y="4899286"/>
            <a:ext cx="61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2.6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C8D666F1-F7E7-464B-8E3D-5AED4649F1DE}"/>
              </a:ext>
            </a:extLst>
          </p:cNvPr>
          <p:cNvSpPr txBox="1"/>
          <p:nvPr/>
        </p:nvSpPr>
        <p:spPr>
          <a:xfrm>
            <a:off x="3074314" y="489928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2.65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E02BDA8B-4110-426C-8131-4AC885AED303}"/>
              </a:ext>
            </a:extLst>
          </p:cNvPr>
          <p:cNvSpPr txBox="1"/>
          <p:nvPr/>
        </p:nvSpPr>
        <p:spPr>
          <a:xfrm>
            <a:off x="4663749" y="4899286"/>
            <a:ext cx="61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2.7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A4DDADA3-D8C2-48CD-992C-C38713B56550}"/>
              </a:ext>
            </a:extLst>
          </p:cNvPr>
          <p:cNvSpPr txBox="1"/>
          <p:nvPr/>
        </p:nvSpPr>
        <p:spPr>
          <a:xfrm>
            <a:off x="6030875" y="489928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2.75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3802CE40-5C28-4A16-926C-EA149EC12ABA}"/>
              </a:ext>
            </a:extLst>
          </p:cNvPr>
          <p:cNvSpPr txBox="1"/>
          <p:nvPr/>
        </p:nvSpPr>
        <p:spPr>
          <a:xfrm>
            <a:off x="7599994" y="4899286"/>
            <a:ext cx="61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2.8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xmlns="" id="{1291939F-8621-4A9D-BDB3-BBC67750345B}"/>
              </a:ext>
            </a:extLst>
          </p:cNvPr>
          <p:cNvSpPr/>
          <p:nvPr/>
        </p:nvSpPr>
        <p:spPr>
          <a:xfrm>
            <a:off x="5994894" y="4475285"/>
            <a:ext cx="317990" cy="482892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D7B79EF9-D7A3-4D26-AF3B-7BA0D11AF977}"/>
              </a:ext>
            </a:extLst>
          </p:cNvPr>
          <p:cNvSpPr txBox="1"/>
          <p:nvPr/>
        </p:nvSpPr>
        <p:spPr>
          <a:xfrm>
            <a:off x="4790266" y="3590791"/>
            <a:ext cx="1636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Closer to 2.7</a:t>
            </a:r>
          </a:p>
        </p:txBody>
      </p:sp>
      <p:sp>
        <p:nvSpPr>
          <p:cNvPr id="47" name="Arrow: Curved Down 46">
            <a:extLst>
              <a:ext uri="{FF2B5EF4-FFF2-40B4-BE49-F238E27FC236}">
                <a16:creationId xmlns:a16="http://schemas.microsoft.com/office/drawing/2014/main" xmlns="" id="{FCDCA224-3AF4-44F7-90BE-3106577723E4}"/>
              </a:ext>
            </a:extLst>
          </p:cNvPr>
          <p:cNvSpPr/>
          <p:nvPr/>
        </p:nvSpPr>
        <p:spPr>
          <a:xfrm flipH="1">
            <a:off x="4905914" y="4037054"/>
            <a:ext cx="1294345" cy="372839"/>
          </a:xfrm>
          <a:prstGeom prst="curvedDownArrow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FFF88416-8B32-471E-82C2-B13E6E7631A8}"/>
              </a:ext>
            </a:extLst>
          </p:cNvPr>
          <p:cNvSpPr txBox="1"/>
          <p:nvPr/>
        </p:nvSpPr>
        <p:spPr>
          <a:xfrm>
            <a:off x="3348263" y="5987310"/>
            <a:ext cx="3209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2.74 </a:t>
            </a:r>
            <a:r>
              <a:rPr lang="en-GB" sz="2000" b="1" dirty="0"/>
              <a:t>rounded</a:t>
            </a:r>
            <a:r>
              <a:rPr lang="en-GB" sz="2000" dirty="0"/>
              <a:t> to 1dp = 2.7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xmlns="" id="{2916977E-A0DC-44B0-820A-06BFA3EFAF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89255">
            <a:off x="4468095" y="134259"/>
            <a:ext cx="878482" cy="756317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73" y="223706"/>
            <a:ext cx="3936789" cy="30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ounded Rectangle 48"/>
          <p:cNvSpPr/>
          <p:nvPr/>
        </p:nvSpPr>
        <p:spPr>
          <a:xfrm>
            <a:off x="1155806" y="253567"/>
            <a:ext cx="645295" cy="244744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94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47" grpId="0" animBg="1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C6ABA187-6936-46B0-9F32-EF465E08B36C}"/>
              </a:ext>
            </a:extLst>
          </p:cNvPr>
          <p:cNvGrpSpPr/>
          <p:nvPr/>
        </p:nvGrpSpPr>
        <p:grpSpPr>
          <a:xfrm>
            <a:off x="4001228" y="621595"/>
            <a:ext cx="1764619" cy="1585293"/>
            <a:chOff x="352413" y="1562354"/>
            <a:chExt cx="1124990" cy="1010665"/>
          </a:xfrm>
        </p:grpSpPr>
        <p:sp>
          <p:nvSpPr>
            <p:cNvPr id="3" name="Left Bracket 2">
              <a:extLst>
                <a:ext uri="{FF2B5EF4-FFF2-40B4-BE49-F238E27FC236}">
                  <a16:creationId xmlns:a16="http://schemas.microsoft.com/office/drawing/2014/main" xmlns="" id="{432662A3-C42C-49E9-BB85-6D3FFB218516}"/>
                </a:ext>
              </a:extLst>
            </p:cNvPr>
            <p:cNvSpPr/>
            <p:nvPr/>
          </p:nvSpPr>
          <p:spPr>
            <a:xfrm rot="16200000">
              <a:off x="845820" y="1070610"/>
              <a:ext cx="138176" cy="1121664"/>
            </a:xfrm>
            <a:prstGeom prst="leftBracket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A2F3C175-423D-424E-BF31-497D064A8BE1}"/>
                </a:ext>
              </a:extLst>
            </p:cNvPr>
            <p:cNvSpPr/>
            <p:nvPr/>
          </p:nvSpPr>
          <p:spPr>
            <a:xfrm>
              <a:off x="706628" y="1706714"/>
              <a:ext cx="416560" cy="386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5" name="Trapezoid 6">
              <a:extLst>
                <a:ext uri="{FF2B5EF4-FFF2-40B4-BE49-F238E27FC236}">
                  <a16:creationId xmlns:a16="http://schemas.microsoft.com/office/drawing/2014/main" xmlns="" id="{8FB48C25-11BB-4764-8489-83B59A04EEC5}"/>
                </a:ext>
              </a:extLst>
            </p:cNvPr>
            <p:cNvSpPr/>
            <p:nvPr/>
          </p:nvSpPr>
          <p:spPr>
            <a:xfrm>
              <a:off x="352413" y="1842041"/>
              <a:ext cx="1124990" cy="730978"/>
            </a:xfrm>
            <a:custGeom>
              <a:avLst/>
              <a:gdLst>
                <a:gd name="connsiteX0" fmla="*/ 0 w 2892829"/>
                <a:gd name="connsiteY0" fmla="*/ 1879600 h 1879600"/>
                <a:gd name="connsiteX1" fmla="*/ 828039 w 2892829"/>
                <a:gd name="connsiteY1" fmla="*/ 0 h 1879600"/>
                <a:gd name="connsiteX2" fmla="*/ 2064790 w 2892829"/>
                <a:gd name="connsiteY2" fmla="*/ 0 h 1879600"/>
                <a:gd name="connsiteX3" fmla="*/ 2892829 w 2892829"/>
                <a:gd name="connsiteY3" fmla="*/ 1879600 h 1879600"/>
                <a:gd name="connsiteX4" fmla="*/ 0 w 2892829"/>
                <a:gd name="connsiteY4" fmla="*/ 1879600 h 1879600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55 h 1879655"/>
                <a:gd name="connsiteX1" fmla="*/ 828039 w 2892829"/>
                <a:gd name="connsiteY1" fmla="*/ 55 h 1879655"/>
                <a:gd name="connsiteX2" fmla="*/ 2064790 w 2892829"/>
                <a:gd name="connsiteY2" fmla="*/ 55 h 1879655"/>
                <a:gd name="connsiteX3" fmla="*/ 2892829 w 2892829"/>
                <a:gd name="connsiteY3" fmla="*/ 1879655 h 1879655"/>
                <a:gd name="connsiteX4" fmla="*/ 0 w 2892829"/>
                <a:gd name="connsiteY4" fmla="*/ 1879655 h 1879655"/>
                <a:gd name="connsiteX0" fmla="*/ 0 w 2892829"/>
                <a:gd name="connsiteY0" fmla="*/ 1879656 h 1879656"/>
                <a:gd name="connsiteX1" fmla="*/ 828039 w 2892829"/>
                <a:gd name="connsiteY1" fmla="*/ 56 h 1879656"/>
                <a:gd name="connsiteX2" fmla="*/ 2064790 w 2892829"/>
                <a:gd name="connsiteY2" fmla="*/ 56 h 1879656"/>
                <a:gd name="connsiteX3" fmla="*/ 2892829 w 2892829"/>
                <a:gd name="connsiteY3" fmla="*/ 1879656 h 1879656"/>
                <a:gd name="connsiteX4" fmla="*/ 0 w 2892829"/>
                <a:gd name="connsiteY4" fmla="*/ 1879656 h 187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2829" h="1879656">
                  <a:moveTo>
                    <a:pt x="0" y="1879656"/>
                  </a:moveTo>
                  <a:cubicBezTo>
                    <a:pt x="207433" y="1215023"/>
                    <a:pt x="399626" y="-2061"/>
                    <a:pt x="828039" y="56"/>
                  </a:cubicBezTo>
                  <a:lnTo>
                    <a:pt x="2064790" y="56"/>
                  </a:lnTo>
                  <a:cubicBezTo>
                    <a:pt x="2554163" y="-9681"/>
                    <a:pt x="2712066" y="1234073"/>
                    <a:pt x="2892829" y="1879656"/>
                  </a:cubicBezTo>
                  <a:lnTo>
                    <a:pt x="0" y="187965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3B982AD9-6E9C-4D35-8E6F-F998C8BD7EFA}"/>
                </a:ext>
              </a:extLst>
            </p:cNvPr>
            <p:cNvSpPr/>
            <p:nvPr/>
          </p:nvSpPr>
          <p:spPr>
            <a:xfrm>
              <a:off x="568833" y="1932305"/>
              <a:ext cx="692150" cy="5422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4C280D8-5ACE-45E7-87F3-55C995D1EE6A}"/>
              </a:ext>
            </a:extLst>
          </p:cNvPr>
          <p:cNvSpPr txBox="1"/>
          <p:nvPr/>
        </p:nvSpPr>
        <p:spPr>
          <a:xfrm>
            <a:off x="4240993" y="1234555"/>
            <a:ext cx="12843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4.55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9F263A6-8927-47B5-8156-5B69A5E76387}"/>
              </a:ext>
            </a:extLst>
          </p:cNvPr>
          <p:cNvSpPr txBox="1"/>
          <p:nvPr/>
        </p:nvSpPr>
        <p:spPr>
          <a:xfrm>
            <a:off x="268882" y="2479197"/>
            <a:ext cx="93682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A very accurate set of scales measures the weight of a gem as 4.55 g.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How do we describe this weight to the nearest tenth of a gram (1 decimal place)?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182EE79-57BC-4E21-A307-6DB79DDD63E2}"/>
              </a:ext>
            </a:extLst>
          </p:cNvPr>
          <p:cNvGrpSpPr/>
          <p:nvPr/>
        </p:nvGrpSpPr>
        <p:grpSpPr>
          <a:xfrm>
            <a:off x="1261473" y="5323272"/>
            <a:ext cx="7376291" cy="340751"/>
            <a:chOff x="511977" y="4038209"/>
            <a:chExt cx="8882046" cy="41031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36ADF01-C6B4-4B5B-AA30-09B6A1D265F7}"/>
                </a:ext>
              </a:extLst>
            </p:cNvPr>
            <p:cNvCxnSpPr>
              <a:cxnSpLocks/>
            </p:cNvCxnSpPr>
            <p:nvPr/>
          </p:nvCxnSpPr>
          <p:spPr>
            <a:xfrm>
              <a:off x="511977" y="4328357"/>
              <a:ext cx="8882046" cy="0"/>
            </a:xfrm>
            <a:prstGeom prst="line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6146517E-E6DA-4BDD-8DDD-5CC00CF593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3973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CE22813F-FFB4-453C-A8AB-FF49588A15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20061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6E1B5051-263F-4377-A398-DDD3FE7346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149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38694E99-06F4-4929-AA0A-44F6001346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32237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059CD6E1-95B1-4EF4-B09B-59202081FB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44413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55DCB5D6-C932-4558-BBDA-CBBA17AFCB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00501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25D2AFC6-0E14-4B86-BC67-AE36BA52EA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56589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D9D6E7F3-88AB-466D-8BD5-7E327CF677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2677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C75E0273-20E4-4E17-A4E8-1707FC3B3D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24853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16ADF4BE-7ECC-4D79-BCBB-883638C520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0941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2BFD3F67-1E1E-42C0-9AA3-22988878EE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37029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28D6752B-55FF-4226-BBD2-8383D8A5FB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3117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CB50CE14-D9E0-473C-8F44-FF0D14C1798D}"/>
                </a:ext>
              </a:extLst>
            </p:cNvPr>
            <p:cNvGrpSpPr/>
            <p:nvPr/>
          </p:nvGrpSpPr>
          <p:grpSpPr>
            <a:xfrm>
              <a:off x="3188325" y="4044462"/>
              <a:ext cx="3560880" cy="404057"/>
              <a:chOff x="3188325" y="3804354"/>
              <a:chExt cx="3560880" cy="274888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xmlns="" id="{D41B7EE0-D624-48D5-A952-34195E9532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88325" y="3804354"/>
                <a:ext cx="0" cy="274888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xmlns="" id="{2B946B0A-396D-4A7D-93AC-2D9075E66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49205" y="3804354"/>
                <a:ext cx="0" cy="274888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3F3F434A-0C22-4811-BAD3-C3EFAFC715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05293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1A6BF607-AD63-49A9-941A-5D733A7240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61381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5776E0A0-C06C-49E6-8007-9398E8DB4E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7469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5A07D1F9-1DF8-4CBD-A24E-1DC84A6128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73557" y="4173631"/>
              <a:ext cx="0" cy="274888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8D55BFA9-FED5-40D5-93B1-ABE6A940D1E1}"/>
                </a:ext>
              </a:extLst>
            </p:cNvPr>
            <p:cNvGrpSpPr/>
            <p:nvPr/>
          </p:nvGrpSpPr>
          <p:grpSpPr>
            <a:xfrm>
              <a:off x="1407885" y="4038209"/>
              <a:ext cx="7121767" cy="410310"/>
              <a:chOff x="1407885" y="5586047"/>
              <a:chExt cx="7121767" cy="398586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xmlns="" id="{93812060-F385-4EFF-8EA5-C272787051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07885" y="5586047"/>
                <a:ext cx="0" cy="398586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xmlns="" id="{79D25FEF-93D2-4EBA-AF80-1D150EE5A1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68765" y="5586047"/>
                <a:ext cx="0" cy="398586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xmlns="" id="{8DDBAFE5-56C4-4222-869B-255A7449D1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29652" y="5586047"/>
                <a:ext cx="0" cy="398586"/>
              </a:xfrm>
              <a:prstGeom prst="line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7E530830-4212-4BCE-91C1-844F17A072DD}"/>
              </a:ext>
            </a:extLst>
          </p:cNvPr>
          <p:cNvSpPr txBox="1"/>
          <p:nvPr/>
        </p:nvSpPr>
        <p:spPr>
          <a:xfrm>
            <a:off x="1697032" y="4899286"/>
            <a:ext cx="61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4.4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C8D666F1-F7E7-464B-8E3D-5AED4649F1DE}"/>
              </a:ext>
            </a:extLst>
          </p:cNvPr>
          <p:cNvSpPr txBox="1"/>
          <p:nvPr/>
        </p:nvSpPr>
        <p:spPr>
          <a:xfrm>
            <a:off x="3074313" y="489928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4.45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E02BDA8B-4110-426C-8131-4AC885AED303}"/>
              </a:ext>
            </a:extLst>
          </p:cNvPr>
          <p:cNvSpPr txBox="1"/>
          <p:nvPr/>
        </p:nvSpPr>
        <p:spPr>
          <a:xfrm>
            <a:off x="4663749" y="4899286"/>
            <a:ext cx="61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4.5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A4DDADA3-D8C2-48CD-992C-C38713B56550}"/>
              </a:ext>
            </a:extLst>
          </p:cNvPr>
          <p:cNvSpPr txBox="1"/>
          <p:nvPr/>
        </p:nvSpPr>
        <p:spPr>
          <a:xfrm>
            <a:off x="6030874" y="489928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4.55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3802CE40-5C28-4A16-926C-EA149EC12ABA}"/>
              </a:ext>
            </a:extLst>
          </p:cNvPr>
          <p:cNvSpPr txBox="1"/>
          <p:nvPr/>
        </p:nvSpPr>
        <p:spPr>
          <a:xfrm>
            <a:off x="7599994" y="4899286"/>
            <a:ext cx="61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4.6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xmlns="" id="{1291939F-8621-4A9D-BDB3-BBC67750345B}"/>
              </a:ext>
            </a:extLst>
          </p:cNvPr>
          <p:cNvSpPr/>
          <p:nvPr/>
        </p:nvSpPr>
        <p:spPr>
          <a:xfrm>
            <a:off x="6285041" y="4475285"/>
            <a:ext cx="317990" cy="482892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D7B79EF9-D7A3-4D26-AF3B-7BA0D11AF977}"/>
              </a:ext>
            </a:extLst>
          </p:cNvPr>
          <p:cNvSpPr txBox="1"/>
          <p:nvPr/>
        </p:nvSpPr>
        <p:spPr>
          <a:xfrm>
            <a:off x="5251031" y="3590791"/>
            <a:ext cx="37048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Halfway between, so round </a:t>
            </a:r>
            <a:r>
              <a:rPr lang="en-GB" sz="2000" b="1" dirty="0"/>
              <a:t>UP</a:t>
            </a:r>
          </a:p>
        </p:txBody>
      </p:sp>
      <p:sp>
        <p:nvSpPr>
          <p:cNvPr id="47" name="Arrow: Curved Down 46">
            <a:extLst>
              <a:ext uri="{FF2B5EF4-FFF2-40B4-BE49-F238E27FC236}">
                <a16:creationId xmlns:a16="http://schemas.microsoft.com/office/drawing/2014/main" xmlns="" id="{FCDCA224-3AF4-44F7-90BE-3106577723E4}"/>
              </a:ext>
            </a:extLst>
          </p:cNvPr>
          <p:cNvSpPr/>
          <p:nvPr/>
        </p:nvSpPr>
        <p:spPr>
          <a:xfrm>
            <a:off x="6393881" y="4037054"/>
            <a:ext cx="1580742" cy="372839"/>
          </a:xfrm>
          <a:prstGeom prst="curvedDownArrow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FFF88416-8B32-471E-82C2-B13E6E7631A8}"/>
              </a:ext>
            </a:extLst>
          </p:cNvPr>
          <p:cNvSpPr txBox="1"/>
          <p:nvPr/>
        </p:nvSpPr>
        <p:spPr>
          <a:xfrm>
            <a:off x="3348266" y="5987310"/>
            <a:ext cx="3209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4.55 </a:t>
            </a:r>
            <a:r>
              <a:rPr lang="en-GB" sz="2000" b="1" dirty="0"/>
              <a:t>rounded</a:t>
            </a:r>
            <a:r>
              <a:rPr lang="en-GB" sz="2000" dirty="0"/>
              <a:t> to 1dp = 4.6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xmlns="" id="{ABEA0E81-8215-434A-9FED-C7EE02E8F4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14324">
            <a:off x="4488420" y="192385"/>
            <a:ext cx="813343" cy="700237"/>
          </a:xfrm>
          <a:prstGeom prst="rect">
            <a:avLst/>
          </a:prstGeom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73" y="223706"/>
            <a:ext cx="3936789" cy="30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ounded Rectangle 49"/>
          <p:cNvSpPr/>
          <p:nvPr/>
        </p:nvSpPr>
        <p:spPr>
          <a:xfrm>
            <a:off x="1155806" y="253567"/>
            <a:ext cx="645295" cy="244744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47" grpId="0" animBg="1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C6ABA187-6936-46B0-9F32-EF465E08B36C}"/>
              </a:ext>
            </a:extLst>
          </p:cNvPr>
          <p:cNvGrpSpPr/>
          <p:nvPr/>
        </p:nvGrpSpPr>
        <p:grpSpPr>
          <a:xfrm>
            <a:off x="976673" y="1563012"/>
            <a:ext cx="1333264" cy="1197774"/>
            <a:chOff x="352413" y="1562354"/>
            <a:chExt cx="1124990" cy="1010665"/>
          </a:xfrm>
        </p:grpSpPr>
        <p:sp>
          <p:nvSpPr>
            <p:cNvPr id="3" name="Left Bracket 2">
              <a:extLst>
                <a:ext uri="{FF2B5EF4-FFF2-40B4-BE49-F238E27FC236}">
                  <a16:creationId xmlns:a16="http://schemas.microsoft.com/office/drawing/2014/main" xmlns="" id="{432662A3-C42C-49E9-BB85-6D3FFB218516}"/>
                </a:ext>
              </a:extLst>
            </p:cNvPr>
            <p:cNvSpPr/>
            <p:nvPr/>
          </p:nvSpPr>
          <p:spPr>
            <a:xfrm rot="16200000">
              <a:off x="845820" y="1070610"/>
              <a:ext cx="138176" cy="1121664"/>
            </a:xfrm>
            <a:prstGeom prst="leftBracket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A2F3C175-423D-424E-BF31-497D064A8BE1}"/>
                </a:ext>
              </a:extLst>
            </p:cNvPr>
            <p:cNvSpPr/>
            <p:nvPr/>
          </p:nvSpPr>
          <p:spPr>
            <a:xfrm>
              <a:off x="706628" y="1706714"/>
              <a:ext cx="416560" cy="386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5" name="Trapezoid 6">
              <a:extLst>
                <a:ext uri="{FF2B5EF4-FFF2-40B4-BE49-F238E27FC236}">
                  <a16:creationId xmlns:a16="http://schemas.microsoft.com/office/drawing/2014/main" xmlns="" id="{8FB48C25-11BB-4764-8489-83B59A04EEC5}"/>
                </a:ext>
              </a:extLst>
            </p:cNvPr>
            <p:cNvSpPr/>
            <p:nvPr/>
          </p:nvSpPr>
          <p:spPr>
            <a:xfrm>
              <a:off x="352413" y="1842041"/>
              <a:ext cx="1124990" cy="730978"/>
            </a:xfrm>
            <a:custGeom>
              <a:avLst/>
              <a:gdLst>
                <a:gd name="connsiteX0" fmla="*/ 0 w 2892829"/>
                <a:gd name="connsiteY0" fmla="*/ 1879600 h 1879600"/>
                <a:gd name="connsiteX1" fmla="*/ 828039 w 2892829"/>
                <a:gd name="connsiteY1" fmla="*/ 0 h 1879600"/>
                <a:gd name="connsiteX2" fmla="*/ 2064790 w 2892829"/>
                <a:gd name="connsiteY2" fmla="*/ 0 h 1879600"/>
                <a:gd name="connsiteX3" fmla="*/ 2892829 w 2892829"/>
                <a:gd name="connsiteY3" fmla="*/ 1879600 h 1879600"/>
                <a:gd name="connsiteX4" fmla="*/ 0 w 2892829"/>
                <a:gd name="connsiteY4" fmla="*/ 1879600 h 1879600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55 h 1879655"/>
                <a:gd name="connsiteX1" fmla="*/ 828039 w 2892829"/>
                <a:gd name="connsiteY1" fmla="*/ 55 h 1879655"/>
                <a:gd name="connsiteX2" fmla="*/ 2064790 w 2892829"/>
                <a:gd name="connsiteY2" fmla="*/ 55 h 1879655"/>
                <a:gd name="connsiteX3" fmla="*/ 2892829 w 2892829"/>
                <a:gd name="connsiteY3" fmla="*/ 1879655 h 1879655"/>
                <a:gd name="connsiteX4" fmla="*/ 0 w 2892829"/>
                <a:gd name="connsiteY4" fmla="*/ 1879655 h 1879655"/>
                <a:gd name="connsiteX0" fmla="*/ 0 w 2892829"/>
                <a:gd name="connsiteY0" fmla="*/ 1879656 h 1879656"/>
                <a:gd name="connsiteX1" fmla="*/ 828039 w 2892829"/>
                <a:gd name="connsiteY1" fmla="*/ 56 h 1879656"/>
                <a:gd name="connsiteX2" fmla="*/ 2064790 w 2892829"/>
                <a:gd name="connsiteY2" fmla="*/ 56 h 1879656"/>
                <a:gd name="connsiteX3" fmla="*/ 2892829 w 2892829"/>
                <a:gd name="connsiteY3" fmla="*/ 1879656 h 1879656"/>
                <a:gd name="connsiteX4" fmla="*/ 0 w 2892829"/>
                <a:gd name="connsiteY4" fmla="*/ 1879656 h 187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2829" h="1879656">
                  <a:moveTo>
                    <a:pt x="0" y="1879656"/>
                  </a:moveTo>
                  <a:cubicBezTo>
                    <a:pt x="207433" y="1215023"/>
                    <a:pt x="399626" y="-2061"/>
                    <a:pt x="828039" y="56"/>
                  </a:cubicBezTo>
                  <a:lnTo>
                    <a:pt x="2064790" y="56"/>
                  </a:lnTo>
                  <a:cubicBezTo>
                    <a:pt x="2554163" y="-9681"/>
                    <a:pt x="2712066" y="1234073"/>
                    <a:pt x="2892829" y="1879656"/>
                  </a:cubicBezTo>
                  <a:lnTo>
                    <a:pt x="0" y="187965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3B982AD9-6E9C-4D35-8E6F-F998C8BD7EFA}"/>
                </a:ext>
              </a:extLst>
            </p:cNvPr>
            <p:cNvSpPr/>
            <p:nvPr/>
          </p:nvSpPr>
          <p:spPr>
            <a:xfrm>
              <a:off x="568833" y="1932305"/>
              <a:ext cx="692150" cy="5422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4C280D8-5ACE-45E7-87F3-55C995D1EE6A}"/>
              </a:ext>
            </a:extLst>
          </p:cNvPr>
          <p:cNvSpPr txBox="1"/>
          <p:nvPr/>
        </p:nvSpPr>
        <p:spPr>
          <a:xfrm>
            <a:off x="1255493" y="210499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3.43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9F263A6-8927-47B5-8156-5B69A5E76387}"/>
              </a:ext>
            </a:extLst>
          </p:cNvPr>
          <p:cNvSpPr txBox="1"/>
          <p:nvPr/>
        </p:nvSpPr>
        <p:spPr>
          <a:xfrm>
            <a:off x="2002586" y="2"/>
            <a:ext cx="58480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For each red gem, </a:t>
            </a:r>
          </a:p>
          <a:p>
            <a:pPr algn="ctr"/>
            <a:r>
              <a:rPr lang="en-GB" sz="2000" dirty="0"/>
              <a:t>what is the weight to the nearest </a:t>
            </a:r>
            <a:r>
              <a:rPr lang="en-GB" sz="2000" b="1" dirty="0"/>
              <a:t>tenth</a:t>
            </a:r>
            <a:r>
              <a:rPr lang="en-GB" sz="2000" dirty="0"/>
              <a:t> of a gram</a:t>
            </a:r>
            <a:r>
              <a:rPr lang="en-GB" sz="2000" dirty="0" smtClean="0"/>
              <a:t>?</a:t>
            </a:r>
          </a:p>
          <a:p>
            <a:pPr algn="ctr"/>
            <a:r>
              <a:rPr lang="en-GB" sz="2000" dirty="0" smtClean="0"/>
              <a:t>Write each answer in the chat as you work </a:t>
            </a:r>
            <a:endParaRPr lang="en-GB" sz="2000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xmlns="" id="{ABEA0E81-8215-434A-9FED-C7EE02E8F4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14324">
            <a:off x="1191308" y="1070244"/>
            <a:ext cx="813343" cy="70023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7E7B667-4755-4A56-8081-B3E50733C396}"/>
              </a:ext>
            </a:extLst>
          </p:cNvPr>
          <p:cNvGrpSpPr/>
          <p:nvPr/>
        </p:nvGrpSpPr>
        <p:grpSpPr>
          <a:xfrm>
            <a:off x="4177066" y="1563012"/>
            <a:ext cx="1333264" cy="1197774"/>
            <a:chOff x="352413" y="1562354"/>
            <a:chExt cx="1124990" cy="1010665"/>
          </a:xfrm>
        </p:grpSpPr>
        <p:sp>
          <p:nvSpPr>
            <p:cNvPr id="13" name="Left Bracket 12">
              <a:extLst>
                <a:ext uri="{FF2B5EF4-FFF2-40B4-BE49-F238E27FC236}">
                  <a16:creationId xmlns:a16="http://schemas.microsoft.com/office/drawing/2014/main" xmlns="" id="{63849801-F0B6-43BF-8DE3-B97C2CD210E7}"/>
                </a:ext>
              </a:extLst>
            </p:cNvPr>
            <p:cNvSpPr/>
            <p:nvPr/>
          </p:nvSpPr>
          <p:spPr>
            <a:xfrm rot="16200000">
              <a:off x="845820" y="1070610"/>
              <a:ext cx="138176" cy="1121664"/>
            </a:xfrm>
            <a:prstGeom prst="leftBracket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3C7B5804-C9F4-47F0-8130-5051B0AD7976}"/>
                </a:ext>
              </a:extLst>
            </p:cNvPr>
            <p:cNvSpPr/>
            <p:nvPr/>
          </p:nvSpPr>
          <p:spPr>
            <a:xfrm>
              <a:off x="706628" y="1706714"/>
              <a:ext cx="416560" cy="386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15" name="Trapezoid 6">
              <a:extLst>
                <a:ext uri="{FF2B5EF4-FFF2-40B4-BE49-F238E27FC236}">
                  <a16:creationId xmlns:a16="http://schemas.microsoft.com/office/drawing/2014/main" xmlns="" id="{9C3C0DDC-163A-40B9-86A0-02C4A6FC2CF2}"/>
                </a:ext>
              </a:extLst>
            </p:cNvPr>
            <p:cNvSpPr/>
            <p:nvPr/>
          </p:nvSpPr>
          <p:spPr>
            <a:xfrm>
              <a:off x="352413" y="1842041"/>
              <a:ext cx="1124990" cy="730978"/>
            </a:xfrm>
            <a:custGeom>
              <a:avLst/>
              <a:gdLst>
                <a:gd name="connsiteX0" fmla="*/ 0 w 2892829"/>
                <a:gd name="connsiteY0" fmla="*/ 1879600 h 1879600"/>
                <a:gd name="connsiteX1" fmla="*/ 828039 w 2892829"/>
                <a:gd name="connsiteY1" fmla="*/ 0 h 1879600"/>
                <a:gd name="connsiteX2" fmla="*/ 2064790 w 2892829"/>
                <a:gd name="connsiteY2" fmla="*/ 0 h 1879600"/>
                <a:gd name="connsiteX3" fmla="*/ 2892829 w 2892829"/>
                <a:gd name="connsiteY3" fmla="*/ 1879600 h 1879600"/>
                <a:gd name="connsiteX4" fmla="*/ 0 w 2892829"/>
                <a:gd name="connsiteY4" fmla="*/ 1879600 h 1879600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55 h 1879655"/>
                <a:gd name="connsiteX1" fmla="*/ 828039 w 2892829"/>
                <a:gd name="connsiteY1" fmla="*/ 55 h 1879655"/>
                <a:gd name="connsiteX2" fmla="*/ 2064790 w 2892829"/>
                <a:gd name="connsiteY2" fmla="*/ 55 h 1879655"/>
                <a:gd name="connsiteX3" fmla="*/ 2892829 w 2892829"/>
                <a:gd name="connsiteY3" fmla="*/ 1879655 h 1879655"/>
                <a:gd name="connsiteX4" fmla="*/ 0 w 2892829"/>
                <a:gd name="connsiteY4" fmla="*/ 1879655 h 1879655"/>
                <a:gd name="connsiteX0" fmla="*/ 0 w 2892829"/>
                <a:gd name="connsiteY0" fmla="*/ 1879656 h 1879656"/>
                <a:gd name="connsiteX1" fmla="*/ 828039 w 2892829"/>
                <a:gd name="connsiteY1" fmla="*/ 56 h 1879656"/>
                <a:gd name="connsiteX2" fmla="*/ 2064790 w 2892829"/>
                <a:gd name="connsiteY2" fmla="*/ 56 h 1879656"/>
                <a:gd name="connsiteX3" fmla="*/ 2892829 w 2892829"/>
                <a:gd name="connsiteY3" fmla="*/ 1879656 h 1879656"/>
                <a:gd name="connsiteX4" fmla="*/ 0 w 2892829"/>
                <a:gd name="connsiteY4" fmla="*/ 1879656 h 187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2829" h="1879656">
                  <a:moveTo>
                    <a:pt x="0" y="1879656"/>
                  </a:moveTo>
                  <a:cubicBezTo>
                    <a:pt x="207433" y="1215023"/>
                    <a:pt x="399626" y="-2061"/>
                    <a:pt x="828039" y="56"/>
                  </a:cubicBezTo>
                  <a:lnTo>
                    <a:pt x="2064790" y="56"/>
                  </a:lnTo>
                  <a:cubicBezTo>
                    <a:pt x="2554163" y="-9681"/>
                    <a:pt x="2712066" y="1234073"/>
                    <a:pt x="2892829" y="1879656"/>
                  </a:cubicBezTo>
                  <a:lnTo>
                    <a:pt x="0" y="187965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xmlns="" id="{C9A95C5E-6728-46A0-90E6-4B42B5562DC8}"/>
                </a:ext>
              </a:extLst>
            </p:cNvPr>
            <p:cNvSpPr/>
            <p:nvPr/>
          </p:nvSpPr>
          <p:spPr>
            <a:xfrm>
              <a:off x="568833" y="1932305"/>
              <a:ext cx="692150" cy="5422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017BE120-C775-449A-A833-1127393F5EB6}"/>
              </a:ext>
            </a:extLst>
          </p:cNvPr>
          <p:cNvGrpSpPr/>
          <p:nvPr/>
        </p:nvGrpSpPr>
        <p:grpSpPr>
          <a:xfrm>
            <a:off x="7412635" y="1563012"/>
            <a:ext cx="1333264" cy="1197774"/>
            <a:chOff x="352413" y="1562354"/>
            <a:chExt cx="1124990" cy="1010665"/>
          </a:xfrm>
        </p:grpSpPr>
        <p:sp>
          <p:nvSpPr>
            <p:cNvPr id="18" name="Left Bracket 17">
              <a:extLst>
                <a:ext uri="{FF2B5EF4-FFF2-40B4-BE49-F238E27FC236}">
                  <a16:creationId xmlns:a16="http://schemas.microsoft.com/office/drawing/2014/main" xmlns="" id="{531BA59E-BBF9-4A45-8A4B-06E562D7EDA6}"/>
                </a:ext>
              </a:extLst>
            </p:cNvPr>
            <p:cNvSpPr/>
            <p:nvPr/>
          </p:nvSpPr>
          <p:spPr>
            <a:xfrm rot="16200000">
              <a:off x="845820" y="1070610"/>
              <a:ext cx="138176" cy="1121664"/>
            </a:xfrm>
            <a:prstGeom prst="leftBracket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093156CA-0D0B-4322-83D5-794A3604C65D}"/>
                </a:ext>
              </a:extLst>
            </p:cNvPr>
            <p:cNvSpPr/>
            <p:nvPr/>
          </p:nvSpPr>
          <p:spPr>
            <a:xfrm>
              <a:off x="706628" y="1706714"/>
              <a:ext cx="416560" cy="386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20" name="Trapezoid 6">
              <a:extLst>
                <a:ext uri="{FF2B5EF4-FFF2-40B4-BE49-F238E27FC236}">
                  <a16:creationId xmlns:a16="http://schemas.microsoft.com/office/drawing/2014/main" xmlns="" id="{9683B6EF-FE72-492F-996F-59D083C4690C}"/>
                </a:ext>
              </a:extLst>
            </p:cNvPr>
            <p:cNvSpPr/>
            <p:nvPr/>
          </p:nvSpPr>
          <p:spPr>
            <a:xfrm>
              <a:off x="352413" y="1842041"/>
              <a:ext cx="1124990" cy="730978"/>
            </a:xfrm>
            <a:custGeom>
              <a:avLst/>
              <a:gdLst>
                <a:gd name="connsiteX0" fmla="*/ 0 w 2892829"/>
                <a:gd name="connsiteY0" fmla="*/ 1879600 h 1879600"/>
                <a:gd name="connsiteX1" fmla="*/ 828039 w 2892829"/>
                <a:gd name="connsiteY1" fmla="*/ 0 h 1879600"/>
                <a:gd name="connsiteX2" fmla="*/ 2064790 w 2892829"/>
                <a:gd name="connsiteY2" fmla="*/ 0 h 1879600"/>
                <a:gd name="connsiteX3" fmla="*/ 2892829 w 2892829"/>
                <a:gd name="connsiteY3" fmla="*/ 1879600 h 1879600"/>
                <a:gd name="connsiteX4" fmla="*/ 0 w 2892829"/>
                <a:gd name="connsiteY4" fmla="*/ 1879600 h 1879600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55 h 1879655"/>
                <a:gd name="connsiteX1" fmla="*/ 828039 w 2892829"/>
                <a:gd name="connsiteY1" fmla="*/ 55 h 1879655"/>
                <a:gd name="connsiteX2" fmla="*/ 2064790 w 2892829"/>
                <a:gd name="connsiteY2" fmla="*/ 55 h 1879655"/>
                <a:gd name="connsiteX3" fmla="*/ 2892829 w 2892829"/>
                <a:gd name="connsiteY3" fmla="*/ 1879655 h 1879655"/>
                <a:gd name="connsiteX4" fmla="*/ 0 w 2892829"/>
                <a:gd name="connsiteY4" fmla="*/ 1879655 h 1879655"/>
                <a:gd name="connsiteX0" fmla="*/ 0 w 2892829"/>
                <a:gd name="connsiteY0" fmla="*/ 1879656 h 1879656"/>
                <a:gd name="connsiteX1" fmla="*/ 828039 w 2892829"/>
                <a:gd name="connsiteY1" fmla="*/ 56 h 1879656"/>
                <a:gd name="connsiteX2" fmla="*/ 2064790 w 2892829"/>
                <a:gd name="connsiteY2" fmla="*/ 56 h 1879656"/>
                <a:gd name="connsiteX3" fmla="*/ 2892829 w 2892829"/>
                <a:gd name="connsiteY3" fmla="*/ 1879656 h 1879656"/>
                <a:gd name="connsiteX4" fmla="*/ 0 w 2892829"/>
                <a:gd name="connsiteY4" fmla="*/ 1879656 h 187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2829" h="1879656">
                  <a:moveTo>
                    <a:pt x="0" y="1879656"/>
                  </a:moveTo>
                  <a:cubicBezTo>
                    <a:pt x="207433" y="1215023"/>
                    <a:pt x="399626" y="-2061"/>
                    <a:pt x="828039" y="56"/>
                  </a:cubicBezTo>
                  <a:lnTo>
                    <a:pt x="2064790" y="56"/>
                  </a:lnTo>
                  <a:cubicBezTo>
                    <a:pt x="2554163" y="-9681"/>
                    <a:pt x="2712066" y="1234073"/>
                    <a:pt x="2892829" y="1879656"/>
                  </a:cubicBezTo>
                  <a:lnTo>
                    <a:pt x="0" y="187965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xmlns="" id="{4F2EF870-01FC-450A-892B-6ADAB4F7354E}"/>
                </a:ext>
              </a:extLst>
            </p:cNvPr>
            <p:cNvSpPr/>
            <p:nvPr/>
          </p:nvSpPr>
          <p:spPr>
            <a:xfrm>
              <a:off x="568833" y="1932305"/>
              <a:ext cx="692150" cy="5422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0D61E60-5A5D-4CB8-8DBA-5D1D1654054E}"/>
              </a:ext>
            </a:extLst>
          </p:cNvPr>
          <p:cNvSpPr txBox="1"/>
          <p:nvPr/>
        </p:nvSpPr>
        <p:spPr>
          <a:xfrm>
            <a:off x="1681188" y="3402623"/>
            <a:ext cx="6490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For each green gem, </a:t>
            </a:r>
          </a:p>
          <a:p>
            <a:pPr algn="ctr"/>
            <a:r>
              <a:rPr lang="en-GB" sz="2000" dirty="0"/>
              <a:t>what is the weight to the nearest </a:t>
            </a:r>
            <a:r>
              <a:rPr lang="en-GB" sz="2000" b="1" dirty="0"/>
              <a:t>hundredth</a:t>
            </a:r>
            <a:r>
              <a:rPr lang="en-GB" sz="2000" dirty="0"/>
              <a:t> of a gram?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0181382-333F-430B-A73C-8BBA8BD4FFB4}"/>
              </a:ext>
            </a:extLst>
          </p:cNvPr>
          <p:cNvSpPr txBox="1"/>
          <p:nvPr/>
        </p:nvSpPr>
        <p:spPr>
          <a:xfrm>
            <a:off x="4464684" y="210499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7.46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2886680-4B3D-45EA-BB00-862BE282444D}"/>
              </a:ext>
            </a:extLst>
          </p:cNvPr>
          <p:cNvSpPr txBox="1"/>
          <p:nvPr/>
        </p:nvSpPr>
        <p:spPr>
          <a:xfrm>
            <a:off x="7709047" y="210499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6.75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8BA56F58-5EEC-4A1B-9A28-9C54ACC925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1111">
            <a:off x="4453255" y="1060083"/>
            <a:ext cx="813343" cy="70023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A44BB760-0EDA-4CB1-B4D1-705F248EEF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2985">
            <a:off x="7675630" y="1083260"/>
            <a:ext cx="813343" cy="700237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3847D88F-FC2F-4569-B13B-BA336D60DCF4}"/>
              </a:ext>
            </a:extLst>
          </p:cNvPr>
          <p:cNvGrpSpPr/>
          <p:nvPr/>
        </p:nvGrpSpPr>
        <p:grpSpPr>
          <a:xfrm>
            <a:off x="976673" y="5035973"/>
            <a:ext cx="1333264" cy="1197774"/>
            <a:chOff x="352413" y="1562354"/>
            <a:chExt cx="1124990" cy="1010665"/>
          </a:xfrm>
        </p:grpSpPr>
        <p:sp>
          <p:nvSpPr>
            <p:cNvPr id="28" name="Left Bracket 27">
              <a:extLst>
                <a:ext uri="{FF2B5EF4-FFF2-40B4-BE49-F238E27FC236}">
                  <a16:creationId xmlns:a16="http://schemas.microsoft.com/office/drawing/2014/main" xmlns="" id="{222CCAF3-5A4D-441E-A8D0-14BC63BDB0B2}"/>
                </a:ext>
              </a:extLst>
            </p:cNvPr>
            <p:cNvSpPr/>
            <p:nvPr/>
          </p:nvSpPr>
          <p:spPr>
            <a:xfrm rot="16200000">
              <a:off x="845820" y="1070610"/>
              <a:ext cx="138176" cy="1121664"/>
            </a:xfrm>
            <a:prstGeom prst="leftBracket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9D3CB6E3-4869-45A3-A1FF-4BDFCCFE9A78}"/>
                </a:ext>
              </a:extLst>
            </p:cNvPr>
            <p:cNvSpPr/>
            <p:nvPr/>
          </p:nvSpPr>
          <p:spPr>
            <a:xfrm>
              <a:off x="706628" y="1706714"/>
              <a:ext cx="416560" cy="386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30" name="Trapezoid 6">
              <a:extLst>
                <a:ext uri="{FF2B5EF4-FFF2-40B4-BE49-F238E27FC236}">
                  <a16:creationId xmlns:a16="http://schemas.microsoft.com/office/drawing/2014/main" xmlns="" id="{215CDFE1-EC60-46E9-8370-79ADFEE3D3FB}"/>
                </a:ext>
              </a:extLst>
            </p:cNvPr>
            <p:cNvSpPr/>
            <p:nvPr/>
          </p:nvSpPr>
          <p:spPr>
            <a:xfrm>
              <a:off x="352413" y="1842041"/>
              <a:ext cx="1124990" cy="730978"/>
            </a:xfrm>
            <a:custGeom>
              <a:avLst/>
              <a:gdLst>
                <a:gd name="connsiteX0" fmla="*/ 0 w 2892829"/>
                <a:gd name="connsiteY0" fmla="*/ 1879600 h 1879600"/>
                <a:gd name="connsiteX1" fmla="*/ 828039 w 2892829"/>
                <a:gd name="connsiteY1" fmla="*/ 0 h 1879600"/>
                <a:gd name="connsiteX2" fmla="*/ 2064790 w 2892829"/>
                <a:gd name="connsiteY2" fmla="*/ 0 h 1879600"/>
                <a:gd name="connsiteX3" fmla="*/ 2892829 w 2892829"/>
                <a:gd name="connsiteY3" fmla="*/ 1879600 h 1879600"/>
                <a:gd name="connsiteX4" fmla="*/ 0 w 2892829"/>
                <a:gd name="connsiteY4" fmla="*/ 1879600 h 1879600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55 h 1879655"/>
                <a:gd name="connsiteX1" fmla="*/ 828039 w 2892829"/>
                <a:gd name="connsiteY1" fmla="*/ 55 h 1879655"/>
                <a:gd name="connsiteX2" fmla="*/ 2064790 w 2892829"/>
                <a:gd name="connsiteY2" fmla="*/ 55 h 1879655"/>
                <a:gd name="connsiteX3" fmla="*/ 2892829 w 2892829"/>
                <a:gd name="connsiteY3" fmla="*/ 1879655 h 1879655"/>
                <a:gd name="connsiteX4" fmla="*/ 0 w 2892829"/>
                <a:gd name="connsiteY4" fmla="*/ 1879655 h 1879655"/>
                <a:gd name="connsiteX0" fmla="*/ 0 w 2892829"/>
                <a:gd name="connsiteY0" fmla="*/ 1879656 h 1879656"/>
                <a:gd name="connsiteX1" fmla="*/ 828039 w 2892829"/>
                <a:gd name="connsiteY1" fmla="*/ 56 h 1879656"/>
                <a:gd name="connsiteX2" fmla="*/ 2064790 w 2892829"/>
                <a:gd name="connsiteY2" fmla="*/ 56 h 1879656"/>
                <a:gd name="connsiteX3" fmla="*/ 2892829 w 2892829"/>
                <a:gd name="connsiteY3" fmla="*/ 1879656 h 1879656"/>
                <a:gd name="connsiteX4" fmla="*/ 0 w 2892829"/>
                <a:gd name="connsiteY4" fmla="*/ 1879656 h 187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2829" h="1879656">
                  <a:moveTo>
                    <a:pt x="0" y="1879656"/>
                  </a:moveTo>
                  <a:cubicBezTo>
                    <a:pt x="207433" y="1215023"/>
                    <a:pt x="399626" y="-2061"/>
                    <a:pt x="828039" y="56"/>
                  </a:cubicBezTo>
                  <a:lnTo>
                    <a:pt x="2064790" y="56"/>
                  </a:lnTo>
                  <a:cubicBezTo>
                    <a:pt x="2554163" y="-9681"/>
                    <a:pt x="2712066" y="1234073"/>
                    <a:pt x="2892829" y="1879656"/>
                  </a:cubicBezTo>
                  <a:lnTo>
                    <a:pt x="0" y="187965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xmlns="" id="{EBC3AAFA-1624-4099-8B63-05A804444973}"/>
                </a:ext>
              </a:extLst>
            </p:cNvPr>
            <p:cNvSpPr/>
            <p:nvPr/>
          </p:nvSpPr>
          <p:spPr>
            <a:xfrm>
              <a:off x="568833" y="1932305"/>
              <a:ext cx="692150" cy="5422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9F2FEDDB-5E8F-4BB1-8966-FE4DA4F899B1}"/>
              </a:ext>
            </a:extLst>
          </p:cNvPr>
          <p:cNvSpPr txBox="1"/>
          <p:nvPr/>
        </p:nvSpPr>
        <p:spPr>
          <a:xfrm>
            <a:off x="1169731" y="5577955"/>
            <a:ext cx="955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2.718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E22AD553-4E63-454F-9B51-AE8588203C25}"/>
              </a:ext>
            </a:extLst>
          </p:cNvPr>
          <p:cNvGrpSpPr/>
          <p:nvPr/>
        </p:nvGrpSpPr>
        <p:grpSpPr>
          <a:xfrm>
            <a:off x="4177066" y="5035973"/>
            <a:ext cx="1333264" cy="1197774"/>
            <a:chOff x="352413" y="1562354"/>
            <a:chExt cx="1124990" cy="1010665"/>
          </a:xfrm>
        </p:grpSpPr>
        <p:sp>
          <p:nvSpPr>
            <p:cNvPr id="35" name="Left Bracket 34">
              <a:extLst>
                <a:ext uri="{FF2B5EF4-FFF2-40B4-BE49-F238E27FC236}">
                  <a16:creationId xmlns:a16="http://schemas.microsoft.com/office/drawing/2014/main" xmlns="" id="{3BF20839-AABE-436D-8B42-3CEF2CD5CBD3}"/>
                </a:ext>
              </a:extLst>
            </p:cNvPr>
            <p:cNvSpPr/>
            <p:nvPr/>
          </p:nvSpPr>
          <p:spPr>
            <a:xfrm rot="16200000">
              <a:off x="845820" y="1070610"/>
              <a:ext cx="138176" cy="1121664"/>
            </a:xfrm>
            <a:prstGeom prst="leftBracket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391AF714-EEA8-4C17-A53C-8550510D927E}"/>
                </a:ext>
              </a:extLst>
            </p:cNvPr>
            <p:cNvSpPr/>
            <p:nvPr/>
          </p:nvSpPr>
          <p:spPr>
            <a:xfrm>
              <a:off x="706628" y="1706714"/>
              <a:ext cx="416560" cy="386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37" name="Trapezoid 6">
              <a:extLst>
                <a:ext uri="{FF2B5EF4-FFF2-40B4-BE49-F238E27FC236}">
                  <a16:creationId xmlns:a16="http://schemas.microsoft.com/office/drawing/2014/main" xmlns="" id="{12E92DE5-F361-4D4C-AD30-341A5C5D32CA}"/>
                </a:ext>
              </a:extLst>
            </p:cNvPr>
            <p:cNvSpPr/>
            <p:nvPr/>
          </p:nvSpPr>
          <p:spPr>
            <a:xfrm>
              <a:off x="352413" y="1842041"/>
              <a:ext cx="1124990" cy="730978"/>
            </a:xfrm>
            <a:custGeom>
              <a:avLst/>
              <a:gdLst>
                <a:gd name="connsiteX0" fmla="*/ 0 w 2892829"/>
                <a:gd name="connsiteY0" fmla="*/ 1879600 h 1879600"/>
                <a:gd name="connsiteX1" fmla="*/ 828039 w 2892829"/>
                <a:gd name="connsiteY1" fmla="*/ 0 h 1879600"/>
                <a:gd name="connsiteX2" fmla="*/ 2064790 w 2892829"/>
                <a:gd name="connsiteY2" fmla="*/ 0 h 1879600"/>
                <a:gd name="connsiteX3" fmla="*/ 2892829 w 2892829"/>
                <a:gd name="connsiteY3" fmla="*/ 1879600 h 1879600"/>
                <a:gd name="connsiteX4" fmla="*/ 0 w 2892829"/>
                <a:gd name="connsiteY4" fmla="*/ 1879600 h 1879600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55 h 1879655"/>
                <a:gd name="connsiteX1" fmla="*/ 828039 w 2892829"/>
                <a:gd name="connsiteY1" fmla="*/ 55 h 1879655"/>
                <a:gd name="connsiteX2" fmla="*/ 2064790 w 2892829"/>
                <a:gd name="connsiteY2" fmla="*/ 55 h 1879655"/>
                <a:gd name="connsiteX3" fmla="*/ 2892829 w 2892829"/>
                <a:gd name="connsiteY3" fmla="*/ 1879655 h 1879655"/>
                <a:gd name="connsiteX4" fmla="*/ 0 w 2892829"/>
                <a:gd name="connsiteY4" fmla="*/ 1879655 h 1879655"/>
                <a:gd name="connsiteX0" fmla="*/ 0 w 2892829"/>
                <a:gd name="connsiteY0" fmla="*/ 1879656 h 1879656"/>
                <a:gd name="connsiteX1" fmla="*/ 828039 w 2892829"/>
                <a:gd name="connsiteY1" fmla="*/ 56 h 1879656"/>
                <a:gd name="connsiteX2" fmla="*/ 2064790 w 2892829"/>
                <a:gd name="connsiteY2" fmla="*/ 56 h 1879656"/>
                <a:gd name="connsiteX3" fmla="*/ 2892829 w 2892829"/>
                <a:gd name="connsiteY3" fmla="*/ 1879656 h 1879656"/>
                <a:gd name="connsiteX4" fmla="*/ 0 w 2892829"/>
                <a:gd name="connsiteY4" fmla="*/ 1879656 h 187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2829" h="1879656">
                  <a:moveTo>
                    <a:pt x="0" y="1879656"/>
                  </a:moveTo>
                  <a:cubicBezTo>
                    <a:pt x="207433" y="1215023"/>
                    <a:pt x="399626" y="-2061"/>
                    <a:pt x="828039" y="56"/>
                  </a:cubicBezTo>
                  <a:lnTo>
                    <a:pt x="2064790" y="56"/>
                  </a:lnTo>
                  <a:cubicBezTo>
                    <a:pt x="2554163" y="-9681"/>
                    <a:pt x="2712066" y="1234073"/>
                    <a:pt x="2892829" y="1879656"/>
                  </a:cubicBezTo>
                  <a:lnTo>
                    <a:pt x="0" y="187965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xmlns="" id="{36B371B9-5A3A-4D14-993F-101FF968BC32}"/>
                </a:ext>
              </a:extLst>
            </p:cNvPr>
            <p:cNvSpPr/>
            <p:nvPr/>
          </p:nvSpPr>
          <p:spPr>
            <a:xfrm>
              <a:off x="568833" y="1932305"/>
              <a:ext cx="692150" cy="5422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0F5DE884-9EBC-482F-A6AC-4808AEFE6D16}"/>
              </a:ext>
            </a:extLst>
          </p:cNvPr>
          <p:cNvGrpSpPr/>
          <p:nvPr/>
        </p:nvGrpSpPr>
        <p:grpSpPr>
          <a:xfrm>
            <a:off x="7412635" y="5035973"/>
            <a:ext cx="1333264" cy="1197774"/>
            <a:chOff x="352413" y="1562354"/>
            <a:chExt cx="1124990" cy="1010665"/>
          </a:xfrm>
        </p:grpSpPr>
        <p:sp>
          <p:nvSpPr>
            <p:cNvPr id="40" name="Left Bracket 39">
              <a:extLst>
                <a:ext uri="{FF2B5EF4-FFF2-40B4-BE49-F238E27FC236}">
                  <a16:creationId xmlns:a16="http://schemas.microsoft.com/office/drawing/2014/main" xmlns="" id="{59C77F9D-1D70-4943-9C28-073D47DE1261}"/>
                </a:ext>
              </a:extLst>
            </p:cNvPr>
            <p:cNvSpPr/>
            <p:nvPr/>
          </p:nvSpPr>
          <p:spPr>
            <a:xfrm rot="16200000">
              <a:off x="845820" y="1070610"/>
              <a:ext cx="138176" cy="1121664"/>
            </a:xfrm>
            <a:prstGeom prst="leftBracket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BB9302C0-1361-4E67-B55F-BA2935A0D84D}"/>
                </a:ext>
              </a:extLst>
            </p:cNvPr>
            <p:cNvSpPr/>
            <p:nvPr/>
          </p:nvSpPr>
          <p:spPr>
            <a:xfrm>
              <a:off x="706628" y="1706714"/>
              <a:ext cx="416560" cy="386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42" name="Trapezoid 6">
              <a:extLst>
                <a:ext uri="{FF2B5EF4-FFF2-40B4-BE49-F238E27FC236}">
                  <a16:creationId xmlns:a16="http://schemas.microsoft.com/office/drawing/2014/main" xmlns="" id="{9BB1A2F8-EACA-409A-BEA2-70BBB01CF9C8}"/>
                </a:ext>
              </a:extLst>
            </p:cNvPr>
            <p:cNvSpPr/>
            <p:nvPr/>
          </p:nvSpPr>
          <p:spPr>
            <a:xfrm>
              <a:off x="352413" y="1842041"/>
              <a:ext cx="1124990" cy="730978"/>
            </a:xfrm>
            <a:custGeom>
              <a:avLst/>
              <a:gdLst>
                <a:gd name="connsiteX0" fmla="*/ 0 w 2892829"/>
                <a:gd name="connsiteY0" fmla="*/ 1879600 h 1879600"/>
                <a:gd name="connsiteX1" fmla="*/ 828039 w 2892829"/>
                <a:gd name="connsiteY1" fmla="*/ 0 h 1879600"/>
                <a:gd name="connsiteX2" fmla="*/ 2064790 w 2892829"/>
                <a:gd name="connsiteY2" fmla="*/ 0 h 1879600"/>
                <a:gd name="connsiteX3" fmla="*/ 2892829 w 2892829"/>
                <a:gd name="connsiteY3" fmla="*/ 1879600 h 1879600"/>
                <a:gd name="connsiteX4" fmla="*/ 0 w 2892829"/>
                <a:gd name="connsiteY4" fmla="*/ 1879600 h 1879600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02 h 1879602"/>
                <a:gd name="connsiteX1" fmla="*/ 828039 w 2892829"/>
                <a:gd name="connsiteY1" fmla="*/ 2 h 1879602"/>
                <a:gd name="connsiteX2" fmla="*/ 2064790 w 2892829"/>
                <a:gd name="connsiteY2" fmla="*/ 2 h 1879602"/>
                <a:gd name="connsiteX3" fmla="*/ 2892829 w 2892829"/>
                <a:gd name="connsiteY3" fmla="*/ 1879602 h 1879602"/>
                <a:gd name="connsiteX4" fmla="*/ 0 w 2892829"/>
                <a:gd name="connsiteY4" fmla="*/ 1879602 h 1879602"/>
                <a:gd name="connsiteX0" fmla="*/ 0 w 2892829"/>
                <a:gd name="connsiteY0" fmla="*/ 1879655 h 1879655"/>
                <a:gd name="connsiteX1" fmla="*/ 828039 w 2892829"/>
                <a:gd name="connsiteY1" fmla="*/ 55 h 1879655"/>
                <a:gd name="connsiteX2" fmla="*/ 2064790 w 2892829"/>
                <a:gd name="connsiteY2" fmla="*/ 55 h 1879655"/>
                <a:gd name="connsiteX3" fmla="*/ 2892829 w 2892829"/>
                <a:gd name="connsiteY3" fmla="*/ 1879655 h 1879655"/>
                <a:gd name="connsiteX4" fmla="*/ 0 w 2892829"/>
                <a:gd name="connsiteY4" fmla="*/ 1879655 h 1879655"/>
                <a:gd name="connsiteX0" fmla="*/ 0 w 2892829"/>
                <a:gd name="connsiteY0" fmla="*/ 1879656 h 1879656"/>
                <a:gd name="connsiteX1" fmla="*/ 828039 w 2892829"/>
                <a:gd name="connsiteY1" fmla="*/ 56 h 1879656"/>
                <a:gd name="connsiteX2" fmla="*/ 2064790 w 2892829"/>
                <a:gd name="connsiteY2" fmla="*/ 56 h 1879656"/>
                <a:gd name="connsiteX3" fmla="*/ 2892829 w 2892829"/>
                <a:gd name="connsiteY3" fmla="*/ 1879656 h 1879656"/>
                <a:gd name="connsiteX4" fmla="*/ 0 w 2892829"/>
                <a:gd name="connsiteY4" fmla="*/ 1879656 h 187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2829" h="1879656">
                  <a:moveTo>
                    <a:pt x="0" y="1879656"/>
                  </a:moveTo>
                  <a:cubicBezTo>
                    <a:pt x="207433" y="1215023"/>
                    <a:pt x="399626" y="-2061"/>
                    <a:pt x="828039" y="56"/>
                  </a:cubicBezTo>
                  <a:lnTo>
                    <a:pt x="2064790" y="56"/>
                  </a:lnTo>
                  <a:cubicBezTo>
                    <a:pt x="2554163" y="-9681"/>
                    <a:pt x="2712066" y="1234073"/>
                    <a:pt x="2892829" y="1879656"/>
                  </a:cubicBezTo>
                  <a:lnTo>
                    <a:pt x="0" y="187965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xmlns="" id="{A9339CE4-C869-4A00-B41A-A15124D38365}"/>
                </a:ext>
              </a:extLst>
            </p:cNvPr>
            <p:cNvSpPr/>
            <p:nvPr/>
          </p:nvSpPr>
          <p:spPr>
            <a:xfrm>
              <a:off x="568833" y="1932305"/>
              <a:ext cx="692150" cy="5422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863F994A-7F0C-44FE-B2B5-0C1F59C183CD}"/>
              </a:ext>
            </a:extLst>
          </p:cNvPr>
          <p:cNvSpPr txBox="1"/>
          <p:nvPr/>
        </p:nvSpPr>
        <p:spPr>
          <a:xfrm>
            <a:off x="4378924" y="5577955"/>
            <a:ext cx="955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5.057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DCFD4731-2893-4236-98E4-F5165A2B71F6}"/>
              </a:ext>
            </a:extLst>
          </p:cNvPr>
          <p:cNvSpPr txBox="1"/>
          <p:nvPr/>
        </p:nvSpPr>
        <p:spPr>
          <a:xfrm>
            <a:off x="7623288" y="5577955"/>
            <a:ext cx="955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6.499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xmlns="" id="{D19D198A-FA7A-41A4-A4DD-E101B4510B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79631">
            <a:off x="1228035" y="4546004"/>
            <a:ext cx="832943" cy="71711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15C7829F-9063-4010-B846-329B564A6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66079">
            <a:off x="4444245" y="4508339"/>
            <a:ext cx="832943" cy="71711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932019F9-775A-41ED-9BBB-4F22119955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26187">
            <a:off x="7664340" y="4537868"/>
            <a:ext cx="832943" cy="717112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CAF44B96-2B84-4BCA-A77D-A8B1B40865F5}"/>
              </a:ext>
            </a:extLst>
          </p:cNvPr>
          <p:cNvSpPr txBox="1"/>
          <p:nvPr/>
        </p:nvSpPr>
        <p:spPr>
          <a:xfrm>
            <a:off x="1213015" y="2817171"/>
            <a:ext cx="869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3.4 g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135C6720-AE6F-466A-BF22-EE57C4007F83}"/>
              </a:ext>
            </a:extLst>
          </p:cNvPr>
          <p:cNvSpPr txBox="1"/>
          <p:nvPr/>
        </p:nvSpPr>
        <p:spPr>
          <a:xfrm>
            <a:off x="4422207" y="2817171"/>
            <a:ext cx="869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7.5 g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E8B863B5-3130-4D1F-9460-B6A952440626}"/>
              </a:ext>
            </a:extLst>
          </p:cNvPr>
          <p:cNvSpPr txBox="1"/>
          <p:nvPr/>
        </p:nvSpPr>
        <p:spPr>
          <a:xfrm>
            <a:off x="7666569" y="2817171"/>
            <a:ext cx="869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6.8 g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213828B-09F8-4D25-9105-81E5429F50DF}"/>
              </a:ext>
            </a:extLst>
          </p:cNvPr>
          <p:cNvSpPr txBox="1"/>
          <p:nvPr/>
        </p:nvSpPr>
        <p:spPr>
          <a:xfrm>
            <a:off x="1127239" y="6290132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2.72 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DEFB17A-74C1-47EB-B06F-2178D4F6B364}"/>
              </a:ext>
            </a:extLst>
          </p:cNvPr>
          <p:cNvSpPr txBox="1"/>
          <p:nvPr/>
        </p:nvSpPr>
        <p:spPr>
          <a:xfrm>
            <a:off x="4336432" y="6290132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5.06 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CA692586-11A4-4039-B87C-0A5DC38C77C6}"/>
              </a:ext>
            </a:extLst>
          </p:cNvPr>
          <p:cNvSpPr txBox="1"/>
          <p:nvPr/>
        </p:nvSpPr>
        <p:spPr>
          <a:xfrm>
            <a:off x="7580799" y="6290132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6.50 g</a:t>
            </a:r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090" y="101317"/>
            <a:ext cx="3936789" cy="30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Rounded Rectangle 61"/>
          <p:cNvSpPr/>
          <p:nvPr/>
        </p:nvSpPr>
        <p:spPr>
          <a:xfrm>
            <a:off x="1597984" y="137551"/>
            <a:ext cx="645295" cy="244744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2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F5AC12B-B557-46E4-93A7-834BB4A62396}"/>
              </a:ext>
            </a:extLst>
          </p:cNvPr>
          <p:cNvSpPr txBox="1"/>
          <p:nvPr/>
        </p:nvSpPr>
        <p:spPr>
          <a:xfrm>
            <a:off x="449587" y="528372"/>
            <a:ext cx="4121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Round this number to 1 decimal place.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E3BF562-F06F-4C52-AEDC-7C7D04F4CC2C}"/>
              </a:ext>
            </a:extLst>
          </p:cNvPr>
          <p:cNvSpPr txBox="1"/>
          <p:nvPr/>
        </p:nvSpPr>
        <p:spPr>
          <a:xfrm>
            <a:off x="34431" y="92365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Stencil" panose="040409050D0802020404" pitchFamily="82" charset="0"/>
              </a:rPr>
              <a:t>DEMO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911AEFF-D714-4CBA-98FB-EF088B746EFB}"/>
              </a:ext>
            </a:extLst>
          </p:cNvPr>
          <p:cNvSpPr txBox="1"/>
          <p:nvPr/>
        </p:nvSpPr>
        <p:spPr>
          <a:xfrm>
            <a:off x="1328033" y="2102213"/>
            <a:ext cx="16930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spc="600" dirty="0"/>
              <a:t>5.61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1C18C24-DCB2-49B9-9264-ED0D0F16D825}"/>
              </a:ext>
            </a:extLst>
          </p:cNvPr>
          <p:cNvCxnSpPr>
            <a:cxnSpLocks/>
          </p:cNvCxnSpPr>
          <p:nvPr/>
        </p:nvCxnSpPr>
        <p:spPr>
          <a:xfrm>
            <a:off x="2502387" y="1943118"/>
            <a:ext cx="0" cy="1125415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5431F91-7DBF-4F79-8CEA-AEBB895F1476}"/>
              </a:ext>
            </a:extLst>
          </p:cNvPr>
          <p:cNvSpPr txBox="1"/>
          <p:nvPr/>
        </p:nvSpPr>
        <p:spPr>
          <a:xfrm>
            <a:off x="964082" y="4168461"/>
            <a:ext cx="30877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5.61 (1dp) = 5.6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FE93513E-F115-40E5-8540-62534F5E2A1C}"/>
              </a:ext>
            </a:extLst>
          </p:cNvPr>
          <p:cNvCxnSpPr>
            <a:cxnSpLocks/>
          </p:cNvCxnSpPr>
          <p:nvPr/>
        </p:nvCxnSpPr>
        <p:spPr>
          <a:xfrm flipH="1" flipV="1">
            <a:off x="1951896" y="1538655"/>
            <a:ext cx="193431" cy="580293"/>
          </a:xfrm>
          <a:prstGeom prst="line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7C3EA49-9C02-4809-BA13-60E209B1EC74}"/>
              </a:ext>
            </a:extLst>
          </p:cNvPr>
          <p:cNvSpPr txBox="1"/>
          <p:nvPr/>
        </p:nvSpPr>
        <p:spPr>
          <a:xfrm>
            <a:off x="155946" y="1196588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Stay or round up?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B2E30F03-A5FD-4DB3-80E8-82745A199175}"/>
              </a:ext>
            </a:extLst>
          </p:cNvPr>
          <p:cNvCxnSpPr>
            <a:cxnSpLocks/>
          </p:cNvCxnSpPr>
          <p:nvPr/>
        </p:nvCxnSpPr>
        <p:spPr>
          <a:xfrm flipV="1">
            <a:off x="2658404" y="1741170"/>
            <a:ext cx="204811" cy="481918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CF43592D-E93B-4F91-B4BD-C4E816D6F096}"/>
              </a:ext>
            </a:extLst>
          </p:cNvPr>
          <p:cNvSpPr/>
          <p:nvPr/>
        </p:nvSpPr>
        <p:spPr>
          <a:xfrm>
            <a:off x="2839918" y="1521903"/>
            <a:ext cx="1571525" cy="21897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CHECK</a:t>
            </a:r>
            <a:endParaRPr lang="en-GB" sz="1950" b="1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D25B6C03-0B4E-4630-845D-E65B43E17E42}"/>
              </a:ext>
            </a:extLst>
          </p:cNvPr>
          <p:cNvSpPr txBox="1"/>
          <p:nvPr/>
        </p:nvSpPr>
        <p:spPr>
          <a:xfrm>
            <a:off x="1328044" y="3085175"/>
            <a:ext cx="12731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spc="600" dirty="0"/>
              <a:t>5.6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FE18908D-FA6A-4450-A33E-6003B0AACAF8}"/>
              </a:ext>
            </a:extLst>
          </p:cNvPr>
          <p:cNvSpPr txBox="1"/>
          <p:nvPr/>
        </p:nvSpPr>
        <p:spPr>
          <a:xfrm>
            <a:off x="3013226" y="0"/>
            <a:ext cx="3879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Rounding using Decimal Places.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45" y="5842167"/>
            <a:ext cx="3936789" cy="30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1165198" y="5887620"/>
            <a:ext cx="645295" cy="244744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83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18" grpId="0" animBg="1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F5AC12B-B557-46E4-93A7-834BB4A62396}"/>
              </a:ext>
            </a:extLst>
          </p:cNvPr>
          <p:cNvSpPr txBox="1"/>
          <p:nvPr/>
        </p:nvSpPr>
        <p:spPr>
          <a:xfrm>
            <a:off x="449587" y="528372"/>
            <a:ext cx="4121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Round this number to 1 decimal place.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E3BF562-F06F-4C52-AEDC-7C7D04F4CC2C}"/>
              </a:ext>
            </a:extLst>
          </p:cNvPr>
          <p:cNvSpPr txBox="1"/>
          <p:nvPr/>
        </p:nvSpPr>
        <p:spPr>
          <a:xfrm>
            <a:off x="-4708" y="-30715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Stencil" panose="040409050D0802020404" pitchFamily="82" charset="0"/>
              </a:rPr>
              <a:t>DEMO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911AEFF-D714-4CBA-98FB-EF088B746EFB}"/>
              </a:ext>
            </a:extLst>
          </p:cNvPr>
          <p:cNvSpPr txBox="1"/>
          <p:nvPr/>
        </p:nvSpPr>
        <p:spPr>
          <a:xfrm>
            <a:off x="1328045" y="2102213"/>
            <a:ext cx="21130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spc="600" dirty="0"/>
              <a:t>2.377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1C18C24-DCB2-49B9-9264-ED0D0F16D825}"/>
              </a:ext>
            </a:extLst>
          </p:cNvPr>
          <p:cNvCxnSpPr>
            <a:cxnSpLocks/>
          </p:cNvCxnSpPr>
          <p:nvPr/>
        </p:nvCxnSpPr>
        <p:spPr>
          <a:xfrm>
            <a:off x="2502385" y="1943118"/>
            <a:ext cx="0" cy="1125415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5431F91-7DBF-4F79-8CEA-AEBB895F1476}"/>
              </a:ext>
            </a:extLst>
          </p:cNvPr>
          <p:cNvSpPr txBox="1"/>
          <p:nvPr/>
        </p:nvSpPr>
        <p:spPr>
          <a:xfrm>
            <a:off x="850263" y="4168461"/>
            <a:ext cx="3315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2.377 (1dp) = 2.4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FE93513E-F115-40E5-8540-62534F5E2A1C}"/>
              </a:ext>
            </a:extLst>
          </p:cNvPr>
          <p:cNvCxnSpPr>
            <a:cxnSpLocks/>
          </p:cNvCxnSpPr>
          <p:nvPr/>
        </p:nvCxnSpPr>
        <p:spPr>
          <a:xfrm flipH="1" flipV="1">
            <a:off x="1951896" y="1538655"/>
            <a:ext cx="193431" cy="580293"/>
          </a:xfrm>
          <a:prstGeom prst="line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7C3EA49-9C02-4809-BA13-60E209B1EC74}"/>
              </a:ext>
            </a:extLst>
          </p:cNvPr>
          <p:cNvSpPr txBox="1"/>
          <p:nvPr/>
        </p:nvSpPr>
        <p:spPr>
          <a:xfrm>
            <a:off x="155946" y="1196588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Stay or round up?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B2E30F03-A5FD-4DB3-80E8-82745A199175}"/>
              </a:ext>
            </a:extLst>
          </p:cNvPr>
          <p:cNvCxnSpPr>
            <a:cxnSpLocks/>
          </p:cNvCxnSpPr>
          <p:nvPr/>
        </p:nvCxnSpPr>
        <p:spPr>
          <a:xfrm flipV="1">
            <a:off x="2658404" y="1741170"/>
            <a:ext cx="204811" cy="481918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CF43592D-E93B-4F91-B4BD-C4E816D6F096}"/>
              </a:ext>
            </a:extLst>
          </p:cNvPr>
          <p:cNvSpPr/>
          <p:nvPr/>
        </p:nvSpPr>
        <p:spPr>
          <a:xfrm>
            <a:off x="2839924" y="1521920"/>
            <a:ext cx="1482703" cy="30689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CHECK</a:t>
            </a:r>
            <a:endParaRPr lang="en-GB" sz="1950" b="1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D25B6C03-0B4E-4630-845D-E65B43E17E42}"/>
              </a:ext>
            </a:extLst>
          </p:cNvPr>
          <p:cNvSpPr txBox="1"/>
          <p:nvPr/>
        </p:nvSpPr>
        <p:spPr>
          <a:xfrm>
            <a:off x="1328044" y="3085175"/>
            <a:ext cx="12731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spc="600" dirty="0"/>
              <a:t>2.4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6AD6CC5-C601-4C5E-925E-3BD4CD5113E9}"/>
              </a:ext>
            </a:extLst>
          </p:cNvPr>
          <p:cNvSpPr txBox="1"/>
          <p:nvPr/>
        </p:nvSpPr>
        <p:spPr>
          <a:xfrm>
            <a:off x="3013226" y="0"/>
            <a:ext cx="3879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Rounding using Decimal Places.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45" y="5842167"/>
            <a:ext cx="3936789" cy="30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1165198" y="5887620"/>
            <a:ext cx="645295" cy="244744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24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18" grpId="0" animBg="1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F894A87-A1AF-4083-A3F7-631CA8FD7219}"/>
              </a:ext>
            </a:extLst>
          </p:cNvPr>
          <p:cNvSpPr txBox="1"/>
          <p:nvPr/>
        </p:nvSpPr>
        <p:spPr>
          <a:xfrm>
            <a:off x="3049283" y="0"/>
            <a:ext cx="3807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Rounding using decimal places.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51BFBD33-D124-448C-AAFF-E3C05AF03BC3}"/>
              </a:ext>
            </a:extLst>
          </p:cNvPr>
          <p:cNvCxnSpPr>
            <a:cxnSpLocks/>
          </p:cNvCxnSpPr>
          <p:nvPr/>
        </p:nvCxnSpPr>
        <p:spPr>
          <a:xfrm flipH="1">
            <a:off x="4950940" y="400110"/>
            <a:ext cx="0" cy="645789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ABE8D70-7EEC-4935-BF3A-C0D53C153FBC}"/>
              </a:ext>
            </a:extLst>
          </p:cNvPr>
          <p:cNvSpPr txBox="1"/>
          <p:nvPr/>
        </p:nvSpPr>
        <p:spPr>
          <a:xfrm>
            <a:off x="8133622" y="36886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Stencil" panose="040409050D0802020404" pitchFamily="82" charset="0"/>
              </a:rPr>
              <a:t>YOUR TURN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D18EFDE-A3CD-4FB4-A009-8E96149FD5EF}"/>
              </a:ext>
            </a:extLst>
          </p:cNvPr>
          <p:cNvSpPr txBox="1"/>
          <p:nvPr/>
        </p:nvSpPr>
        <p:spPr>
          <a:xfrm>
            <a:off x="4907491" y="528372"/>
            <a:ext cx="444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Round these numbers to 1 decimal place.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CC85933-E680-4B05-8147-DECFDA8A1699}"/>
              </a:ext>
            </a:extLst>
          </p:cNvPr>
          <p:cNvSpPr txBox="1"/>
          <p:nvPr/>
        </p:nvSpPr>
        <p:spPr>
          <a:xfrm>
            <a:off x="5373893" y="931553"/>
            <a:ext cx="35189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a)      </a:t>
            </a:r>
            <a:r>
              <a:rPr lang="en-GB" sz="2800" dirty="0"/>
              <a:t>7.83 (1dp) = 7.8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FB0F356-5CD6-4CE8-8BDD-2B0ECEEBEC7A}"/>
              </a:ext>
            </a:extLst>
          </p:cNvPr>
          <p:cNvSpPr txBox="1"/>
          <p:nvPr/>
        </p:nvSpPr>
        <p:spPr>
          <a:xfrm>
            <a:off x="5373891" y="1488622"/>
            <a:ext cx="3719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b)      </a:t>
            </a:r>
            <a:r>
              <a:rPr lang="en-GB" sz="2800" dirty="0"/>
              <a:t>4.652 (1dp) = 4.7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B8E3C0F1-3AAB-4431-B532-0613F5BB9D4C}"/>
              </a:ext>
            </a:extLst>
          </p:cNvPr>
          <p:cNvSpPr txBox="1"/>
          <p:nvPr/>
        </p:nvSpPr>
        <p:spPr>
          <a:xfrm>
            <a:off x="5373892" y="2045691"/>
            <a:ext cx="3902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c)      </a:t>
            </a:r>
            <a:r>
              <a:rPr lang="en-GB" sz="2800" dirty="0"/>
              <a:t>2.9613 (1dp) = 3.0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F9CA926-C930-4C08-8AAB-D23BC70EA22B}"/>
              </a:ext>
            </a:extLst>
          </p:cNvPr>
          <p:cNvSpPr txBox="1"/>
          <p:nvPr/>
        </p:nvSpPr>
        <p:spPr>
          <a:xfrm>
            <a:off x="4849787" y="2602760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Round these numbers to 2 decimal places.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905BFF85-B4FA-497A-8343-59F3E6C945DF}"/>
              </a:ext>
            </a:extLst>
          </p:cNvPr>
          <p:cNvSpPr txBox="1"/>
          <p:nvPr/>
        </p:nvSpPr>
        <p:spPr>
          <a:xfrm>
            <a:off x="5373901" y="3005941"/>
            <a:ext cx="4120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d)      </a:t>
            </a:r>
            <a:r>
              <a:rPr lang="en-GB" sz="2800" dirty="0"/>
              <a:t>0.5492 (2dp) = 0.55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AA77419C-D67C-45D6-98EB-B6EBE813E346}"/>
              </a:ext>
            </a:extLst>
          </p:cNvPr>
          <p:cNvSpPr txBox="1"/>
          <p:nvPr/>
        </p:nvSpPr>
        <p:spPr>
          <a:xfrm>
            <a:off x="5373902" y="3563010"/>
            <a:ext cx="4320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e)      </a:t>
            </a:r>
            <a:r>
              <a:rPr lang="en-GB" sz="2800" dirty="0"/>
              <a:t>7.40622 (2dp) = 7.41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833BA4AA-4790-49CC-9CD2-622102917541}"/>
              </a:ext>
            </a:extLst>
          </p:cNvPr>
          <p:cNvSpPr txBox="1"/>
          <p:nvPr/>
        </p:nvSpPr>
        <p:spPr>
          <a:xfrm>
            <a:off x="5373892" y="4120079"/>
            <a:ext cx="4033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f)      </a:t>
            </a:r>
            <a:r>
              <a:rPr lang="en-GB" sz="2800" dirty="0"/>
              <a:t>9.5934 (2dp) = 9.59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409A2C62-B9DF-476D-943F-4CE5E4B4C7E3}"/>
              </a:ext>
            </a:extLst>
          </p:cNvPr>
          <p:cNvSpPr txBox="1"/>
          <p:nvPr/>
        </p:nvSpPr>
        <p:spPr>
          <a:xfrm>
            <a:off x="4849787" y="4677148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Round these numbers to 3 decimal places.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52911CAB-497B-4601-8D54-54AAC8E0B13B}"/>
              </a:ext>
            </a:extLst>
          </p:cNvPr>
          <p:cNvSpPr txBox="1"/>
          <p:nvPr/>
        </p:nvSpPr>
        <p:spPr>
          <a:xfrm>
            <a:off x="5373903" y="5080329"/>
            <a:ext cx="4520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g)      </a:t>
            </a:r>
            <a:r>
              <a:rPr lang="en-GB" sz="2800" dirty="0"/>
              <a:t>8.22533 (3dp) = 8.225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1741689-1E93-4845-8F32-FCDC997EA634}"/>
              </a:ext>
            </a:extLst>
          </p:cNvPr>
          <p:cNvSpPr txBox="1"/>
          <p:nvPr/>
        </p:nvSpPr>
        <p:spPr>
          <a:xfrm>
            <a:off x="5373903" y="5637398"/>
            <a:ext cx="4520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h)      </a:t>
            </a:r>
            <a:r>
              <a:rPr lang="en-GB" sz="2800" dirty="0"/>
              <a:t>0.56991 (3dp) = 0.570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3ED02113-D532-4EC7-B465-B8596D0DA734}"/>
              </a:ext>
            </a:extLst>
          </p:cNvPr>
          <p:cNvSpPr txBox="1"/>
          <p:nvPr/>
        </p:nvSpPr>
        <p:spPr>
          <a:xfrm>
            <a:off x="5373892" y="6194467"/>
            <a:ext cx="46185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/>
              <a:t>i</a:t>
            </a:r>
            <a:r>
              <a:rPr lang="en-GB" sz="2400" dirty="0"/>
              <a:t>)      </a:t>
            </a:r>
            <a:r>
              <a:rPr lang="en-GB" sz="2800" dirty="0"/>
              <a:t>12.6557 (3dp) = 12.656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F2BC3C8E-790C-4AF1-A92F-B63F477D0851}"/>
              </a:ext>
            </a:extLst>
          </p:cNvPr>
          <p:cNvSpPr txBox="1"/>
          <p:nvPr/>
        </p:nvSpPr>
        <p:spPr>
          <a:xfrm>
            <a:off x="391891" y="528372"/>
            <a:ext cx="423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Round this number to 2 decimal places.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4349C5B4-1C18-4348-8710-F9EC0B34B599}"/>
              </a:ext>
            </a:extLst>
          </p:cNvPr>
          <p:cNvSpPr txBox="1"/>
          <p:nvPr/>
        </p:nvSpPr>
        <p:spPr>
          <a:xfrm>
            <a:off x="1328044" y="2102213"/>
            <a:ext cx="29530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spc="600" dirty="0"/>
              <a:t>1.36801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6B19F807-F41B-4CA4-A726-CB366EC94BFB}"/>
              </a:ext>
            </a:extLst>
          </p:cNvPr>
          <p:cNvCxnSpPr>
            <a:cxnSpLocks/>
          </p:cNvCxnSpPr>
          <p:nvPr/>
        </p:nvCxnSpPr>
        <p:spPr>
          <a:xfrm>
            <a:off x="2839951" y="1943118"/>
            <a:ext cx="0" cy="1125415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9D5670E-A7D0-47F4-860B-D6AD1CBDF9D3}"/>
              </a:ext>
            </a:extLst>
          </p:cNvPr>
          <p:cNvSpPr txBox="1"/>
          <p:nvPr/>
        </p:nvSpPr>
        <p:spPr>
          <a:xfrm>
            <a:off x="508821" y="4168461"/>
            <a:ext cx="3998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1.36801 (2dp) = 1.37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0A77AC41-F0BE-4F72-855C-E6ABA708C3BB}"/>
              </a:ext>
            </a:extLst>
          </p:cNvPr>
          <p:cNvCxnSpPr>
            <a:cxnSpLocks/>
          </p:cNvCxnSpPr>
          <p:nvPr/>
        </p:nvCxnSpPr>
        <p:spPr>
          <a:xfrm flipH="1" flipV="1">
            <a:off x="2340518" y="1538655"/>
            <a:ext cx="193431" cy="580293"/>
          </a:xfrm>
          <a:prstGeom prst="line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D320F49-66CF-49CD-9F0E-F832F35B3729}"/>
              </a:ext>
            </a:extLst>
          </p:cNvPr>
          <p:cNvSpPr txBox="1"/>
          <p:nvPr/>
        </p:nvSpPr>
        <p:spPr>
          <a:xfrm>
            <a:off x="544559" y="1196588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Stay or round up?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xmlns="" id="{77B1C566-9A72-4547-88F5-B338C9D21FDB}"/>
              </a:ext>
            </a:extLst>
          </p:cNvPr>
          <p:cNvCxnSpPr>
            <a:cxnSpLocks/>
          </p:cNvCxnSpPr>
          <p:nvPr/>
        </p:nvCxnSpPr>
        <p:spPr>
          <a:xfrm flipV="1">
            <a:off x="3047024" y="1741170"/>
            <a:ext cx="204811" cy="481918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xmlns="" id="{891B2089-10E5-4227-9285-2DFA5F1994A9}"/>
              </a:ext>
            </a:extLst>
          </p:cNvPr>
          <p:cNvSpPr/>
          <p:nvPr/>
        </p:nvSpPr>
        <p:spPr>
          <a:xfrm>
            <a:off x="3228537" y="1521920"/>
            <a:ext cx="1334229" cy="25609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CHECK</a:t>
            </a:r>
            <a:endParaRPr lang="en-GB" sz="1950" b="1" dirty="0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93F20F94-9139-4F3C-9119-D25BE2AD4EA5}"/>
              </a:ext>
            </a:extLst>
          </p:cNvPr>
          <p:cNvSpPr txBox="1"/>
          <p:nvPr/>
        </p:nvSpPr>
        <p:spPr>
          <a:xfrm>
            <a:off x="1328033" y="3085175"/>
            <a:ext cx="16930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spc="600" dirty="0"/>
              <a:t>1.37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D11ACA7-0347-40B7-9C3E-F92EF153C948}"/>
              </a:ext>
            </a:extLst>
          </p:cNvPr>
          <p:cNvSpPr/>
          <p:nvPr/>
        </p:nvSpPr>
        <p:spPr>
          <a:xfrm>
            <a:off x="7894320" y="944880"/>
            <a:ext cx="924560" cy="447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2BB80DC7-57A9-4A31-9FD0-80A795AF2B63}"/>
              </a:ext>
            </a:extLst>
          </p:cNvPr>
          <p:cNvSpPr/>
          <p:nvPr/>
        </p:nvSpPr>
        <p:spPr>
          <a:xfrm>
            <a:off x="8117840" y="1554480"/>
            <a:ext cx="924560" cy="447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0580BB7A-DBC1-460A-BB23-E6BAA8DD606B}"/>
              </a:ext>
            </a:extLst>
          </p:cNvPr>
          <p:cNvSpPr/>
          <p:nvPr/>
        </p:nvSpPr>
        <p:spPr>
          <a:xfrm>
            <a:off x="8270240" y="2113280"/>
            <a:ext cx="924560" cy="447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4A9D6310-DBF3-4919-ABAF-FD976D1ED2E5}"/>
              </a:ext>
            </a:extLst>
          </p:cNvPr>
          <p:cNvSpPr/>
          <p:nvPr/>
        </p:nvSpPr>
        <p:spPr>
          <a:xfrm>
            <a:off x="8300722" y="3098800"/>
            <a:ext cx="1231683" cy="447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3E81C558-1551-4AA0-B6B3-DDBBAA8C1561}"/>
              </a:ext>
            </a:extLst>
          </p:cNvPr>
          <p:cNvSpPr/>
          <p:nvPr/>
        </p:nvSpPr>
        <p:spPr>
          <a:xfrm>
            <a:off x="8473444" y="3545840"/>
            <a:ext cx="1270924" cy="447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2CF1A8D5-3ED5-4B6A-8D1E-49A367D1F387}"/>
              </a:ext>
            </a:extLst>
          </p:cNvPr>
          <p:cNvSpPr/>
          <p:nvPr/>
        </p:nvSpPr>
        <p:spPr>
          <a:xfrm>
            <a:off x="8219444" y="4135120"/>
            <a:ext cx="1312963" cy="447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A1AB9613-2BAE-4830-90FE-BB044253C8DE}"/>
              </a:ext>
            </a:extLst>
          </p:cNvPr>
          <p:cNvSpPr/>
          <p:nvPr/>
        </p:nvSpPr>
        <p:spPr>
          <a:xfrm>
            <a:off x="8453120" y="5151120"/>
            <a:ext cx="1365134" cy="447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5424ECF8-D833-4FAF-836E-5561847A6618}"/>
              </a:ext>
            </a:extLst>
          </p:cNvPr>
          <p:cNvSpPr/>
          <p:nvPr/>
        </p:nvSpPr>
        <p:spPr>
          <a:xfrm>
            <a:off x="8453128" y="5669280"/>
            <a:ext cx="1328189" cy="639156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040F308B-AC93-468C-AAFE-8BF233803F76}"/>
              </a:ext>
            </a:extLst>
          </p:cNvPr>
          <p:cNvSpPr/>
          <p:nvPr/>
        </p:nvSpPr>
        <p:spPr>
          <a:xfrm>
            <a:off x="8402329" y="6238240"/>
            <a:ext cx="1415935" cy="447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45" y="5842167"/>
            <a:ext cx="3936789" cy="30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Rounded Rectangle 56"/>
          <p:cNvSpPr/>
          <p:nvPr/>
        </p:nvSpPr>
        <p:spPr>
          <a:xfrm>
            <a:off x="1918466" y="5887620"/>
            <a:ext cx="645295" cy="244744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97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Review Task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Complete </a:t>
            </a:r>
            <a:r>
              <a:rPr lang="en-GB" dirty="0" err="1" smtClean="0"/>
              <a:t>Hegarty</a:t>
            </a:r>
            <a:r>
              <a:rPr lang="en-GB" dirty="0" smtClean="0"/>
              <a:t> Task </a:t>
            </a:r>
            <a:r>
              <a:rPr lang="en-GB" dirty="0" smtClean="0"/>
              <a:t>56 </a:t>
            </a:r>
            <a:r>
              <a:rPr lang="en-GB" dirty="0" smtClean="0"/>
              <a:t>before our next lesson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90" y="4437112"/>
            <a:ext cx="9338469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7839625" y="4374443"/>
            <a:ext cx="1742625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21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10522</TotalTime>
  <Words>689</Words>
  <Application>Microsoft Office PowerPoint</Application>
  <PresentationFormat>A4 Paper (210x297 mm)</PresentationFormat>
  <Paragraphs>146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13</vt:i4>
      </vt:variant>
    </vt:vector>
  </HeadingPairs>
  <TitlesOfParts>
    <vt:vector size="31" baseType="lpstr">
      <vt:lpstr>Arial</vt:lpstr>
      <vt:lpstr>Comic Sans MS</vt:lpstr>
      <vt:lpstr>Stencil</vt:lpstr>
      <vt:lpstr>Calibri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ArchwayMaster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 Task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Kite</dc:creator>
  <cp:lastModifiedBy>Elder, L</cp:lastModifiedBy>
  <cp:revision>502</cp:revision>
  <cp:lastPrinted>2017-12-31T22:38:51Z</cp:lastPrinted>
  <dcterms:created xsi:type="dcterms:W3CDTF">2017-01-17T16:57:04Z</dcterms:created>
  <dcterms:modified xsi:type="dcterms:W3CDTF">2021-01-02T17:14:29Z</dcterms:modified>
</cp:coreProperties>
</file>