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theme/theme14.xml" ContentType="application/vnd.openxmlformats-officedocument.theme+xml"/>
  <Override PartName="/ppt/theme/theme1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696" r:id="rId4"/>
    <p:sldMasterId id="2147483708" r:id="rId5"/>
    <p:sldMasterId id="2147483720" r:id="rId6"/>
    <p:sldMasterId id="2147483732" r:id="rId7"/>
    <p:sldMasterId id="2147483744" r:id="rId8"/>
    <p:sldMasterId id="2147483756" r:id="rId9"/>
    <p:sldMasterId id="2147483768" r:id="rId10"/>
    <p:sldMasterId id="2147483780" r:id="rId11"/>
    <p:sldMasterId id="2147483792" r:id="rId12"/>
    <p:sldMasterId id="2147483804" r:id="rId13"/>
    <p:sldMasterId id="2147483816" r:id="rId14"/>
  </p:sldMasterIdLst>
  <p:notesMasterIdLst>
    <p:notesMasterId r:id="rId23"/>
  </p:notesMasterIdLst>
  <p:sldIdLst>
    <p:sldId id="256" r:id="rId15"/>
    <p:sldId id="260" r:id="rId16"/>
    <p:sldId id="259" r:id="rId17"/>
    <p:sldId id="261" r:id="rId18"/>
    <p:sldId id="262" r:id="rId19"/>
    <p:sldId id="264" r:id="rId20"/>
    <p:sldId id="266" r:id="rId21"/>
    <p:sldId id="268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7" d="100"/>
          <a:sy n="107" d="100"/>
        </p:scale>
        <p:origin x="-48" y="2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4.xml"/><Relationship Id="rId26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7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3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2.xml"/><Relationship Id="rId20" Type="http://schemas.openxmlformats.org/officeDocument/2006/relationships/slide" Target="slides/slide6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.xml"/><Relationship Id="rId23" Type="http://schemas.openxmlformats.org/officeDocument/2006/relationships/notesMaster" Target="notesMasters/notesMaster1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5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8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73147C-43E8-4FD1-9B38-30C0A723B6A5}" type="datetimeFigureOut">
              <a:rPr lang="en-GB" smtClean="0"/>
              <a:t>02/01/2021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E8DEFF-6FED-4B1E-9F48-907189EB6F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20680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Acknowledgements:</a:t>
            </a:r>
            <a:r>
              <a:rPr lang="en-GB" baseline="0" dirty="0" smtClean="0"/>
              <a:t> NCETM PD materials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E8DEFF-6FED-4B1E-9F48-907189EB6F42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99524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Questions for further depth:</a:t>
            </a:r>
            <a:r>
              <a:rPr lang="en-GB" baseline="0" dirty="0" smtClean="0"/>
              <a:t> </a:t>
            </a:r>
          </a:p>
          <a:p>
            <a:r>
              <a:rPr lang="en-GB" baseline="0" dirty="0" smtClean="0"/>
              <a:t>What happens when one factor is multiplied by three </a:t>
            </a:r>
            <a:r>
              <a:rPr lang="en-GB" baseline="0" smtClean="0"/>
              <a:t>or four?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E8DEFF-6FED-4B1E-9F48-907189EB6F42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03830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Acknowledgements: </a:t>
            </a:r>
            <a:r>
              <a:rPr lang="en-GB" dirty="0" err="1" smtClean="0"/>
              <a:t>MathsPad</a:t>
            </a:r>
            <a:r>
              <a:rPr lang="en-GB" baseline="0" dirty="0" smtClean="0"/>
              <a:t>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E8DEFF-6FED-4B1E-9F48-907189EB6F42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4206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Acknowledgements: </a:t>
            </a:r>
            <a:r>
              <a:rPr lang="en-GB" dirty="0" err="1" smtClean="0"/>
              <a:t>MathsPad</a:t>
            </a:r>
            <a:r>
              <a:rPr lang="en-GB" baseline="0" dirty="0" smtClean="0"/>
              <a:t>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E8DEFF-6FED-4B1E-9F48-907189EB6F42}" type="slidenum">
              <a:rPr lang="en-GB" smtClean="0">
                <a:solidFill>
                  <a:prstClr val="black"/>
                </a:solidFill>
              </a:rPr>
              <a:pPr/>
              <a:t>7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420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1BA452-36A3-459E-83A5-268DA3C3ACBF}" type="datetimeFigureOut">
              <a:rPr lang="en-GB" smtClean="0"/>
              <a:t>02/01/2021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6EB1377-69E1-4282-A30C-35C93F6394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1BA452-36A3-459E-83A5-268DA3C3ACBF}" type="datetimeFigureOut">
              <a:rPr lang="en-GB" smtClean="0"/>
              <a:t>02/01/2021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6EB1377-69E1-4282-A30C-35C93F6394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1BA452-36A3-459E-83A5-268DA3C3ACBF}" type="datetimeFigureOut">
              <a:rPr lang="en-GB" smtClean="0"/>
              <a:t>02/01/2021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6EB1377-69E1-4282-A30C-35C93F6394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1BA452-36A3-459E-83A5-268DA3C3ACBF}" type="datetimeFigureOut">
              <a:rPr lang="en-GB" smtClean="0"/>
              <a:t>02/01/2021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6EB1377-69E1-4282-A30C-35C93F6394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1BA452-36A3-459E-83A5-268DA3C3ACBF}" type="datetimeFigureOut">
              <a:rPr lang="en-GB" smtClean="0"/>
              <a:t>02/01/2021</a:t>
            </a:fld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6EB1377-69E1-4282-A30C-35C93F6394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1BA452-36A3-459E-83A5-268DA3C3ACBF}" type="datetimeFigureOut">
              <a:rPr lang="en-GB" smtClean="0"/>
              <a:t>02/01/2021</a:t>
            </a:fld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6EB1377-69E1-4282-A30C-35C93F6394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1BA452-36A3-459E-83A5-268DA3C3ACBF}" type="datetimeFigureOut">
              <a:rPr lang="en-GB" smtClean="0"/>
              <a:t>02/01/2021</a:t>
            </a:fld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6EB1377-69E1-4282-A30C-35C93F6394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1BA452-36A3-459E-83A5-268DA3C3ACBF}" type="datetimeFigureOut">
              <a:rPr lang="en-GB" smtClean="0"/>
              <a:t>02/01/2021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6EB1377-69E1-4282-A30C-35C93F6394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1BA452-36A3-459E-83A5-268DA3C3ACBF}" type="datetimeFigureOut">
              <a:rPr lang="en-GB" smtClean="0"/>
              <a:t>02/01/2021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6EB1377-69E1-4282-A30C-35C93F6394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1BA452-36A3-459E-83A5-268DA3C3ACBF}" type="datetimeFigureOut">
              <a:rPr lang="en-GB" smtClean="0"/>
              <a:t>02/01/2021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6EB1377-69E1-4282-A30C-35C93F6394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1BA452-36A3-459E-83A5-268DA3C3ACBF}" type="datetimeFigureOut">
              <a:rPr lang="en-GB" smtClean="0"/>
              <a:t>02/01/2021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6EB1377-69E1-4282-A30C-35C93F6394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1/2/2021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1/2/2021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1/2/2021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1/2/2021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1/2/2021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1/2/2021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1/2/2021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1/2/2021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1/2/2021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1/2/2021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1/2/2021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1/2/2021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1/2/2021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1/2/2021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1/2/2021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1/2/2021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1/2/2021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1/2/2021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1/2/2021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1/2/2021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1/2/2021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1/2/2021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1/2/2021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1788410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1/2/2021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0780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1/2/2021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9107488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1/2/2021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1585668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1/2/2021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252344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1/2/2021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4379832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1/2/2021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9517152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1/2/2021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738384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1/2/2021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4896038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1/2/2021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3152986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1/2/2021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6418447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5BCB47C-61BF-42BA-9728-F4266858AD71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7B6BBB-A5E0-4262-92DD-3A402BD6562B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2458298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5BCB47C-61BF-42BA-9728-F4266858AD71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7B6BBB-A5E0-4262-92DD-3A402BD6562B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0529412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5BCB47C-61BF-42BA-9728-F4266858AD71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7B6BBB-A5E0-4262-92DD-3A402BD6562B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5010287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5BCB47C-61BF-42BA-9728-F4266858AD71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7B6BBB-A5E0-4262-92DD-3A402BD6562B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5584746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5BCB47C-61BF-42BA-9728-F4266858AD71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7B6BBB-A5E0-4262-92DD-3A402BD6562B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9056369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5BCB47C-61BF-42BA-9728-F4266858AD71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7B6BBB-A5E0-4262-92DD-3A402BD6562B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2234092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5BCB47C-61BF-42BA-9728-F4266858AD71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7B6BBB-A5E0-4262-92DD-3A402BD6562B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8311611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5BCB47C-61BF-42BA-9728-F4266858AD71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7B6BBB-A5E0-4262-92DD-3A402BD6562B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6767086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5BCB47C-61BF-42BA-9728-F4266858AD71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7B6BBB-A5E0-4262-92DD-3A402BD6562B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1643837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5BCB47C-61BF-42BA-9728-F4266858AD71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7B6BBB-A5E0-4262-92DD-3A402BD6562B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7021847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5BCB47C-61BF-42BA-9728-F4266858AD71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7B6BBB-A5E0-4262-92DD-3A402BD6562B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46608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6.xml"/><Relationship Id="rId7" Type="http://schemas.openxmlformats.org/officeDocument/2006/relationships/slideLayout" Target="../slideLayouts/slideLayout150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45.xml"/><Relationship Id="rId1" Type="http://schemas.openxmlformats.org/officeDocument/2006/relationships/slideLayout" Target="../slideLayouts/slideLayout144.xml"/><Relationship Id="rId6" Type="http://schemas.openxmlformats.org/officeDocument/2006/relationships/slideLayout" Target="../slideLayouts/slideLayout149.xml"/><Relationship Id="rId11" Type="http://schemas.openxmlformats.org/officeDocument/2006/relationships/slideLayout" Target="../slideLayouts/slideLayout154.xml"/><Relationship Id="rId5" Type="http://schemas.openxmlformats.org/officeDocument/2006/relationships/slideLayout" Target="../slideLayouts/slideLayout148.xml"/><Relationship Id="rId10" Type="http://schemas.openxmlformats.org/officeDocument/2006/relationships/slideLayout" Target="../slideLayouts/slideLayout153.xml"/><Relationship Id="rId4" Type="http://schemas.openxmlformats.org/officeDocument/2006/relationships/slideLayout" Target="../slideLayouts/slideLayout147.xml"/><Relationship Id="rId9" Type="http://schemas.openxmlformats.org/officeDocument/2006/relationships/slideLayout" Target="../slideLayouts/slideLayout15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21BA452-36A3-459E-83A5-268DA3C3ACBF}" type="datetimeFigureOut">
              <a:rPr lang="en-GB" smtClean="0"/>
              <a:t>02/01/2021</a:t>
            </a:fld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A6EB1377-69E1-4282-A30C-35C93F639447}" type="slidenum">
              <a:rPr lang="en-GB" smtClean="0"/>
              <a:t>‹#›</a:t>
            </a:fld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4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8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0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1/2/2021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7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9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1/2/2021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9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5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1/2/2021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355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5BCB47C-61BF-42BA-9728-F4266858AD71}" type="datetimeFigureOut">
              <a:rPr lang="en-GB" smtClean="0">
                <a:solidFill>
                  <a:srgbClr val="000000"/>
                </a:solidFill>
              </a:rPr>
              <a:pPr/>
              <a:t>02/01/2021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7B6BBB-A5E0-4262-92DD-3A402BD6562B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0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91422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10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4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itle 1"/>
              <p:cNvSpPr>
                <a:spLocks noGrp="1"/>
              </p:cNvSpPr>
              <p:nvPr>
                <p:ph type="ctrTitle"/>
              </p:nvPr>
            </p:nvSpPr>
            <p:spPr>
              <a:xfrm>
                <a:off x="683568" y="2060848"/>
                <a:ext cx="7772400" cy="1470025"/>
              </a:xfrm>
            </p:spPr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3.2</m:t>
                      </m:r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×2.5=8 </m:t>
                      </m:r>
                    </m:oMath>
                  </m:oMathPara>
                </a14:m>
                <a:r>
                  <a:rPr lang="en-GB" b="0" dirty="0" smtClean="0">
                    <a:ea typeface="Cambria Math"/>
                  </a:rPr>
                  <a:t/>
                </a:r>
                <a:br>
                  <a:rPr lang="en-GB" b="0" dirty="0" smtClean="0">
                    <a:ea typeface="Cambria Math"/>
                  </a:rPr>
                </a:br>
                <a:r>
                  <a:rPr lang="en-GB" b="0" dirty="0" smtClean="0">
                    <a:ea typeface="Cambria Math"/>
                  </a:rPr>
                  <a:t/>
                </a:r>
                <a:br>
                  <a:rPr lang="en-GB" b="0" dirty="0" smtClean="0">
                    <a:ea typeface="Cambria Math"/>
                  </a:rPr>
                </a:br>
                <a:r>
                  <a:rPr lang="en-GB" sz="3600" dirty="0" smtClean="0">
                    <a:ea typeface="Cambria Math"/>
                  </a:rPr>
                  <a:t>Work out</a:t>
                </a:r>
                <a:r>
                  <a:rPr lang="en-GB" sz="3600" dirty="0" smtClean="0">
                    <a:ea typeface="Cambria Math"/>
                  </a:rPr>
                  <a:t>, </a:t>
                </a:r>
                <a:r>
                  <a:rPr lang="en-GB" sz="3600" dirty="0" smtClean="0">
                    <a:ea typeface="Cambria Math"/>
                  </a:rPr>
                  <a:t/>
                </a:r>
                <a:br>
                  <a:rPr lang="en-GB" sz="3600" dirty="0" smtClean="0">
                    <a:ea typeface="Cambria Math"/>
                  </a:rPr>
                </a:br>
                <a:r>
                  <a:rPr lang="en-GB" sz="3600" dirty="0" smtClean="0">
                    <a:ea typeface="Cambria Math"/>
                  </a:rPr>
                  <a:t>as efficiently as possible: </a:t>
                </a:r>
                <a:r>
                  <a:rPr lang="en-GB" dirty="0" smtClean="0">
                    <a:ea typeface="Cambria Math"/>
                  </a:rPr>
                  <a:t/>
                </a:r>
                <a:br>
                  <a:rPr lang="en-GB" dirty="0" smtClean="0">
                    <a:ea typeface="Cambria Math"/>
                  </a:rPr>
                </a:br>
                <a:r>
                  <a:rPr lang="en-GB" dirty="0">
                    <a:ea typeface="Cambria Math"/>
                  </a:rPr>
                  <a:t/>
                </a:r>
                <a:br>
                  <a:rPr lang="en-GB" dirty="0">
                    <a:ea typeface="Cambria Math"/>
                  </a:rPr>
                </a:br>
                <a:r>
                  <a:rPr lang="en-GB" dirty="0" smtClean="0">
                    <a:ea typeface="Cambria Math"/>
                  </a:rPr>
                  <a:t>a)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  <a:ea typeface="Cambria Math"/>
                      </a:rPr>
                      <m:t>1.6×2.5</m:t>
                    </m:r>
                  </m:oMath>
                </a14:m>
                <a:r>
                  <a:rPr lang="en-GB" b="0" dirty="0" smtClean="0">
                    <a:ea typeface="Cambria Math"/>
                  </a:rPr>
                  <a:t/>
                </a:r>
                <a:br>
                  <a:rPr lang="en-GB" b="0" dirty="0" smtClean="0">
                    <a:ea typeface="Cambria Math"/>
                  </a:rPr>
                </a:br>
                <a:r>
                  <a:rPr lang="en-GB" b="0" dirty="0" smtClean="0">
                    <a:ea typeface="Cambria Math"/>
                  </a:rPr>
                  <a:t/>
                </a:r>
                <a:br>
                  <a:rPr lang="en-GB" b="0" dirty="0" smtClean="0">
                    <a:ea typeface="Cambria Math"/>
                  </a:rPr>
                </a:br>
                <a:r>
                  <a:rPr lang="en-GB" b="0" dirty="0" smtClean="0">
                    <a:ea typeface="Cambria Math"/>
                  </a:rPr>
                  <a:t>b)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  <a:ea typeface="Cambria Math"/>
                      </a:rPr>
                      <m:t>3.2×1.25</m:t>
                    </m:r>
                  </m:oMath>
                </a14:m>
                <a:endParaRPr lang="en-GB" dirty="0"/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ctrTitle"/>
              </p:nvPr>
            </p:nvSpPr>
            <p:spPr>
              <a:xfrm>
                <a:off x="683568" y="2060848"/>
                <a:ext cx="7772400" cy="1470025"/>
              </a:xfrm>
              <a:blipFill rotWithShape="1">
                <a:blip r:embed="rId2"/>
                <a:stretch>
                  <a:fillRect t="-114108" b="-14688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3482"/>
          <a:stretch/>
        </p:blipFill>
        <p:spPr bwMode="auto">
          <a:xfrm>
            <a:off x="7308304" y="131685"/>
            <a:ext cx="1524939" cy="16474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734" y="5840570"/>
            <a:ext cx="8765967" cy="864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ounded Rectangle 5"/>
          <p:cNvSpPr/>
          <p:nvPr/>
        </p:nvSpPr>
        <p:spPr>
          <a:xfrm>
            <a:off x="238939" y="5777901"/>
            <a:ext cx="1635792" cy="1026532"/>
          </a:xfrm>
          <a:prstGeom prst="roundRect">
            <a:avLst/>
          </a:prstGeom>
          <a:solidFill>
            <a:srgbClr val="FFFF0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04664"/>
            <a:ext cx="1628775" cy="161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525082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ctrTitle"/>
              </p:nvPr>
            </p:nvSpPr>
            <p:spPr/>
            <p:txBody>
              <a:bodyPr/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3.2</m:t>
                      </m:r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×2.5=8</m:t>
                      </m:r>
                    </m:oMath>
                  </m:oMathPara>
                </a14:m>
                <a:r>
                  <a:rPr lang="en-GB" b="0" dirty="0" smtClean="0">
                    <a:ea typeface="Cambria Math"/>
                  </a:rPr>
                  <a:t/>
                </a:r>
                <a:br>
                  <a:rPr lang="en-GB" b="0" dirty="0" smtClean="0">
                    <a:ea typeface="Cambria Math"/>
                  </a:rPr>
                </a:br>
                <a:r>
                  <a:rPr lang="en-GB" b="0" dirty="0" smtClean="0">
                    <a:ea typeface="Cambria Math"/>
                  </a:rPr>
                  <a:t/>
                </a:r>
                <a:br>
                  <a:rPr lang="en-GB" b="0" dirty="0" smtClean="0">
                    <a:ea typeface="Cambria Math"/>
                  </a:rPr>
                </a:br>
                <a:r>
                  <a:rPr lang="en-GB" sz="3600" dirty="0" smtClean="0">
                    <a:ea typeface="Cambria Math"/>
                  </a:rPr>
                  <a:t>calculate, as efficiently as possible: </a:t>
                </a:r>
                <a:r>
                  <a:rPr lang="en-GB" dirty="0" smtClean="0">
                    <a:ea typeface="Cambria Math"/>
                  </a:rPr>
                  <a:t/>
                </a:r>
                <a:br>
                  <a:rPr lang="en-GB" dirty="0" smtClean="0">
                    <a:ea typeface="Cambria Math"/>
                  </a:rPr>
                </a:br>
                <a:r>
                  <a:rPr lang="en-GB" dirty="0">
                    <a:ea typeface="Cambria Math"/>
                  </a:rPr>
                  <a:t/>
                </a:r>
                <a:br>
                  <a:rPr lang="en-GB" dirty="0">
                    <a:ea typeface="Cambria Math"/>
                  </a:rPr>
                </a:br>
                <a:r>
                  <a:rPr lang="en-GB" dirty="0" smtClean="0">
                    <a:ea typeface="Cambria Math"/>
                  </a:rPr>
                  <a:t>a)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  <a:ea typeface="Cambria Math"/>
                      </a:rPr>
                      <m:t>1.6×2.5</m:t>
                    </m:r>
                  </m:oMath>
                </a14:m>
                <a:r>
                  <a:rPr lang="en-GB" b="0" dirty="0" smtClean="0">
                    <a:ea typeface="Cambria Math"/>
                  </a:rPr>
                  <a:t/>
                </a:r>
                <a:br>
                  <a:rPr lang="en-GB" b="0" dirty="0" smtClean="0">
                    <a:ea typeface="Cambria Math"/>
                  </a:rPr>
                </a:br>
                <a:r>
                  <a:rPr lang="en-GB" b="0" dirty="0" smtClean="0">
                    <a:ea typeface="Cambria Math"/>
                  </a:rPr>
                  <a:t/>
                </a:r>
                <a:br>
                  <a:rPr lang="en-GB" b="0" dirty="0" smtClean="0">
                    <a:ea typeface="Cambria Math"/>
                  </a:rPr>
                </a:br>
                <a:endParaRPr lang="en-GB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ctrTitle"/>
              </p:nvPr>
            </p:nvSpPr>
            <p:spPr>
              <a:blipFill rotWithShape="1">
                <a:blip r:embed="rId3"/>
                <a:stretch>
                  <a:fillRect l="-3216" t="-95041" b="-3677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4221088"/>
            <a:ext cx="4516521" cy="22697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ight Arrow 2"/>
          <p:cNvSpPr/>
          <p:nvPr/>
        </p:nvSpPr>
        <p:spPr>
          <a:xfrm>
            <a:off x="611560" y="4581128"/>
            <a:ext cx="2808312" cy="1512168"/>
          </a:xfrm>
          <a:prstGeom prst="rightArrow">
            <a:avLst/>
          </a:prstGeom>
          <a:solidFill>
            <a:srgbClr val="00206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rgbClr val="FFFFFF"/>
                </a:solidFill>
              </a:rPr>
              <a:t>This diagram could help explain why this is true. 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976" y="185129"/>
            <a:ext cx="4382984" cy="432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ounded Rectangle 5"/>
          <p:cNvSpPr/>
          <p:nvPr/>
        </p:nvSpPr>
        <p:spPr>
          <a:xfrm>
            <a:off x="1043608" y="151276"/>
            <a:ext cx="794268" cy="513266"/>
          </a:xfrm>
          <a:prstGeom prst="roundRect">
            <a:avLst/>
          </a:prstGeom>
          <a:solidFill>
            <a:srgbClr val="FFFF0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2264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ctrTitle"/>
              </p:nvPr>
            </p:nvSpPr>
            <p:spPr/>
            <p:txBody>
              <a:bodyPr/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3.2</m:t>
                      </m:r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×2.5=8 </m:t>
                      </m:r>
                    </m:oMath>
                  </m:oMathPara>
                </a14:m>
                <a:r>
                  <a:rPr lang="en-GB" b="0" dirty="0" smtClean="0">
                    <a:ea typeface="Cambria Math"/>
                  </a:rPr>
                  <a:t/>
                </a:r>
                <a:br>
                  <a:rPr lang="en-GB" b="0" dirty="0" smtClean="0">
                    <a:ea typeface="Cambria Math"/>
                  </a:rPr>
                </a:br>
                <a:r>
                  <a:rPr lang="en-GB" b="0" dirty="0" smtClean="0">
                    <a:ea typeface="Cambria Math"/>
                  </a:rPr>
                  <a:t/>
                </a:r>
                <a:br>
                  <a:rPr lang="en-GB" b="0" dirty="0" smtClean="0">
                    <a:ea typeface="Cambria Math"/>
                  </a:rPr>
                </a:br>
                <a:r>
                  <a:rPr lang="en-GB" sz="3600" dirty="0" smtClean="0">
                    <a:ea typeface="Cambria Math"/>
                  </a:rPr>
                  <a:t>calculate, as efficiently as possible: </a:t>
                </a:r>
                <a:r>
                  <a:rPr lang="en-GB" b="0" dirty="0" smtClean="0">
                    <a:ea typeface="Cambria Math"/>
                  </a:rPr>
                  <a:t/>
                </a:r>
                <a:br>
                  <a:rPr lang="en-GB" b="0" dirty="0" smtClean="0">
                    <a:ea typeface="Cambria Math"/>
                  </a:rPr>
                </a:br>
                <a:r>
                  <a:rPr lang="en-GB" b="0" dirty="0" smtClean="0">
                    <a:ea typeface="Cambria Math"/>
                  </a:rPr>
                  <a:t/>
                </a:r>
                <a:br>
                  <a:rPr lang="en-GB" b="0" dirty="0" smtClean="0">
                    <a:ea typeface="Cambria Math"/>
                  </a:rPr>
                </a:br>
                <a:r>
                  <a:rPr lang="en-GB" b="0" dirty="0" smtClean="0">
                    <a:ea typeface="Cambria Math"/>
                  </a:rPr>
                  <a:t>b)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  <a:ea typeface="Cambria Math"/>
                      </a:rPr>
                      <m:t>3.2×1.25</m:t>
                    </m:r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ctrTitle"/>
              </p:nvPr>
            </p:nvSpPr>
            <p:spPr>
              <a:blipFill rotWithShape="1">
                <a:blip r:embed="rId2"/>
                <a:stretch>
                  <a:fillRect l="-3216" t="-49587" b="-8223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5996" y="3305037"/>
            <a:ext cx="1570667" cy="34488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ight Arrow 3"/>
          <p:cNvSpPr/>
          <p:nvPr/>
        </p:nvSpPr>
        <p:spPr>
          <a:xfrm>
            <a:off x="1727684" y="4581128"/>
            <a:ext cx="2808312" cy="1512168"/>
          </a:xfrm>
          <a:prstGeom prst="rightArrow">
            <a:avLst/>
          </a:prstGeom>
          <a:solidFill>
            <a:srgbClr val="00206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rgbClr val="FFFFFF"/>
                </a:solidFill>
              </a:rPr>
              <a:t>This diagram could help explain why this is true. 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976" y="185129"/>
            <a:ext cx="4382984" cy="432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ounded Rectangle 5"/>
          <p:cNvSpPr/>
          <p:nvPr/>
        </p:nvSpPr>
        <p:spPr>
          <a:xfrm>
            <a:off x="1043608" y="151276"/>
            <a:ext cx="794268" cy="513266"/>
          </a:xfrm>
          <a:prstGeom prst="roundRect">
            <a:avLst/>
          </a:prstGeom>
          <a:solidFill>
            <a:srgbClr val="FFFF0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0763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67544" y="476672"/>
                <a:ext cx="8229600" cy="4525963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160</m:t>
                      </m:r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×0.4=6.4, </m:t>
                      </m:r>
                    </m:oMath>
                  </m:oMathPara>
                </a14:m>
                <a:endParaRPr lang="en-GB" dirty="0" smtClean="0"/>
              </a:p>
              <a:p>
                <a:pPr marL="0" indent="0">
                  <a:buNone/>
                </a:pPr>
                <a:endParaRPr lang="en-GB" dirty="0"/>
              </a:p>
              <a:p>
                <a:pPr marL="0" indent="0" algn="ctr">
                  <a:buNone/>
                </a:pPr>
                <a:r>
                  <a:rPr lang="en-GB" dirty="0" smtClean="0"/>
                  <a:t>In the chat work out, </a:t>
                </a:r>
                <a:endParaRPr lang="en-GB" dirty="0" smtClean="0"/>
              </a:p>
              <a:p>
                <a:pPr marL="0" indent="0" algn="ctr">
                  <a:buNone/>
                </a:pPr>
                <a:r>
                  <a:rPr lang="en-GB" dirty="0" smtClean="0"/>
                  <a:t>as efficiently as possible: </a:t>
                </a:r>
              </a:p>
              <a:p>
                <a:pPr marL="0" indent="0">
                  <a:buNone/>
                </a:pPr>
                <a:endParaRPr lang="en-GB" dirty="0"/>
              </a:p>
              <a:p>
                <a:pPr marL="0" indent="0">
                  <a:buNone/>
                </a:pPr>
                <a:r>
                  <a:rPr lang="en-GB" dirty="0"/>
                  <a:t>a</a:t>
                </a:r>
                <a:r>
                  <a:rPr lang="en-GB" dirty="0" smtClean="0"/>
                  <a:t>) 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16 </m:t>
                    </m:r>
                    <m:r>
                      <a:rPr lang="en-GB" b="0" i="1" smtClean="0">
                        <a:latin typeface="Cambria Math"/>
                        <a:ea typeface="Cambria Math"/>
                      </a:rPr>
                      <m:t>×0.4 </m:t>
                    </m:r>
                  </m:oMath>
                </a14:m>
                <a:endParaRPr lang="en-GB" b="0" dirty="0" smtClean="0">
                  <a:ea typeface="Cambria Math"/>
                </a:endParaRPr>
              </a:p>
              <a:p>
                <a:pPr marL="0" indent="0">
                  <a:buNone/>
                </a:pPr>
                <a:endParaRPr lang="en-GB" b="0" dirty="0" smtClean="0">
                  <a:ea typeface="Cambria Math"/>
                </a:endParaRPr>
              </a:p>
              <a:p>
                <a:pPr marL="0" indent="0">
                  <a:buNone/>
                </a:pPr>
                <a:r>
                  <a:rPr lang="en-GB" b="0" dirty="0" smtClean="0"/>
                  <a:t>b)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 160 </m:t>
                    </m:r>
                    <m:r>
                      <a:rPr lang="en-GB" b="0" i="1" smtClean="0">
                        <a:latin typeface="Cambria Math"/>
                        <a:ea typeface="Cambria Math"/>
                      </a:rPr>
                      <m:t>×0.04 </m:t>
                    </m:r>
                  </m:oMath>
                </a14:m>
                <a:endParaRPr lang="en-GB" dirty="0" smtClean="0"/>
              </a:p>
              <a:p>
                <a:pPr marL="0" indent="0">
                  <a:buNone/>
                </a:pPr>
                <a:endParaRPr lang="en-GB" dirty="0"/>
              </a:p>
              <a:p>
                <a:pPr marL="0" indent="0" algn="ctr">
                  <a:buNone/>
                </a:pPr>
                <a:r>
                  <a:rPr lang="en-GB" sz="2800" b="1" dirty="0" smtClean="0"/>
                  <a:t>Be prepared to explain </a:t>
                </a:r>
                <a:r>
                  <a:rPr lang="en-GB" sz="2800" b="1" dirty="0" smtClean="0"/>
                  <a:t>your reasoning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67544" y="476672"/>
                <a:ext cx="8229600" cy="4525963"/>
              </a:xfrm>
              <a:blipFill rotWithShape="1">
                <a:blip r:embed="rId2"/>
                <a:stretch>
                  <a:fillRect l="-1926" b="-3122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025" y="185129"/>
            <a:ext cx="4382984" cy="432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ounded Rectangle 4"/>
          <p:cNvSpPr/>
          <p:nvPr/>
        </p:nvSpPr>
        <p:spPr>
          <a:xfrm>
            <a:off x="1905383" y="158835"/>
            <a:ext cx="794268" cy="513266"/>
          </a:xfrm>
          <a:prstGeom prst="roundRect">
            <a:avLst/>
          </a:prstGeom>
          <a:solidFill>
            <a:srgbClr val="FFFF0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8690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200" b="1" dirty="0" smtClean="0"/>
              <a:t>Title: Writing Integers in Different Ways </a:t>
            </a:r>
            <a:endParaRPr lang="en-GB" sz="32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GB" dirty="0" smtClean="0"/>
                  <a:t>Copy and complete this family of equations:</a:t>
                </a:r>
              </a:p>
              <a:p>
                <a:pPr marL="0" indent="0">
                  <a:buNone/>
                </a:pPr>
                <a:endParaRPr lang="en-GB" dirty="0"/>
              </a:p>
              <a:p>
                <a:pPr marL="0" indent="0">
                  <a:buNone/>
                </a:pPr>
                <a:endParaRPr lang="en-GB" dirty="0" smtClean="0"/>
              </a:p>
              <a:p>
                <a:pPr marL="0" indent="0">
                  <a:buNone/>
                </a:pPr>
                <a:endParaRPr lang="en-GB" dirty="0"/>
              </a:p>
              <a:p>
                <a:pPr marL="0" indent="0">
                  <a:buNone/>
                </a:pPr>
                <a:endParaRPr lang="en-GB" dirty="0" smtClean="0"/>
              </a:p>
              <a:p>
                <a:pPr marL="0" indent="0">
                  <a:buNone/>
                </a:pPr>
                <a:endParaRPr lang="en-GB" dirty="0"/>
              </a:p>
              <a:p>
                <a:pPr marL="0" indent="0">
                  <a:buNone/>
                </a:pPr>
                <a:endParaRPr lang="en-GB" dirty="0" smtClean="0"/>
              </a:p>
              <a:p>
                <a:pPr marL="0" indent="0" algn="ctr">
                  <a:buNone/>
                </a:pPr>
                <a:r>
                  <a:rPr lang="en-GB" sz="2800" dirty="0" smtClean="0"/>
                  <a:t>How would you calculate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/>
                      </a:rPr>
                      <m:t>0.0003</m:t>
                    </m:r>
                    <m:r>
                      <a:rPr lang="en-GB" sz="2800" b="0" i="1" smtClean="0">
                        <a:latin typeface="Cambria Math"/>
                        <a:ea typeface="Cambria Math"/>
                      </a:rPr>
                      <m:t>×4 000 000</m:t>
                    </m:r>
                  </m:oMath>
                </a14:m>
                <a:r>
                  <a:rPr lang="en-GB" sz="2800" dirty="0" smtClean="0"/>
                  <a:t> ? </a:t>
                </a:r>
              </a:p>
              <a:p>
                <a:pPr marL="0" indent="0">
                  <a:buNone/>
                </a:pPr>
                <a:endParaRPr lang="en-GB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1852" t="-1752" b="-552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2204864"/>
            <a:ext cx="4017077" cy="33457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8117" y="2924944"/>
            <a:ext cx="1230613" cy="1224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185129"/>
            <a:ext cx="4382984" cy="432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ounded Rectangle 6"/>
          <p:cNvSpPr/>
          <p:nvPr/>
        </p:nvSpPr>
        <p:spPr>
          <a:xfrm>
            <a:off x="4134110" y="158835"/>
            <a:ext cx="794268" cy="513266"/>
          </a:xfrm>
          <a:prstGeom prst="roundRect">
            <a:avLst/>
          </a:prstGeom>
          <a:solidFill>
            <a:srgbClr val="FFFF0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3420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Independent Practise </a:t>
            </a:r>
            <a:endParaRPr lang="en-GB" b="1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556792"/>
            <a:ext cx="5830848" cy="2952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346198"/>
            <a:ext cx="5719122" cy="23042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3424" y="116633"/>
            <a:ext cx="1230613" cy="1224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0363" y="148175"/>
            <a:ext cx="4382984" cy="432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ounded Rectangle 7"/>
          <p:cNvSpPr/>
          <p:nvPr/>
        </p:nvSpPr>
        <p:spPr>
          <a:xfrm>
            <a:off x="3944721" y="121881"/>
            <a:ext cx="794268" cy="513266"/>
          </a:xfrm>
          <a:prstGeom prst="roundRect">
            <a:avLst/>
          </a:prstGeom>
          <a:solidFill>
            <a:srgbClr val="FFFF0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7969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Mark your work </a:t>
            </a:r>
            <a:endParaRPr lang="en-GB" b="1" dirty="0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3424" y="116633"/>
            <a:ext cx="1230613" cy="1224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0363" y="148175"/>
            <a:ext cx="4382984" cy="432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ounded Rectangle 7"/>
          <p:cNvSpPr/>
          <p:nvPr/>
        </p:nvSpPr>
        <p:spPr>
          <a:xfrm>
            <a:off x="4860032" y="107566"/>
            <a:ext cx="794268" cy="513266"/>
          </a:xfrm>
          <a:prstGeom prst="roundRect">
            <a:avLst/>
          </a:prstGeom>
          <a:solidFill>
            <a:srgbClr val="FFFF0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340769"/>
            <a:ext cx="6252369" cy="51512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85553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Review Task 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GB" dirty="0" smtClean="0"/>
              <a:t>Complete </a:t>
            </a:r>
            <a:r>
              <a:rPr lang="en-GB" dirty="0" err="1" smtClean="0"/>
              <a:t>Hegarty</a:t>
            </a:r>
            <a:r>
              <a:rPr lang="en-GB" dirty="0" smtClean="0"/>
              <a:t> Task </a:t>
            </a:r>
            <a:r>
              <a:rPr lang="en-GB" dirty="0" smtClean="0"/>
              <a:t>135 </a:t>
            </a:r>
            <a:r>
              <a:rPr lang="en-GB" dirty="0" smtClean="0"/>
              <a:t>before our next </a:t>
            </a:r>
            <a:r>
              <a:rPr lang="en-GB" dirty="0" smtClean="0"/>
              <a:t>lesson</a:t>
            </a:r>
            <a:endParaRPr lang="en-GB" dirty="0" smtClean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437112"/>
            <a:ext cx="8620125" cy="66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ounded Rectangle 4"/>
          <p:cNvSpPr/>
          <p:nvPr/>
        </p:nvSpPr>
        <p:spPr>
          <a:xfrm>
            <a:off x="7236575" y="4374443"/>
            <a:ext cx="1608577" cy="792088"/>
          </a:xfrm>
          <a:prstGeom prst="roundRect">
            <a:avLst/>
          </a:prstGeom>
          <a:solidFill>
            <a:srgbClr val="FFFF0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8351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2.xml><?xml version="1.0" encoding="utf-8"?>
<a:theme xmlns:a="http://schemas.openxmlformats.org/drawingml/2006/main" name="1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3.xml><?xml version="1.0" encoding="utf-8"?>
<a:theme xmlns:a="http://schemas.openxmlformats.org/drawingml/2006/main" name="2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4.xml><?xml version="1.0" encoding="utf-8"?>
<a:theme xmlns:a="http://schemas.openxmlformats.org/drawingml/2006/main" name="3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5.xml><?xml version="1.0" encoding="utf-8"?>
<a:theme xmlns:a="http://schemas.openxmlformats.org/drawingml/2006/main" name="1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6.xml><?xml version="1.0" encoding="utf-8"?>
<a:theme xmlns:a="http://schemas.openxmlformats.org/drawingml/2006/main" name="4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7.xml><?xml version="1.0" encoding="utf-8"?>
<a:theme xmlns:a="http://schemas.openxmlformats.org/drawingml/2006/main" name="5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8.xml><?xml version="1.0" encoding="utf-8"?>
<a:theme xmlns:a="http://schemas.openxmlformats.org/drawingml/2006/main" name="6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9.xml><?xml version="1.0" encoding="utf-8"?>
<a:theme xmlns:a="http://schemas.openxmlformats.org/drawingml/2006/main" name="2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0.xml><?xml version="1.0" encoding="utf-8"?>
<a:theme xmlns:a="http://schemas.openxmlformats.org/drawingml/2006/main" name="7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1.xml><?xml version="1.0" encoding="utf-8"?>
<a:theme xmlns:a="http://schemas.openxmlformats.org/drawingml/2006/main" name="8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2.xml><?xml version="1.0" encoding="utf-8"?>
<a:theme xmlns:a="http://schemas.openxmlformats.org/drawingml/2006/main" name="9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3.xml><?xml version="1.0" encoding="utf-8"?>
<a:theme xmlns:a="http://schemas.openxmlformats.org/drawingml/2006/main" name="3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4.xml><?xml version="1.0" encoding="utf-8"?>
<a:theme xmlns:a="http://schemas.openxmlformats.org/drawingml/2006/main" name="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Archway</Template>
  <TotalTime>168</TotalTime>
  <Words>122</Words>
  <Application>Microsoft Office PowerPoint</Application>
  <PresentationFormat>On-screen Show (4:3)</PresentationFormat>
  <Paragraphs>37</Paragraphs>
  <Slides>8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14</vt:i4>
      </vt:variant>
      <vt:variant>
        <vt:lpstr>Slide Titles</vt:lpstr>
      </vt:variant>
      <vt:variant>
        <vt:i4>8</vt:i4>
      </vt:variant>
    </vt:vector>
  </HeadingPairs>
  <TitlesOfParts>
    <vt:vector size="22" baseType="lpstr">
      <vt:lpstr>Archway</vt:lpstr>
      <vt:lpstr>1_ArchwayMaster</vt:lpstr>
      <vt:lpstr>2_ArchwayMaster</vt:lpstr>
      <vt:lpstr>3_ArchwayMaster</vt:lpstr>
      <vt:lpstr>1_Archway PPT</vt:lpstr>
      <vt:lpstr>4_ArchwayMaster</vt:lpstr>
      <vt:lpstr>5_ArchwayMaster</vt:lpstr>
      <vt:lpstr>6_ArchwayMaster</vt:lpstr>
      <vt:lpstr>2_Archway PPT</vt:lpstr>
      <vt:lpstr>7_ArchwayMaster</vt:lpstr>
      <vt:lpstr>8_ArchwayMaster</vt:lpstr>
      <vt:lpstr>9_ArchwayMaster</vt:lpstr>
      <vt:lpstr>3_Archway PPT</vt:lpstr>
      <vt:lpstr>ArchwayMaster</vt:lpstr>
      <vt:lpstr>3.2×2.5=8   Work out,  as efficiently as possible:   a) 1.6×2.5  b) 3.2×1.25</vt:lpstr>
      <vt:lpstr>3.2×2.5=8  calculate, as efficiently as possible:   a) 1.6×2.5  </vt:lpstr>
      <vt:lpstr>3.2×2.5=8   calculate, as efficiently as possible:   b) 3.2×1.25</vt:lpstr>
      <vt:lpstr>PowerPoint Presentation</vt:lpstr>
      <vt:lpstr>Title: Writing Integers in Different Ways </vt:lpstr>
      <vt:lpstr>Independent Practise </vt:lpstr>
      <vt:lpstr>Mark your work </vt:lpstr>
      <vt:lpstr>Review Task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Given that 3.2×2.5=8,   calculate, as efficiently as possible:   a) 1.6×2.5  b) 3.2×1.25</dc:title>
  <dc:creator>Elder, L</dc:creator>
  <cp:lastModifiedBy>Elder, L</cp:lastModifiedBy>
  <cp:revision>9</cp:revision>
  <dcterms:created xsi:type="dcterms:W3CDTF">2019-12-10T13:43:13Z</dcterms:created>
  <dcterms:modified xsi:type="dcterms:W3CDTF">2021-01-02T16:17:02Z</dcterms:modified>
</cp:coreProperties>
</file>