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7" r:id="rId2"/>
    <p:sldMasterId id="2147483709" r:id="rId3"/>
  </p:sldMasterIdLst>
  <p:notesMasterIdLst>
    <p:notesMasterId r:id="rId16"/>
  </p:notesMasterIdLst>
  <p:sldIdLst>
    <p:sldId id="296" r:id="rId4"/>
    <p:sldId id="269" r:id="rId5"/>
    <p:sldId id="295" r:id="rId6"/>
    <p:sldId id="297" r:id="rId7"/>
    <p:sldId id="271" r:id="rId8"/>
    <p:sldId id="292" r:id="rId9"/>
    <p:sldId id="291" r:id="rId10"/>
    <p:sldId id="294" r:id="rId11"/>
    <p:sldId id="282" r:id="rId12"/>
    <p:sldId id="283" r:id="rId13"/>
    <p:sldId id="298" r:id="rId14"/>
    <p:sldId id="299" r:id="rId1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4505" autoAdjust="0"/>
  </p:normalViewPr>
  <p:slideViewPr>
    <p:cSldViewPr>
      <p:cViewPr>
        <p:scale>
          <a:sx n="108" d="100"/>
          <a:sy n="108" d="100"/>
        </p:scale>
        <p:origin x="-9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A51EC-D23A-4789-98F0-D89E07CAE380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ED06C-28D0-409A-B220-81B8D799F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45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382382-1183-4050-A74A-EA59B475B86E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12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Post this in chat for any</a:t>
            </a:r>
            <a:r>
              <a:rPr lang="en-GB" baseline="0" dirty="0" smtClean="0"/>
              <a:t> students that finish the practice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ED06C-28D0-409A-B220-81B8D799F0A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293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059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85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417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163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455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67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01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03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364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528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813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47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8139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452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163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558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4273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617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987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5366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8995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16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AU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AU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F26B9F5-2DE9-481A-9A14-9449D89E1F5F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2D29AA6-E3C8-4DC8-86CF-609E1B480A0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0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4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21.png"/><Relationship Id="rId1" Type="http://schemas.openxmlformats.org/officeDocument/2006/relationships/tags" Target="../tags/tag9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60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28.png"/><Relationship Id="rId1" Type="http://schemas.openxmlformats.org/officeDocument/2006/relationships/tags" Target="../tags/tag10.xml"/><Relationship Id="rId6" Type="http://schemas.openxmlformats.org/officeDocument/2006/relationships/image" Target="../media/image6.png"/><Relationship Id="rId11" Type="http://schemas.openxmlformats.org/officeDocument/2006/relationships/image" Target="../media/image23.png"/><Relationship Id="rId5" Type="http://schemas.openxmlformats.org/officeDocument/2006/relationships/image" Target="../media/image5.png"/><Relationship Id="rId15" Type="http://schemas.openxmlformats.org/officeDocument/2006/relationships/image" Target="../media/image27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8219256" cy="4525963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 smtClean="0"/>
              <a:t>BRAIN DUMP 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How many angle facts do you know?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Type them in the chat but do not submit them until I tell you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9" y="404664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27119" y="332656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80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4"/>
          <p:cNvSpPr>
            <a:spLocks noChangeShapeType="1"/>
          </p:cNvSpPr>
          <p:nvPr/>
        </p:nvSpPr>
        <p:spPr bwMode="auto">
          <a:xfrm flipH="1">
            <a:off x="3779912" y="2132856"/>
            <a:ext cx="935038" cy="2376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114500" y="4509344"/>
            <a:ext cx="71294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64431" y="5013176"/>
            <a:ext cx="8229600" cy="1570186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Two angles </a:t>
            </a:r>
            <a:r>
              <a:rPr lang="en-GB" sz="3200" i="1" dirty="0" smtClean="0">
                <a:latin typeface="Calibri" panose="020F0502020204030204" pitchFamily="34" charset="0"/>
              </a:rPr>
              <a:t>a</a:t>
            </a:r>
            <a:r>
              <a:rPr lang="en-GB" sz="3200" dirty="0" smtClean="0">
                <a:latin typeface="Calibri" panose="020F0502020204030204" pitchFamily="34" charset="0"/>
              </a:rPr>
              <a:t> and </a:t>
            </a:r>
            <a:r>
              <a:rPr lang="en-GB" sz="3200" i="1" dirty="0" smtClean="0">
                <a:latin typeface="Calibri" panose="020F0502020204030204" pitchFamily="34" charset="0"/>
              </a:rPr>
              <a:t>b</a:t>
            </a:r>
            <a:r>
              <a:rPr lang="en-GB" sz="3200" dirty="0" smtClean="0">
                <a:latin typeface="Calibri" panose="020F0502020204030204" pitchFamily="34" charset="0"/>
              </a:rPr>
              <a:t> form a </a:t>
            </a:r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straight line</a:t>
            </a:r>
            <a:r>
              <a:rPr lang="en-GB" sz="3200" dirty="0" smtClean="0">
                <a:latin typeface="Calibri" panose="020F0502020204030204" pitchFamily="34" charset="0"/>
              </a:rPr>
              <a:t>. </a:t>
            </a:r>
            <a:br>
              <a:rPr lang="en-GB" sz="3200" dirty="0" smtClean="0">
                <a:latin typeface="Calibri" panose="020F0502020204030204" pitchFamily="34" charset="0"/>
              </a:rPr>
            </a:br>
            <a:r>
              <a:rPr lang="en-GB" sz="3200" dirty="0" smtClean="0">
                <a:latin typeface="Calibri" panose="020F0502020204030204" pitchFamily="34" charset="0"/>
              </a:rPr>
              <a:t>These two angles a and b will always add up to 180 degrees. 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748" y="190754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The angles are not drawn accurately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7864" y="4000268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95936" y="398612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>
                <a:latin typeface="Calibri" panose="020F0502020204030204" pitchFamily="34" charset="0"/>
              </a:rPr>
              <a:t>b</a:t>
            </a:r>
            <a:endParaRPr lang="en-GB" sz="2800" i="1" dirty="0">
              <a:latin typeface="Calibri" panose="020F0502020204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9" y="404664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ounded Rectangle 15"/>
          <p:cNvSpPr/>
          <p:nvPr/>
        </p:nvSpPr>
        <p:spPr>
          <a:xfrm>
            <a:off x="2027319" y="341995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9505284"/>
      </p:ext>
    </p:extLst>
  </p:cSld>
  <p:clrMapOvr>
    <a:masterClrMapping/>
  </p:clrMapOvr>
  <p:transition advClick="0" advTm="14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4"/>
          <p:cNvSpPr>
            <a:spLocks noChangeShapeType="1"/>
          </p:cNvSpPr>
          <p:nvPr/>
        </p:nvSpPr>
        <p:spPr bwMode="auto">
          <a:xfrm flipH="1">
            <a:off x="3779912" y="2132856"/>
            <a:ext cx="935038" cy="2376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114500" y="4509344"/>
            <a:ext cx="71294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15560" y="188640"/>
            <a:ext cx="8229600" cy="1570186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Write in the chat: </a:t>
            </a:r>
            <a:br>
              <a:rPr lang="en-GB" sz="3200" dirty="0" smtClean="0">
                <a:latin typeface="Calibri" panose="020F0502020204030204" pitchFamily="34" charset="0"/>
              </a:rPr>
            </a:br>
            <a:r>
              <a:rPr lang="en-GB" sz="3200" dirty="0" smtClean="0">
                <a:latin typeface="Calibri" panose="020F0502020204030204" pitchFamily="34" charset="0"/>
              </a:rPr>
              <a:t>What </a:t>
            </a:r>
            <a:r>
              <a:rPr lang="en-GB" sz="3200" dirty="0" smtClean="0">
                <a:latin typeface="Calibri" panose="020F0502020204030204" pitchFamily="34" charset="0"/>
              </a:rPr>
              <a:t>size could each of the angles be? 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748" y="190754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The angles are not drawn accurately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7864" y="4000268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95936" y="398612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endParaRPr lang="en-GB" sz="2800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05254" y="5044813"/>
            <a:ext cx="8507288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.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97750" y="4247555"/>
            <a:ext cx="91440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Give as many combinations as you can in the time you have.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0" y="5733256"/>
            <a:ext cx="8891543" cy="102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ounded Rectangle 15"/>
          <p:cNvSpPr/>
          <p:nvPr/>
        </p:nvSpPr>
        <p:spPr>
          <a:xfrm>
            <a:off x="3635896" y="5843608"/>
            <a:ext cx="1728192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3781180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3739"/>
            <a:ext cx="8229600" cy="1570186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Three angles form a </a:t>
            </a:r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straight line</a:t>
            </a:r>
            <a:r>
              <a:rPr lang="en-GB" sz="3200" dirty="0" smtClean="0">
                <a:latin typeface="Calibri" panose="020F0502020204030204" pitchFamily="34" charset="0"/>
              </a:rPr>
              <a:t>. </a:t>
            </a:r>
            <a:r>
              <a:rPr lang="en-GB" sz="3200" dirty="0" smtClean="0">
                <a:latin typeface="Calibri" panose="020F0502020204030204" pitchFamily="34" charset="0"/>
              </a:rPr>
              <a:t/>
            </a:r>
            <a:br>
              <a:rPr lang="en-GB" sz="3200" dirty="0" smtClean="0">
                <a:latin typeface="Calibri" panose="020F0502020204030204" pitchFamily="34" charset="0"/>
              </a:rPr>
            </a:br>
            <a:r>
              <a:rPr lang="en-GB" sz="3200" dirty="0" smtClean="0">
                <a:latin typeface="Calibri" panose="020F0502020204030204" pitchFamily="34" charset="0"/>
              </a:rPr>
              <a:t>What </a:t>
            </a:r>
            <a:r>
              <a:rPr lang="en-GB" sz="3200" dirty="0" smtClean="0">
                <a:latin typeface="Calibri" panose="020F0502020204030204" pitchFamily="34" charset="0"/>
              </a:rPr>
              <a:t>size could each of the angles be? </a:t>
            </a:r>
            <a:endParaRPr lang="en-GB" sz="3200" dirty="0">
              <a:latin typeface="Calibri" panose="020F0502020204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27584" y="4365104"/>
            <a:ext cx="7344816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25644" y="3009162"/>
            <a:ext cx="2970292" cy="135594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995936" y="2348879"/>
            <a:ext cx="2193191" cy="201622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10790" y="376630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7904" y="3598269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endParaRPr lang="en-GB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1411" y="3769907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c</a:t>
            </a:r>
            <a:endParaRPr lang="en-GB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0748" y="190754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The angles are not drawn accurately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85192" y="5327825"/>
            <a:ext cx="82296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0" y="4530567"/>
            <a:ext cx="91440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Give as many combinations as you can in the time you have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0" y="5733256"/>
            <a:ext cx="8891543" cy="102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3635896" y="5843608"/>
            <a:ext cx="1728192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61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 txBox="1">
            <a:spLocks noGrp="1"/>
          </p:cNvSpPr>
          <p:nvPr>
            <p:ph type="body" idx="4294967295"/>
          </p:nvPr>
        </p:nvSpPr>
        <p:spPr>
          <a:xfrm>
            <a:off x="3327263" y="3555420"/>
            <a:ext cx="792163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b°</a:t>
            </a:r>
            <a:endParaRPr lang="en-GB" sz="2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2546209" y="2492896"/>
            <a:ext cx="1873002" cy="158306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753799" y="4075956"/>
            <a:ext cx="4752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130385" y="3417267"/>
            <a:ext cx="877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141°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" name="Arc 1"/>
          <p:cNvSpPr/>
          <p:nvPr/>
        </p:nvSpPr>
        <p:spPr>
          <a:xfrm rot="17922886">
            <a:off x="3785418" y="3086256"/>
            <a:ext cx="1311265" cy="1592503"/>
          </a:xfrm>
          <a:prstGeom prst="arc">
            <a:avLst>
              <a:gd name="adj1" fmla="val 16296733"/>
              <a:gd name="adj2" fmla="val 4519021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In the chat: 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/>
            </a:r>
            <a:br>
              <a:rPr lang="en-GB" altLang="en-US" sz="2800" kern="0" dirty="0" smtClean="0">
                <a:latin typeface="Calibri" panose="020F0502020204030204" pitchFamily="34" charset="0"/>
              </a:rPr>
            </a:br>
            <a:r>
              <a:rPr lang="en-GB" altLang="en-US" sz="2800" kern="0" dirty="0" smtClean="0">
                <a:latin typeface="Calibri" panose="020F0502020204030204" pitchFamily="34" charset="0"/>
              </a:rPr>
              <a:t>What is the missing angle, b?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0" y="5733256"/>
            <a:ext cx="8891543" cy="102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3635896" y="5843608"/>
            <a:ext cx="1728192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706899"/>
      </p:ext>
    </p:extLst>
  </p:cSld>
  <p:clrMapOvr>
    <a:masterClrMapping/>
  </p:clrMapOvr>
  <p:transition advClick="0" advTm="14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2051845" y="3033228"/>
            <a:ext cx="3384377" cy="1871664"/>
            <a:chOff x="2555777" y="2492896"/>
            <a:chExt cx="3384377" cy="1871664"/>
          </a:xfrm>
        </p:grpSpPr>
        <p:sp>
          <p:nvSpPr>
            <p:cNvPr id="6148" name="Line 4"/>
            <p:cNvSpPr>
              <a:spLocks noChangeShapeType="1"/>
            </p:cNvSpPr>
            <p:nvPr/>
          </p:nvSpPr>
          <p:spPr bwMode="auto">
            <a:xfrm flipH="1">
              <a:off x="3635896" y="2492896"/>
              <a:ext cx="1079500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2555777" y="4364560"/>
              <a:ext cx="338437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0" name="Arc 6"/>
            <p:cNvSpPr>
              <a:spLocks/>
            </p:cNvSpPr>
            <p:nvPr/>
          </p:nvSpPr>
          <p:spPr bwMode="auto">
            <a:xfrm>
              <a:off x="3923234" y="3932759"/>
              <a:ext cx="215900" cy="431800"/>
            </a:xfrm>
            <a:custGeom>
              <a:avLst/>
              <a:gdLst>
                <a:gd name="T0" fmla="*/ 0 w 21680"/>
                <a:gd name="T1" fmla="*/ 0 h 21600"/>
                <a:gd name="T2" fmla="*/ 2150037 w 21680"/>
                <a:gd name="T3" fmla="*/ 8632002 h 21600"/>
                <a:gd name="T4" fmla="*/ 7937 w 21680"/>
                <a:gd name="T5" fmla="*/ 8632002 h 21600"/>
                <a:gd name="T6" fmla="*/ 0 60000 65536"/>
                <a:gd name="T7" fmla="*/ 0 60000 65536"/>
                <a:gd name="T8" fmla="*/ 0 60000 65536"/>
                <a:gd name="T9" fmla="*/ 0 w 21680"/>
                <a:gd name="T10" fmla="*/ 0 h 21600"/>
                <a:gd name="T11" fmla="*/ 21680 w 216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80" h="21600" fill="none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</a:path>
                <a:path w="21680" h="21600" stroke="0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  <a:lnTo>
                    <a:pt x="8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045958" y="3593703"/>
            <a:ext cx="694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 smtClean="0">
                <a:latin typeface="Calibri" panose="020F0502020204030204" pitchFamily="34" charset="0"/>
              </a:rPr>
              <a:t>48</a:t>
            </a: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45958" y="4581130"/>
            <a:ext cx="56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i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c°</a:t>
            </a:r>
            <a:endParaRPr lang="en-GB" sz="2800" i="1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In the chat: 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/>
            </a:r>
            <a:br>
              <a:rPr lang="en-GB" altLang="en-US" sz="2800" kern="0" dirty="0" smtClean="0">
                <a:latin typeface="Calibri" panose="020F0502020204030204" pitchFamily="34" charset="0"/>
              </a:rPr>
            </a:br>
            <a:r>
              <a:rPr lang="en-GB" altLang="en-US" sz="2800" kern="0" dirty="0" smtClean="0">
                <a:latin typeface="Calibri" panose="020F0502020204030204" pitchFamily="34" charset="0"/>
              </a:rPr>
              <a:t>What is the missing angle, </a:t>
            </a:r>
            <a:r>
              <a:rPr lang="en-GB" altLang="en-US" sz="2800" i="1" kern="0" dirty="0" smtClean="0">
                <a:latin typeface="Calibri" panose="020F0502020204030204" pitchFamily="34" charset="0"/>
              </a:rPr>
              <a:t>c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?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0" y="5733256"/>
            <a:ext cx="8891543" cy="102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3635896" y="5843608"/>
            <a:ext cx="1728192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0295305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 txBox="1">
            <a:spLocks noGrp="1"/>
          </p:cNvSpPr>
          <p:nvPr>
            <p:ph type="body" idx="4294967295"/>
          </p:nvPr>
        </p:nvSpPr>
        <p:spPr>
          <a:xfrm>
            <a:off x="3415018" y="3023676"/>
            <a:ext cx="792163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d°</a:t>
            </a:r>
            <a:endParaRPr lang="en-GB" sz="2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987824" y="3742206"/>
            <a:ext cx="877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138°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 rot="7434101">
            <a:off x="1475334" y="2910595"/>
            <a:ext cx="4176786" cy="2045244"/>
            <a:chOff x="1763366" y="2564904"/>
            <a:chExt cx="4176786" cy="2045244"/>
          </a:xfrm>
        </p:grpSpPr>
        <p:sp>
          <p:nvSpPr>
            <p:cNvPr id="7172" name="Line 4"/>
            <p:cNvSpPr>
              <a:spLocks noChangeShapeType="1"/>
            </p:cNvSpPr>
            <p:nvPr/>
          </p:nvSpPr>
          <p:spPr bwMode="auto">
            <a:xfrm>
              <a:off x="1979712" y="2564904"/>
              <a:ext cx="1873002" cy="15830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auto">
            <a:xfrm>
              <a:off x="1763366" y="4147964"/>
              <a:ext cx="417678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" name="Arc 1"/>
            <p:cNvSpPr/>
            <p:nvPr/>
          </p:nvSpPr>
          <p:spPr>
            <a:xfrm rot="17922886">
              <a:off x="3218921" y="3158264"/>
              <a:ext cx="1311265" cy="1592503"/>
            </a:xfrm>
            <a:prstGeom prst="arc">
              <a:avLst>
                <a:gd name="adj1" fmla="val 16296733"/>
                <a:gd name="adj2" fmla="val 451902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In the chat: 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/>
            </a:r>
            <a:br>
              <a:rPr lang="en-GB" altLang="en-US" sz="2800" kern="0" dirty="0" smtClean="0">
                <a:latin typeface="Calibri" panose="020F0502020204030204" pitchFamily="34" charset="0"/>
              </a:rPr>
            </a:br>
            <a:r>
              <a:rPr lang="en-GB" altLang="en-US" sz="2800" kern="0" dirty="0" smtClean="0">
                <a:latin typeface="Calibri" panose="020F0502020204030204" pitchFamily="34" charset="0"/>
              </a:rPr>
              <a:t>What is the missing angle, </a:t>
            </a:r>
            <a:r>
              <a:rPr lang="en-GB" altLang="en-US" sz="2800" i="1" kern="0" dirty="0" smtClean="0">
                <a:latin typeface="Calibri" panose="020F0502020204030204" pitchFamily="34" charset="0"/>
              </a:rPr>
              <a:t>d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?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0" y="5733256"/>
            <a:ext cx="8891543" cy="102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3635896" y="5843608"/>
            <a:ext cx="1728192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2468590"/>
      </p:ext>
    </p:extLst>
  </p:cSld>
  <p:clrMapOvr>
    <a:masterClrMapping/>
  </p:clrMapOvr>
  <p:transition advClick="0" advTm="1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 txBox="1">
            <a:spLocks noGrp="1"/>
          </p:cNvSpPr>
          <p:nvPr>
            <p:ph type="body" idx="4294967295"/>
          </p:nvPr>
        </p:nvSpPr>
        <p:spPr>
          <a:xfrm>
            <a:off x="3322664" y="3024470"/>
            <a:ext cx="719138" cy="522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a°</a:t>
            </a:r>
            <a:endParaRPr lang="en-GB" sz="2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3168951" y="3644943"/>
            <a:ext cx="5132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i="1" dirty="0" smtClean="0">
                <a:latin typeface="Calibri" panose="020F0502020204030204" pitchFamily="34" charset="0"/>
                <a:cs typeface="Arial" charset="0"/>
              </a:rPr>
              <a:t>b</a:t>
            </a: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 rot="7434101">
            <a:off x="1475334" y="2910595"/>
            <a:ext cx="4176786" cy="2045244"/>
            <a:chOff x="1763366" y="2564904"/>
            <a:chExt cx="4176786" cy="2045244"/>
          </a:xfrm>
        </p:grpSpPr>
        <p:sp>
          <p:nvSpPr>
            <p:cNvPr id="7172" name="Line 4"/>
            <p:cNvSpPr>
              <a:spLocks noChangeShapeType="1"/>
            </p:cNvSpPr>
            <p:nvPr/>
          </p:nvSpPr>
          <p:spPr bwMode="auto">
            <a:xfrm>
              <a:off x="1979712" y="2564904"/>
              <a:ext cx="1873002" cy="15830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auto">
            <a:xfrm>
              <a:off x="1763366" y="4147964"/>
              <a:ext cx="417678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" name="Arc 1"/>
            <p:cNvSpPr/>
            <p:nvPr/>
          </p:nvSpPr>
          <p:spPr>
            <a:xfrm rot="17922886">
              <a:off x="3218921" y="3158264"/>
              <a:ext cx="1311265" cy="1592503"/>
            </a:xfrm>
            <a:prstGeom prst="arc">
              <a:avLst>
                <a:gd name="adj1" fmla="val 16296733"/>
                <a:gd name="adj2" fmla="val 451902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In the chat: 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/>
            </a:r>
            <a:br>
              <a:rPr lang="en-GB" altLang="en-US" sz="2800" kern="0" dirty="0" smtClean="0">
                <a:latin typeface="Calibri" panose="020F0502020204030204" pitchFamily="34" charset="0"/>
              </a:rPr>
            </a:br>
            <a:r>
              <a:rPr lang="en-GB" altLang="en-US" sz="2800" kern="0" dirty="0" smtClean="0">
                <a:latin typeface="Calibri" panose="020F0502020204030204" pitchFamily="34" charset="0"/>
              </a:rPr>
              <a:t>Write an </a:t>
            </a:r>
            <a:r>
              <a:rPr lang="en-GB" altLang="en-US" sz="2800" kern="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expression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 for the missing angle, </a:t>
            </a:r>
            <a:r>
              <a:rPr lang="en-GB" altLang="en-US" sz="2800" i="1" kern="0" dirty="0" smtClean="0">
                <a:latin typeface="Calibri" panose="020F0502020204030204" pitchFamily="34" charset="0"/>
              </a:rPr>
              <a:t>a.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0" y="5733256"/>
            <a:ext cx="8891543" cy="102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3635896" y="5843608"/>
            <a:ext cx="1728192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8306927"/>
      </p:ext>
    </p:extLst>
  </p:cSld>
  <p:clrMapOvr>
    <a:masterClrMapping/>
  </p:clrMapOvr>
  <p:transition advClick="0" advTm="14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6" r="23515"/>
          <a:stretch/>
        </p:blipFill>
        <p:spPr bwMode="auto">
          <a:xfrm>
            <a:off x="113172" y="683173"/>
            <a:ext cx="2442604" cy="130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666" y="702516"/>
            <a:ext cx="2385206" cy="110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8047"/>
          <a:stretch/>
        </p:blipFill>
        <p:spPr bwMode="auto">
          <a:xfrm>
            <a:off x="207681" y="2389819"/>
            <a:ext cx="2253585" cy="182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0" b="40819"/>
          <a:stretch/>
        </p:blipFill>
        <p:spPr bwMode="auto">
          <a:xfrm>
            <a:off x="3125493" y="4149357"/>
            <a:ext cx="2219840" cy="136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536269" y="3766562"/>
            <a:ext cx="3429903" cy="193899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Angles on a Straight Line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For each diagram: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Write </a:t>
            </a:r>
            <a:r>
              <a:rPr lang="en-GB" altLang="en-US" sz="2000" b="1" dirty="0" smtClean="0">
                <a:latin typeface="Calibri" panose="020F0502020204030204" pitchFamily="34" charset="0"/>
                <a:cs typeface="Times New Roman" pitchFamily="18" charset="0"/>
              </a:rPr>
              <a:t>two</a:t>
            </a: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 maths sentences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Times New Roman" pitchFamily="18" charset="0"/>
              </a:rPr>
              <a:t>Find th</a:t>
            </a: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e missing angle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77056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1634055"/>
            <a:ext cx="22634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293274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0" r="2580"/>
          <a:stretch/>
        </p:blipFill>
        <p:spPr bwMode="auto">
          <a:xfrm>
            <a:off x="3302655" y="683173"/>
            <a:ext cx="1899132" cy="130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0" t="19073" b="40819"/>
          <a:stretch/>
        </p:blipFill>
        <p:spPr bwMode="auto">
          <a:xfrm rot="19389666">
            <a:off x="282355" y="4771914"/>
            <a:ext cx="2219840" cy="9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 rot="18467129">
            <a:off x="4231103" y="4930905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043106" y="4946194"/>
                <a:ext cx="897746" cy="390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tx1"/>
                    </a:solidFill>
                  </a:rPr>
                  <a:t>100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06" y="4946194"/>
                <a:ext cx="897746" cy="390259"/>
              </a:xfrm>
              <a:prstGeom prst="rect">
                <a:avLst/>
              </a:prstGeom>
              <a:blipFill rotWithShape="1">
                <a:blip r:embed="rId7"/>
                <a:stretch>
                  <a:fillRect b="-14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>
          <a:xfrm rot="19200826">
            <a:off x="3815117" y="4731780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4756302" y="4677187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716641" y="4605382"/>
                <a:ext cx="448422" cy="390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tx1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641" y="4605382"/>
                <a:ext cx="448422" cy="390259"/>
              </a:xfrm>
              <a:prstGeom prst="rect">
                <a:avLst/>
              </a:prstGeom>
              <a:blipFill rotWithShape="1">
                <a:blip r:embed="rId8"/>
                <a:stretch>
                  <a:fillRect b="-14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828519" y="4614758"/>
                <a:ext cx="448422" cy="390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tx1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519" y="4614758"/>
                <a:ext cx="448422" cy="390259"/>
              </a:xfrm>
              <a:prstGeom prst="rect">
                <a:avLst/>
              </a:prstGeom>
              <a:blipFill rotWithShape="1">
                <a:blip r:embed="rId9"/>
                <a:stretch>
                  <a:fillRect b="-14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395536" y="683173"/>
            <a:ext cx="360040" cy="45672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3557452" y="705483"/>
            <a:ext cx="360040" cy="45672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5959798" y="761656"/>
            <a:ext cx="360040" cy="45672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1" r="40481"/>
          <a:stretch/>
        </p:blipFill>
        <p:spPr bwMode="auto">
          <a:xfrm>
            <a:off x="3314611" y="1950754"/>
            <a:ext cx="2088232" cy="182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7" r="4325"/>
          <a:stretch/>
        </p:blipFill>
        <p:spPr bwMode="auto">
          <a:xfrm>
            <a:off x="6300192" y="1922335"/>
            <a:ext cx="1902058" cy="182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55576" y="2263980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3756804" y="1884529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524730" y="1782372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224554" y="4304010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24554" y="683173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1)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32324" y="620688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2</a:t>
            </a:r>
            <a:r>
              <a:rPr lang="en-GB" dirty="0" smtClean="0">
                <a:latin typeface="Calibri" panose="020F0502020204030204" pitchFamily="34" charset="0"/>
              </a:rPr>
              <a:t>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03459" y="624178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3)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1520" y="2254688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4)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59290" y="2192203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5)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30425" y="2195693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6)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1520" y="4198904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7)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161610" y="4251307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3159290" y="4083656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8)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59" y="5726257"/>
            <a:ext cx="8891543" cy="102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ounded Rectangle 42"/>
          <p:cNvSpPr/>
          <p:nvPr/>
        </p:nvSpPr>
        <p:spPr>
          <a:xfrm>
            <a:off x="3635896" y="5843608"/>
            <a:ext cx="1728192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76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21" y="2496490"/>
            <a:ext cx="2331652" cy="192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12498" y="3350460"/>
            <a:ext cx="265730" cy="429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07" y="91958"/>
            <a:ext cx="3001096" cy="20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083" y="331630"/>
            <a:ext cx="2649751" cy="178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909" y="2502123"/>
            <a:ext cx="2536023" cy="164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87" y="4347089"/>
            <a:ext cx="2598624" cy="210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92784" y="10965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192784" y="32968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</a:t>
            </a:r>
            <a:endParaRPr kumimoji="0" lang="en-GB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92784" y="43731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630" y="271197"/>
            <a:ext cx="8169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1)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48417" y="375913"/>
            <a:ext cx="5568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2</a:t>
            </a:r>
            <a:r>
              <a:rPr lang="en-GB" dirty="0" smtClean="0">
                <a:latin typeface="Calibri" panose="020F0502020204030204" pitchFamily="34" charset="0"/>
              </a:rPr>
              <a:t>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805" y="2456627"/>
            <a:ext cx="5568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3)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86354" y="2531487"/>
            <a:ext cx="5568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4)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1621" y="4437112"/>
            <a:ext cx="6856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5)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21382" y="4428271"/>
            <a:ext cx="3429903" cy="193899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Challenge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For each diagram: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Write a maths sentence starting with x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165985" y="1223214"/>
                <a:ext cx="531461" cy="5798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985" y="1223214"/>
                <a:ext cx="531461" cy="579822"/>
              </a:xfrm>
              <a:prstGeom prst="rect">
                <a:avLst/>
              </a:prstGeom>
              <a:blipFill rotWithShape="1">
                <a:blip r:embed="rId9"/>
                <a:stretch>
                  <a:fillRect l="-10345" b="-136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223032" y="1250509"/>
                <a:ext cx="531461" cy="5798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032" y="1250509"/>
                <a:ext cx="531461" cy="579822"/>
              </a:xfrm>
              <a:prstGeom prst="rect">
                <a:avLst/>
              </a:prstGeom>
              <a:blipFill rotWithShape="1">
                <a:blip r:embed="rId10"/>
                <a:stretch>
                  <a:fillRect l="-9195" b="-136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751424" y="1499476"/>
                <a:ext cx="531461" cy="2899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1424" y="1499476"/>
                <a:ext cx="531461" cy="289911"/>
              </a:xfrm>
              <a:prstGeom prst="rect">
                <a:avLst/>
              </a:prstGeom>
              <a:blipFill rotWithShape="1">
                <a:blip r:embed="rId11"/>
                <a:stretch>
                  <a:fillRect l="-7955" t="-45833" b="-7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237923" y="1322934"/>
                <a:ext cx="1139813" cy="4622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+10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0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923" y="1322934"/>
                <a:ext cx="1139813" cy="462268"/>
              </a:xfrm>
              <a:prstGeom prst="rect">
                <a:avLst/>
              </a:prstGeom>
              <a:blipFill rotWithShape="1">
                <a:blip r:embed="rId12"/>
                <a:stretch>
                  <a:fillRect l="-1604" b="-118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00179" y="3872817"/>
                <a:ext cx="531461" cy="2899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79" y="3872817"/>
                <a:ext cx="531461" cy="289911"/>
              </a:xfrm>
              <a:prstGeom prst="rect">
                <a:avLst/>
              </a:prstGeom>
              <a:blipFill rotWithShape="1">
                <a:blip r:embed="rId13"/>
                <a:stretch>
                  <a:fillRect l="-8046" t="-43750" b="-770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270427" y="3532798"/>
                <a:ext cx="448295" cy="28991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427" y="3532798"/>
                <a:ext cx="448295" cy="289911"/>
              </a:xfrm>
              <a:prstGeom prst="rect">
                <a:avLst/>
              </a:prstGeom>
              <a:blipFill rotWithShape="1">
                <a:blip r:embed="rId14"/>
                <a:stretch>
                  <a:fillRect l="-9459" t="-29787" b="-574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2423281" y="3435494"/>
            <a:ext cx="224147" cy="297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626847" y="3635382"/>
                <a:ext cx="628381" cy="2899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6847" y="3635382"/>
                <a:ext cx="628381" cy="289911"/>
              </a:xfrm>
              <a:prstGeom prst="rect">
                <a:avLst/>
              </a:prstGeom>
              <a:blipFill rotWithShape="1">
                <a:blip r:embed="rId15"/>
                <a:stretch>
                  <a:fillRect l="-3883" t="-27083" b="-56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997666" y="3683083"/>
                <a:ext cx="531461" cy="2899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666" y="3683083"/>
                <a:ext cx="531461" cy="289911"/>
              </a:xfrm>
              <a:prstGeom prst="rect">
                <a:avLst/>
              </a:prstGeom>
              <a:blipFill rotWithShape="1">
                <a:blip r:embed="rId16"/>
                <a:stretch>
                  <a:fillRect l="-9195" t="-45833" b="-7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 rot="3335105">
            <a:off x="1996249" y="5475366"/>
            <a:ext cx="219863" cy="553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718722" y="5445744"/>
                <a:ext cx="580555" cy="553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722" y="5445744"/>
                <a:ext cx="580555" cy="553392"/>
              </a:xfrm>
              <a:prstGeom prst="rect">
                <a:avLst/>
              </a:prstGeom>
              <a:blipFill rotWithShape="1">
                <a:blip r:embed="rId17"/>
                <a:stretch>
                  <a:fillRect l="-3158" b="-164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1446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6" r="23515"/>
          <a:stretch/>
        </p:blipFill>
        <p:spPr bwMode="auto">
          <a:xfrm>
            <a:off x="113172" y="683173"/>
            <a:ext cx="2442604" cy="130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666" y="702516"/>
            <a:ext cx="2385206" cy="110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8047"/>
          <a:stretch/>
        </p:blipFill>
        <p:spPr bwMode="auto">
          <a:xfrm>
            <a:off x="207681" y="2389819"/>
            <a:ext cx="2253585" cy="182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0" b="40819"/>
          <a:stretch/>
        </p:blipFill>
        <p:spPr bwMode="auto">
          <a:xfrm>
            <a:off x="3125493" y="4149357"/>
            <a:ext cx="2219840" cy="136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536269" y="3766562"/>
            <a:ext cx="3429903" cy="193899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2000" b="1" u="sng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Angles on a Straight Line</a:t>
            </a:r>
            <a:endParaRPr lang="en-GB" altLang="en-US" sz="20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For each diagram: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itchFamily="18" charset="0"/>
              </a:rPr>
              <a:t>Write </a:t>
            </a:r>
            <a:r>
              <a:rPr lang="en-GB" alt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itchFamily="18" charset="0"/>
              </a:rPr>
              <a:t>two</a:t>
            </a:r>
            <a:r>
              <a:rPr lang="en-GB" altLang="en-US" sz="2000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itchFamily="18" charset="0"/>
              </a:rPr>
              <a:t> maths sentences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itchFamily="18" charset="0"/>
              </a:rPr>
              <a:t>Find the missing angle</a:t>
            </a:r>
            <a:endParaRPr lang="en-GB" altLang="en-US" sz="20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77056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1634055"/>
            <a:ext cx="22634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100" smtClean="0">
                <a:solidFill>
                  <a:srgbClr val="000000"/>
                </a:solidFill>
                <a:latin typeface="Comic Sans MS" panose="030F0702030302020204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lang="en-GB" altLang="en-US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293274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0" r="2580"/>
          <a:stretch/>
        </p:blipFill>
        <p:spPr bwMode="auto">
          <a:xfrm>
            <a:off x="3302655" y="683173"/>
            <a:ext cx="1899132" cy="130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0" t="19073" b="40819"/>
          <a:stretch/>
        </p:blipFill>
        <p:spPr bwMode="auto">
          <a:xfrm rot="19389666">
            <a:off x="282355" y="4771914"/>
            <a:ext cx="2219840" cy="9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 rot="18467129">
            <a:off x="4231103" y="4930905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043106" y="4946194"/>
                <a:ext cx="897746" cy="390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0000"/>
                    </a:solidFill>
                  </a:rPr>
                  <a:t>100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06" y="4946194"/>
                <a:ext cx="897746" cy="390259"/>
              </a:xfrm>
              <a:prstGeom prst="rect">
                <a:avLst/>
              </a:prstGeom>
              <a:blipFill rotWithShape="1">
                <a:blip r:embed="rId7"/>
                <a:stretch>
                  <a:fillRect b="-14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>
          <a:xfrm rot="19200826">
            <a:off x="3815117" y="4731780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756302" y="4677187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716641" y="4605382"/>
                <a:ext cx="448422" cy="390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0000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641" y="4605382"/>
                <a:ext cx="448422" cy="390259"/>
              </a:xfrm>
              <a:prstGeom prst="rect">
                <a:avLst/>
              </a:prstGeom>
              <a:blipFill rotWithShape="1">
                <a:blip r:embed="rId8"/>
                <a:stretch>
                  <a:fillRect b="-14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828519" y="4614758"/>
                <a:ext cx="448422" cy="390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0000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519" y="4614758"/>
                <a:ext cx="448422" cy="390259"/>
              </a:xfrm>
              <a:prstGeom prst="rect">
                <a:avLst/>
              </a:prstGeom>
              <a:blipFill rotWithShape="1">
                <a:blip r:embed="rId9"/>
                <a:stretch>
                  <a:fillRect b="-14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395536" y="683173"/>
            <a:ext cx="360040" cy="45672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557452" y="705483"/>
            <a:ext cx="360040" cy="45672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959798" y="761656"/>
            <a:ext cx="360040" cy="45672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1" r="40481"/>
          <a:stretch/>
        </p:blipFill>
        <p:spPr bwMode="auto">
          <a:xfrm>
            <a:off x="3314611" y="1950754"/>
            <a:ext cx="2088232" cy="182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7" r="4325"/>
          <a:stretch/>
        </p:blipFill>
        <p:spPr bwMode="auto">
          <a:xfrm>
            <a:off x="6300192" y="1922335"/>
            <a:ext cx="1902058" cy="182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55576" y="2263980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756804" y="1884529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524730" y="1782372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4554" y="4304010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4554" y="683173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1)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32324" y="620688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03459" y="624178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3)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1520" y="2254688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4)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59290" y="2192203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5)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30425" y="2195693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6)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1520" y="4198904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7)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161610" y="4251307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59290" y="4083656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</a:rPr>
              <a:t>8)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59" y="5726257"/>
            <a:ext cx="8891543" cy="102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ounded Rectangle 42"/>
          <p:cNvSpPr/>
          <p:nvPr/>
        </p:nvSpPr>
        <p:spPr>
          <a:xfrm>
            <a:off x="5536269" y="5843608"/>
            <a:ext cx="1728192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23964" y="1737669"/>
                <a:ext cx="1068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𝑖</m:t>
                      </m:r>
                      <m:r>
                        <a:rPr lang="en-GB" b="0" i="1" smtClean="0">
                          <a:latin typeface="Cambria Math"/>
                        </a:rPr>
                        <m:t>=74°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64" y="1737669"/>
                <a:ext cx="1068991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3756804" y="1731221"/>
                <a:ext cx="1068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𝑗</m:t>
                      </m:r>
                      <m:r>
                        <a:rPr lang="en-GB" b="0" i="1" smtClean="0">
                          <a:latin typeface="Cambria Math"/>
                        </a:rPr>
                        <m:t>=61°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804" y="1731221"/>
                <a:ext cx="1068991" cy="369332"/>
              </a:xfrm>
              <a:prstGeom prst="rect">
                <a:avLst/>
              </a:prstGeom>
              <a:blipFill rotWithShape="1"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6782322" y="1764860"/>
                <a:ext cx="1068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𝑘</m:t>
                      </m:r>
                      <m:r>
                        <a:rPr lang="en-GB" b="0" i="1" smtClean="0">
                          <a:latin typeface="Cambria Math"/>
                        </a:rPr>
                        <m:t>=79°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2322" y="1764860"/>
                <a:ext cx="1068991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630225" y="3562788"/>
                <a:ext cx="1068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𝑙</m:t>
                      </m:r>
                      <m:r>
                        <a:rPr lang="en-GB" b="0" i="1" smtClean="0">
                          <a:latin typeface="Cambria Math"/>
                        </a:rPr>
                        <m:t>=137°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25" y="3562788"/>
                <a:ext cx="1068991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3737472" y="3591207"/>
                <a:ext cx="11346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𝑚</m:t>
                      </m:r>
                      <m:r>
                        <a:rPr lang="en-GB" b="0" i="1" smtClean="0">
                          <a:latin typeface="Cambria Math"/>
                        </a:rPr>
                        <m:t>=77°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472" y="3591207"/>
                <a:ext cx="1134649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6524730" y="3406541"/>
                <a:ext cx="11346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=74°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730" y="3406541"/>
                <a:ext cx="1134649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1547664" y="5278988"/>
                <a:ext cx="11346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𝑞</m:t>
                      </m:r>
                      <m:r>
                        <a:rPr lang="en-GB" b="0" i="1" smtClean="0">
                          <a:latin typeface="Cambria Math"/>
                        </a:rPr>
                        <m:t>=60°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278988"/>
                <a:ext cx="1134649" cy="369332"/>
              </a:xfrm>
              <a:prstGeom prst="rect">
                <a:avLst/>
              </a:prstGeom>
              <a:blipFill rotWithShape="1">
                <a:blip r:embed="rId1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3889872" y="5356925"/>
                <a:ext cx="11346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𝑝</m:t>
                      </m:r>
                      <m:r>
                        <a:rPr lang="en-GB" b="0" i="1" smtClean="0">
                          <a:latin typeface="Cambria Math"/>
                        </a:rPr>
                        <m:t>=40°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872" y="5356925"/>
                <a:ext cx="1134649" cy="369332"/>
              </a:xfrm>
              <a:prstGeom prst="rect">
                <a:avLst/>
              </a:prstGeom>
              <a:blipFill rotWithShape="1">
                <a:blip r:embed="rId1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2623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Review Task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Complete </a:t>
            </a:r>
            <a:r>
              <a:rPr lang="en-GB" dirty="0" err="1" smtClean="0"/>
              <a:t>Hegarty</a:t>
            </a:r>
            <a:r>
              <a:rPr lang="en-GB" dirty="0" smtClean="0"/>
              <a:t> Task </a:t>
            </a:r>
            <a:r>
              <a:rPr lang="en-GB" dirty="0" smtClean="0"/>
              <a:t>477 </a:t>
            </a:r>
            <a:r>
              <a:rPr lang="en-GB" dirty="0" smtClean="0"/>
              <a:t>before our next </a:t>
            </a:r>
            <a:r>
              <a:rPr lang="en-GB" dirty="0" smtClean="0"/>
              <a:t>lesson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236575" y="4374443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8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11 Dividing Decimals</Template>
  <TotalTime>536</TotalTime>
  <Words>311</Words>
  <Application>Microsoft Office PowerPoint</Application>
  <PresentationFormat>On-screen Show (4:3)</PresentationFormat>
  <Paragraphs>102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Default Design</vt:lpstr>
      <vt:lpstr>Archway</vt:lpstr>
      <vt:lpstr>ArchwayMaster</vt:lpstr>
      <vt:lpstr>PowerPoint Presentation</vt:lpstr>
      <vt:lpstr>Two angles a and b form a straight line.  These two angles a and b will always add up to 180 degrees. </vt:lpstr>
      <vt:lpstr>Write in the chat:  What size could each of the angles be? </vt:lpstr>
      <vt:lpstr>Three angles form a straight line.  What size could each of the angles be?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 Task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B. Poole</dc:creator>
  <cp:lastModifiedBy>Elder, L</cp:lastModifiedBy>
  <cp:revision>61</cp:revision>
  <cp:lastPrinted>2016-01-14T08:58:26Z</cp:lastPrinted>
  <dcterms:created xsi:type="dcterms:W3CDTF">2015-11-24T15:55:32Z</dcterms:created>
  <dcterms:modified xsi:type="dcterms:W3CDTF">2021-01-02T14:00:15Z</dcterms:modified>
</cp:coreProperties>
</file>