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5"/>
    <p:sldMasterId id="2147483675" r:id="rId6"/>
    <p:sldMasterId id="2147483711" r:id="rId7"/>
    <p:sldMasterId id="2147483723" r:id="rId8"/>
    <p:sldMasterId id="2147483735" r:id="rId9"/>
    <p:sldMasterId id="2147483747" r:id="rId10"/>
    <p:sldMasterId id="2147483759" r:id="rId11"/>
    <p:sldMasterId id="2147483771" r:id="rId12"/>
    <p:sldMasterId id="2147483783" r:id="rId13"/>
    <p:sldMasterId id="2147483795" r:id="rId14"/>
    <p:sldMasterId id="2147483807" r:id="rId15"/>
    <p:sldMasterId id="2147483819" r:id="rId16"/>
    <p:sldMasterId id="2147483831" r:id="rId17"/>
    <p:sldMasterId id="2147483843" r:id="rId18"/>
    <p:sldMasterId id="2147483855" r:id="rId19"/>
    <p:sldMasterId id="2147483867" r:id="rId20"/>
    <p:sldMasterId id="2147483891" r:id="rId21"/>
    <p:sldMasterId id="2147483903" r:id="rId22"/>
    <p:sldMasterId id="2147483915" r:id="rId23"/>
    <p:sldMasterId id="2147483927" r:id="rId24"/>
    <p:sldMasterId id="2147483939" r:id="rId25"/>
    <p:sldMasterId id="2147483951" r:id="rId26"/>
    <p:sldMasterId id="2147483963" r:id="rId27"/>
    <p:sldMasterId id="2147483975" r:id="rId28"/>
    <p:sldMasterId id="2147483987" r:id="rId29"/>
    <p:sldMasterId id="2147483999" r:id="rId30"/>
    <p:sldMasterId id="2147484011" r:id="rId31"/>
    <p:sldMasterId id="2147484023" r:id="rId32"/>
    <p:sldMasterId id="2147484035" r:id="rId33"/>
    <p:sldMasterId id="2147484047" r:id="rId34"/>
    <p:sldMasterId id="2147484059" r:id="rId35"/>
  </p:sldMasterIdLst>
  <p:notesMasterIdLst>
    <p:notesMasterId r:id="rId49"/>
  </p:notesMasterIdLst>
  <p:handoutMasterIdLst>
    <p:handoutMasterId r:id="rId50"/>
  </p:handoutMasterIdLst>
  <p:sldIdLst>
    <p:sldId id="315" r:id="rId36"/>
    <p:sldId id="318" r:id="rId37"/>
    <p:sldId id="319" r:id="rId38"/>
    <p:sldId id="320" r:id="rId39"/>
    <p:sldId id="321" r:id="rId40"/>
    <p:sldId id="322" r:id="rId41"/>
    <p:sldId id="326" r:id="rId42"/>
    <p:sldId id="325" r:id="rId43"/>
    <p:sldId id="300" r:id="rId44"/>
    <p:sldId id="329" r:id="rId45"/>
    <p:sldId id="330" r:id="rId46"/>
    <p:sldId id="327" r:id="rId47"/>
    <p:sldId id="328" r:id="rId48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54" autoAdjust="0"/>
    <p:restoredTop sz="94660"/>
  </p:normalViewPr>
  <p:slideViewPr>
    <p:cSldViewPr>
      <p:cViewPr>
        <p:scale>
          <a:sx n="70" d="100"/>
          <a:sy n="70" d="100"/>
        </p:scale>
        <p:origin x="-15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4.xml"/><Relationship Id="rId21" Type="http://schemas.openxmlformats.org/officeDocument/2006/relationships/slideMaster" Target="slideMasters/slideMaster17.xml"/><Relationship Id="rId34" Type="http://schemas.openxmlformats.org/officeDocument/2006/relationships/slideMaster" Target="slideMasters/slideMaster30.xml"/><Relationship Id="rId42" Type="http://schemas.openxmlformats.org/officeDocument/2006/relationships/slide" Target="slides/slide7.xml"/><Relationship Id="rId47" Type="http://schemas.openxmlformats.org/officeDocument/2006/relationships/slide" Target="slides/slide12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2.xml"/><Relationship Id="rId40" Type="http://schemas.openxmlformats.org/officeDocument/2006/relationships/slide" Target="slides/slide5.xml"/><Relationship Id="rId45" Type="http://schemas.openxmlformats.org/officeDocument/2006/relationships/slide" Target="slides/slide1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slideMaster" Target="slideMasters/slideMaster6.xml"/><Relationship Id="rId19" Type="http://schemas.openxmlformats.org/officeDocument/2006/relationships/slideMaster" Target="slideMasters/slideMaster15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9.xml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Master" Target="slideMasters/slideMaster31.xml"/><Relationship Id="rId43" Type="http://schemas.openxmlformats.org/officeDocument/2006/relationships/slide" Target="slides/slide8.xml"/><Relationship Id="rId48" Type="http://schemas.openxmlformats.org/officeDocument/2006/relationships/slide" Target="slides/slide13.xml"/><Relationship Id="rId8" Type="http://schemas.openxmlformats.org/officeDocument/2006/relationships/slideMaster" Target="slideMasters/slideMaster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3.xml"/><Relationship Id="rId46" Type="http://schemas.openxmlformats.org/officeDocument/2006/relationships/slide" Target="slides/slide11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1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10/12/2020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76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5DF69B-DA99-41B7-9A8B-65D823850C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57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980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Q1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683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685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11DA5-D096-4546-AA72-FFE3ECB127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60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5493-C10F-4C43-B66C-4EBE4CB802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069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CB409-910A-45C5-9910-28B64255EB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08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1F53F-8977-4421-8889-417406AC7A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630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DF2-2AFC-4E10-8ADF-AA8E9D6EF3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A91FB-91EC-4E59-B90F-F208964691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230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73565-5199-4A45-8C2D-BBF191C289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875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42EDA-6EA4-4A62-A2F7-6E8E820C51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53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11ABE-309D-4273-A985-95F085A710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79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A7D56-9DB8-41F7-8ED7-4A6E0F323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92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ECB30-CF75-4C24-AFA3-EA4342C548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086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5301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316774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971847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59055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029988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59945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294234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34219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96638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36775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17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6B62A93-E731-4507-92B0-192FA4C5B8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12/10/2020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10/12/2020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48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4775402"/>
                  </p:ext>
                </p:extLst>
              </p:nvPr>
            </p:nvGraphicFramePr>
            <p:xfrm>
              <a:off x="1846133" y="1412776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</a:t>
                          </a:r>
                          <a:r>
                            <a:rPr lang="en-GB" dirty="0" smtClean="0"/>
                            <a:t>secs)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9.6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9.7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9.7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9.9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9.9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10.05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10.05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10.2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4775402"/>
                  </p:ext>
                </p:extLst>
              </p:nvPr>
            </p:nvGraphicFramePr>
            <p:xfrm>
              <a:off x="1846133" y="1412776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</a:t>
                          </a:r>
                          <a:r>
                            <a:rPr lang="en-GB" dirty="0" smtClean="0"/>
                            <a:t>secs)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108197" r="-144167" b="-2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108197" r="-89416" b="-2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108197" r="-410" b="-2983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211667" r="-144167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211667" r="-89416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211667" r="-410" b="-2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306557" r="-1441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306557" r="-8941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306557" r="-41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406557" r="-14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406557" r="-894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406557" r="-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4" name="TextBox 43"/>
          <p:cNvSpPr txBox="1"/>
          <p:nvPr/>
        </p:nvSpPr>
        <p:spPr>
          <a:xfrm>
            <a:off x="154038" y="116638"/>
            <a:ext cx="8738442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prstClr val="white"/>
                </a:solidFill>
              </a:rPr>
              <a:t>   100m </a:t>
            </a:r>
            <a:r>
              <a:rPr lang="en-GB" sz="3200" dirty="0" smtClean="0">
                <a:solidFill>
                  <a:prstClr val="white"/>
                </a:solidFill>
              </a:rPr>
              <a:t>results </a:t>
            </a:r>
            <a:r>
              <a:rPr lang="en-GB" sz="3200" dirty="0">
                <a:solidFill>
                  <a:prstClr val="white"/>
                </a:solidFill>
              </a:rPr>
              <a:t>at the 2012 London Olympics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2" y="3789040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athletes finished the race in less than or equal to 9.7 seconds?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212347" y="1823889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6212347" y="2207668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25" name="Rectangle 24"/>
          <p:cNvSpPr/>
          <p:nvPr/>
        </p:nvSpPr>
        <p:spPr>
          <a:xfrm>
            <a:off x="6212347" y="2564904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26" name="Rectangle 25"/>
          <p:cNvSpPr/>
          <p:nvPr/>
        </p:nvSpPr>
        <p:spPr>
          <a:xfrm>
            <a:off x="6212347" y="2924944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29817" y="436510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athletes finished the race in less than or equal to 9.9 seconds? 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629817" y="494116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athletes finished the race in less than or equal to 10.05 seconds? 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624534" y="5517232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athletes finished the race in less than or equal to 10.2 seconds? 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629817" y="616530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How many athletes finished the race?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19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9515023"/>
                  </p:ext>
                </p:extLst>
              </p:nvPr>
            </p:nvGraphicFramePr>
            <p:xfrm>
              <a:off x="1846133" y="1412776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</a:t>
                          </a:r>
                          <a:r>
                            <a:rPr lang="en-GB" dirty="0" smtClean="0"/>
                            <a:t>secs)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9.6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9.7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9.7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9.9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9.9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10.05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10.05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10.2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9515023"/>
                  </p:ext>
                </p:extLst>
              </p:nvPr>
            </p:nvGraphicFramePr>
            <p:xfrm>
              <a:off x="1846133" y="1412776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</a:t>
                          </a:r>
                          <a:r>
                            <a:rPr lang="en-GB" dirty="0" smtClean="0"/>
                            <a:t>secs)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108197" r="-144167" b="-2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108197" r="-89416" b="-2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108197" r="-410" b="-2983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211667" r="-144167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211667" r="-89416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211667" r="-410" b="-2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306557" r="-1441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306557" r="-8941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306557" r="-41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406557" r="-14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406557" r="-894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406557" r="-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4" name="TextBox 43"/>
          <p:cNvSpPr txBox="1"/>
          <p:nvPr/>
        </p:nvSpPr>
        <p:spPr>
          <a:xfrm>
            <a:off x="154038" y="116638"/>
            <a:ext cx="8738442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prstClr val="white"/>
                </a:solidFill>
              </a:rPr>
              <a:t>   100m </a:t>
            </a:r>
            <a:r>
              <a:rPr lang="en-GB" sz="3200" dirty="0" smtClean="0">
                <a:solidFill>
                  <a:prstClr val="white"/>
                </a:solidFill>
              </a:rPr>
              <a:t>results </a:t>
            </a:r>
            <a:r>
              <a:rPr lang="en-GB" sz="3200" dirty="0">
                <a:solidFill>
                  <a:prstClr val="white"/>
                </a:solidFill>
              </a:rPr>
              <a:t>at the 2012 London Olympics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835698" y="3645024"/>
            <a:ext cx="5256584" cy="2304256"/>
          </a:xfrm>
          <a:prstGeom prst="wedgeRoundRectCallout">
            <a:avLst>
              <a:gd name="adj1" fmla="val 36970"/>
              <a:gd name="adj2" fmla="val -6564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835698" y="3717038"/>
            <a:ext cx="5256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These values are known as </a:t>
            </a:r>
            <a:r>
              <a:rPr lang="en-GB" sz="1600" b="1" dirty="0" smtClean="0">
                <a:solidFill>
                  <a:srgbClr val="FF0000"/>
                </a:solidFill>
              </a:rPr>
              <a:t>Cumulative</a:t>
            </a:r>
            <a:r>
              <a:rPr lang="en-GB" sz="1600" dirty="0" smtClean="0"/>
              <a:t> Frequencies.</a:t>
            </a:r>
          </a:p>
          <a:p>
            <a:pPr algn="ctr"/>
            <a:endParaRPr lang="en-GB" sz="1600" dirty="0" smtClean="0"/>
          </a:p>
          <a:p>
            <a:pPr algn="ctr"/>
            <a:r>
              <a:rPr lang="en-GB" sz="1600" dirty="0" smtClean="0"/>
              <a:t>Synonyms for the word cumulative include the words  increasing, accumulative and growing.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 smtClean="0"/>
              <a:t>The Cumulative </a:t>
            </a:r>
            <a:r>
              <a:rPr lang="en-GB" sz="1600" dirty="0"/>
              <a:t>F</a:t>
            </a:r>
            <a:r>
              <a:rPr lang="en-GB" sz="1600" dirty="0" smtClean="0"/>
              <a:t>requency column represents </a:t>
            </a:r>
          </a:p>
          <a:p>
            <a:pPr algn="ctr"/>
            <a:r>
              <a:rPr lang="en-GB" sz="1600" dirty="0" smtClean="0"/>
              <a:t>a “running total”. </a:t>
            </a:r>
          </a:p>
          <a:p>
            <a:pPr algn="ctr"/>
            <a:r>
              <a:rPr lang="en-GB" sz="1600" dirty="0" smtClean="0"/>
              <a:t>  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5756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100 people recorded the number of hours in a week </a:t>
            </a:r>
            <a:r>
              <a:rPr lang="en-GB" dirty="0" smtClean="0"/>
              <a:t>they spent </a:t>
            </a:r>
            <a:r>
              <a:rPr lang="en-GB" dirty="0"/>
              <a:t>using a computer. </a:t>
            </a:r>
            <a:endParaRPr lang="en-GB" dirty="0" smtClean="0"/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The </a:t>
            </a:r>
            <a:r>
              <a:rPr lang="en-GB" dirty="0"/>
              <a:t>table shows the results.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4132964"/>
                  </p:ext>
                </p:extLst>
              </p:nvPr>
            </p:nvGraphicFramePr>
            <p:xfrm>
              <a:off x="1858870" y="1556792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</a:t>
                          </a:r>
                          <a:r>
                            <a:rPr lang="en-GB" dirty="0" smtClean="0"/>
                            <a:t>(hours)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10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95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4132964"/>
                  </p:ext>
                </p:extLst>
              </p:nvPr>
            </p:nvGraphicFramePr>
            <p:xfrm>
              <a:off x="1858870" y="1556792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</a:t>
                          </a:r>
                          <a:r>
                            <a:rPr lang="en-GB" dirty="0" smtClean="0"/>
                            <a:t>(hours)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108197" r="-14416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108197" r="-8941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108197" r="-41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208197" r="-14416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208197" r="-8941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208197" r="-41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308197" r="-1441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308197" r="-8941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308197" r="-41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408197" r="-14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408197" r="-894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408197" r="-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/>
          <p:cNvSpPr/>
          <p:nvPr/>
        </p:nvSpPr>
        <p:spPr>
          <a:xfrm>
            <a:off x="179512" y="3933056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On your whiteboard, write down the Cumulative Frequency values.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212347" y="1962994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212347" y="234888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15671" y="270892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212347" y="306896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43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40 </a:t>
            </a:r>
            <a:r>
              <a:rPr lang="en-GB" dirty="0">
                <a:solidFill>
                  <a:srgbClr val="000000"/>
                </a:solidFill>
              </a:rPr>
              <a:t>people recorded the number of hours in a week </a:t>
            </a:r>
            <a:r>
              <a:rPr lang="en-GB" dirty="0" smtClean="0">
                <a:solidFill>
                  <a:srgbClr val="000000"/>
                </a:solidFill>
              </a:rPr>
              <a:t>they spent on social media. </a:t>
            </a:r>
          </a:p>
          <a:p>
            <a:pPr algn="ctr"/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The </a:t>
            </a:r>
            <a:r>
              <a:rPr lang="en-GB" dirty="0">
                <a:solidFill>
                  <a:srgbClr val="000000"/>
                </a:solidFill>
              </a:rPr>
              <a:t>table shows the results.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607053"/>
                  </p:ext>
                </p:extLst>
              </p:nvPr>
            </p:nvGraphicFramePr>
            <p:xfrm>
              <a:off x="1858870" y="1556792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</a:t>
                          </a:r>
                          <a:r>
                            <a:rPr lang="en-GB" dirty="0" smtClean="0"/>
                            <a:t>(hours)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10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607053"/>
                  </p:ext>
                </p:extLst>
              </p:nvPr>
            </p:nvGraphicFramePr>
            <p:xfrm>
              <a:off x="1858870" y="1556792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</a:t>
                          </a:r>
                          <a:r>
                            <a:rPr lang="en-GB" dirty="0" smtClean="0"/>
                            <a:t>(hours)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108197" r="-14416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108197" r="-8941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108197" r="-41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208197" r="-14416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208197" r="-8941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208197" r="-41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308197" r="-1441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308197" r="-8941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308197" r="-41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408197" r="-14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408197" r="-894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408197" r="-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/>
          <p:cNvSpPr/>
          <p:nvPr/>
        </p:nvSpPr>
        <p:spPr>
          <a:xfrm>
            <a:off x="179512" y="3933056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On your whiteboard, write down the missing value.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4010" y="1964979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44010" y="234888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4010" y="270892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4010" y="306896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28184" y="3077344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?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81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40 </a:t>
            </a:r>
            <a:r>
              <a:rPr lang="en-GB" dirty="0">
                <a:solidFill>
                  <a:srgbClr val="000000"/>
                </a:solidFill>
              </a:rPr>
              <a:t>people recorded the number of hours in a week </a:t>
            </a:r>
            <a:r>
              <a:rPr lang="en-GB" dirty="0" smtClean="0">
                <a:solidFill>
                  <a:srgbClr val="000000"/>
                </a:solidFill>
              </a:rPr>
              <a:t>they spent on social media. </a:t>
            </a:r>
          </a:p>
          <a:p>
            <a:pPr algn="ctr"/>
            <a:endParaRPr lang="en-GB" dirty="0" smtClean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The </a:t>
            </a:r>
            <a:r>
              <a:rPr lang="en-GB" dirty="0">
                <a:solidFill>
                  <a:srgbClr val="000000"/>
                </a:solidFill>
              </a:rPr>
              <a:t>table shows the results.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8280144"/>
                  </p:ext>
                </p:extLst>
              </p:nvPr>
            </p:nvGraphicFramePr>
            <p:xfrm>
              <a:off x="1858870" y="1556792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</a:t>
                          </a:r>
                          <a:r>
                            <a:rPr lang="en-GB" dirty="0" smtClean="0"/>
                            <a:t>(hours)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10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8280144"/>
                  </p:ext>
                </p:extLst>
              </p:nvPr>
            </p:nvGraphicFramePr>
            <p:xfrm>
              <a:off x="1858870" y="1556792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</a:t>
                          </a:r>
                          <a:r>
                            <a:rPr lang="en-GB" dirty="0" smtClean="0"/>
                            <a:t>(hours)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108197" r="-14416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108197" r="-8941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108197" r="-41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208197" r="-14416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208197" r="-8941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208197" r="-41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308197" r="-1441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308197" r="-8941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308197" r="-41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408197" r="-14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408197" r="-894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408197" r="-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/>
          <p:cNvSpPr/>
          <p:nvPr/>
        </p:nvSpPr>
        <p:spPr>
          <a:xfrm>
            <a:off x="179512" y="3933056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On your whiteboard, write down the missing frequency values.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8098" y="1964979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?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58098" y="234888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?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58098" y="270892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?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58098" y="3068960"/>
            <a:ext cx="504056" cy="2880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?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0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5853937"/>
                  </p:ext>
                </p:extLst>
              </p:nvPr>
            </p:nvGraphicFramePr>
            <p:xfrm>
              <a:off x="1846133" y="1412776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</a:t>
                          </a:r>
                          <a:r>
                            <a:rPr lang="en-GB" dirty="0" smtClean="0"/>
                            <a:t>secs)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9.6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9.7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9.7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9.9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9.9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10.05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10.05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 10.2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5853937"/>
                  </p:ext>
                </p:extLst>
              </p:nvPr>
            </p:nvGraphicFramePr>
            <p:xfrm>
              <a:off x="1846133" y="1412776"/>
              <a:ext cx="5354257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</a:t>
                          </a:r>
                          <a:r>
                            <a:rPr lang="en-GB" dirty="0" smtClean="0"/>
                            <a:t>secs)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108197" r="-144167" b="-2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108197" r="-89416" b="-2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108197" r="-410" b="-2983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211667" r="-144167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211667" r="-89416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211667" r="-410" b="-2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306557" r="-1441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306557" r="-8941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306557" r="-41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406557" r="-14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406557" r="-894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406557" r="-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4" name="TextBox 43"/>
          <p:cNvSpPr txBox="1"/>
          <p:nvPr/>
        </p:nvSpPr>
        <p:spPr>
          <a:xfrm>
            <a:off x="154038" y="116638"/>
            <a:ext cx="8738442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prstClr val="white"/>
                </a:solidFill>
              </a:rPr>
              <a:t>   100m </a:t>
            </a:r>
            <a:r>
              <a:rPr lang="en-GB" sz="3200" dirty="0" smtClean="0">
                <a:solidFill>
                  <a:prstClr val="white"/>
                </a:solidFill>
              </a:rPr>
              <a:t>results </a:t>
            </a:r>
            <a:r>
              <a:rPr lang="en-GB" sz="3200" dirty="0">
                <a:solidFill>
                  <a:prstClr val="white"/>
                </a:solidFill>
              </a:rPr>
              <a:t>at the 2012 London Olympics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835698" y="3645024"/>
            <a:ext cx="5256584" cy="2304256"/>
          </a:xfrm>
          <a:prstGeom prst="wedgeRoundRectCallout">
            <a:avLst>
              <a:gd name="adj1" fmla="val 36970"/>
              <a:gd name="adj2" fmla="val -6564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5698" y="3717035"/>
            <a:ext cx="5256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600" dirty="0" smtClean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A </a:t>
            </a:r>
            <a:r>
              <a:rPr lang="en-GB" sz="1600" b="1" dirty="0" smtClean="0">
                <a:solidFill>
                  <a:srgbClr val="FF0000"/>
                </a:solidFill>
              </a:rPr>
              <a:t>Cumulative Frequency Graph </a:t>
            </a:r>
            <a:r>
              <a:rPr lang="en-GB" sz="1600" dirty="0" smtClean="0">
                <a:solidFill>
                  <a:srgbClr val="000000"/>
                </a:solidFill>
              </a:rPr>
              <a:t>can be drawn and then used to estimate information about the data set.</a:t>
            </a:r>
          </a:p>
          <a:p>
            <a:pPr algn="ctr"/>
            <a:endParaRPr lang="en-GB" sz="1600" dirty="0">
              <a:solidFill>
                <a:srgbClr val="000000"/>
              </a:solidFill>
            </a:endParaRP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Useful information that be estimated from a Cumulative Frequency Graph includes the </a:t>
            </a:r>
            <a:r>
              <a:rPr lang="en-GB" sz="1600" b="1" dirty="0" smtClean="0">
                <a:solidFill>
                  <a:srgbClr val="FF0000"/>
                </a:solidFill>
              </a:rPr>
              <a:t>median</a:t>
            </a:r>
            <a:r>
              <a:rPr lang="en-GB" sz="1600" dirty="0" smtClean="0">
                <a:solidFill>
                  <a:srgbClr val="000000"/>
                </a:solidFill>
              </a:rPr>
              <a:t>, </a:t>
            </a:r>
            <a:r>
              <a:rPr lang="en-GB" sz="1600" b="1" dirty="0" smtClean="0">
                <a:solidFill>
                  <a:srgbClr val="FF0000"/>
                </a:solidFill>
              </a:rPr>
              <a:t>lower quartile </a:t>
            </a:r>
            <a:r>
              <a:rPr lang="en-GB" sz="1600" dirty="0" smtClean="0">
                <a:solidFill>
                  <a:srgbClr val="000000"/>
                </a:solidFill>
              </a:rPr>
              <a:t>and </a:t>
            </a:r>
            <a:r>
              <a:rPr lang="en-GB" sz="1600" b="1" dirty="0" smtClean="0">
                <a:solidFill>
                  <a:srgbClr val="FF0000"/>
                </a:solidFill>
              </a:rPr>
              <a:t>upper quartile</a:t>
            </a:r>
            <a:r>
              <a:rPr lang="en-GB" sz="1600" dirty="0" smtClean="0">
                <a:solidFill>
                  <a:srgbClr val="000000"/>
                </a:solidFill>
              </a:rPr>
              <a:t>.  </a:t>
            </a:r>
          </a:p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   </a:t>
            </a:r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9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aaw.info/images/BlankGrap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2698"/>
            <a:ext cx="8136904" cy="6102678"/>
          </a:xfrm>
          <a:prstGeom prst="rect">
            <a:avLst/>
          </a:prstGeom>
          <a:noFill/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43608" y="188640"/>
          <a:ext cx="408377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51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26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60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Time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Cum Freq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9.6 &lt; t ≤ 9.7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9.7 &lt; t ≤ 9.9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9.9 &lt; t ≤ 10.05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10.05 &lt; t ≤ 10.2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6064" y="6237312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9.5        9.6        9.7        9.8       9.9       10.0      10.1      10.2      10.3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4376" y="648866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Time (s)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-1054279" y="3259143"/>
            <a:ext cx="247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984" y="1566104"/>
            <a:ext cx="5760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32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16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12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0</a:t>
            </a:r>
          </a:p>
        </p:txBody>
      </p:sp>
      <p:grpSp>
        <p:nvGrpSpPr>
          <p:cNvPr id="2" name="Group 13"/>
          <p:cNvGrpSpPr/>
          <p:nvPr/>
        </p:nvGrpSpPr>
        <p:grpSpPr>
          <a:xfrm>
            <a:off x="2099692" y="5894452"/>
            <a:ext cx="216024" cy="216024"/>
            <a:chOff x="8460432" y="4797152"/>
            <a:chExt cx="216024" cy="216024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14"/>
          <p:cNvGrpSpPr/>
          <p:nvPr/>
        </p:nvGrpSpPr>
        <p:grpSpPr>
          <a:xfrm>
            <a:off x="3491880" y="5373216"/>
            <a:ext cx="216024" cy="216024"/>
            <a:chOff x="8460432" y="4797152"/>
            <a:chExt cx="216024" cy="216024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17"/>
          <p:cNvGrpSpPr/>
          <p:nvPr/>
        </p:nvGrpSpPr>
        <p:grpSpPr>
          <a:xfrm>
            <a:off x="4572000" y="4005064"/>
            <a:ext cx="216024" cy="216024"/>
            <a:chOff x="8460432" y="4797152"/>
            <a:chExt cx="216024" cy="216024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20"/>
          <p:cNvGrpSpPr/>
          <p:nvPr/>
        </p:nvGrpSpPr>
        <p:grpSpPr>
          <a:xfrm>
            <a:off x="5580112" y="1628800"/>
            <a:ext cx="216024" cy="216024"/>
            <a:chOff x="8460432" y="4797152"/>
            <a:chExt cx="216024" cy="216024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40"/>
          <p:cNvGrpSpPr/>
          <p:nvPr/>
        </p:nvGrpSpPr>
        <p:grpSpPr>
          <a:xfrm>
            <a:off x="1510748" y="1749287"/>
            <a:ext cx="4198289" cy="4420925"/>
            <a:chOff x="1510748" y="1749287"/>
            <a:chExt cx="4198289" cy="442092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1510748" y="6021288"/>
              <a:ext cx="684988" cy="1489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2195736" y="5486400"/>
              <a:ext cx="1414156" cy="5348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3609892" y="4110825"/>
              <a:ext cx="1081378" cy="13914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675367" y="1749287"/>
              <a:ext cx="1033670" cy="23694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37"/>
          <p:cNvGrpSpPr/>
          <p:nvPr/>
        </p:nvGrpSpPr>
        <p:grpSpPr>
          <a:xfrm>
            <a:off x="1403648" y="6053540"/>
            <a:ext cx="216024" cy="216024"/>
            <a:chOff x="8460432" y="4797152"/>
            <a:chExt cx="216024" cy="216024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8460432" y="4797152"/>
              <a:ext cx="216024" cy="216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6228184" y="2132856"/>
            <a:ext cx="2736304" cy="461665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prstClr val="black"/>
                </a:solidFill>
              </a:rPr>
              <a:t>Median =   </a:t>
            </a:r>
            <a:r>
              <a:rPr lang="en-GB" sz="2400" b="1" dirty="0">
                <a:solidFill>
                  <a:prstClr val="black"/>
                </a:solidFill>
              </a:rPr>
              <a:t>10.07s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28184" y="2852936"/>
            <a:ext cx="2736304" cy="830997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prstClr val="black"/>
                </a:solidFill>
              </a:rPr>
              <a:t>Lower Quartile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prstClr val="black"/>
                </a:solidFill>
              </a:rPr>
              <a:t>               =  </a:t>
            </a:r>
            <a:r>
              <a:rPr lang="en-GB" sz="2400" b="1" dirty="0">
                <a:solidFill>
                  <a:prstClr val="black"/>
                </a:solidFill>
              </a:rPr>
              <a:t>9.95s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28184" y="3933056"/>
            <a:ext cx="2736304" cy="830997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prstClr val="black"/>
                </a:solidFill>
              </a:rPr>
              <a:t>Upper Quartile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prstClr val="black"/>
                </a:solidFill>
              </a:rPr>
              <a:t>               =  </a:t>
            </a:r>
            <a:r>
              <a:rPr lang="en-GB" sz="2400" b="1" dirty="0">
                <a:solidFill>
                  <a:prstClr val="black"/>
                </a:solidFill>
              </a:rPr>
              <a:t>10.13s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68344" y="2132856"/>
            <a:ext cx="864096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prstClr val="white"/>
                </a:solidFill>
              </a:rPr>
              <a:t>?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96336" y="3212976"/>
            <a:ext cx="864096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prstClr val="white"/>
                </a:solidFill>
              </a:rPr>
              <a:t>?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96336" y="4293096"/>
            <a:ext cx="864096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prstClr val="white"/>
                </a:solidFill>
              </a:rPr>
              <a:t>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28184" y="4941168"/>
            <a:ext cx="2736304" cy="830997"/>
          </a:xfrm>
          <a:prstGeom prst="rect">
            <a:avLst/>
          </a:prstGeom>
          <a:solidFill>
            <a:schemeClr val="lt1">
              <a:alpha val="7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prstClr val="black"/>
                </a:solidFill>
              </a:rPr>
              <a:t>Interquartile Range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prstClr val="black"/>
                </a:solidFill>
              </a:rPr>
              <a:t>               =  </a:t>
            </a:r>
            <a:r>
              <a:rPr lang="en-GB" sz="2400" b="1" dirty="0">
                <a:solidFill>
                  <a:prstClr val="black"/>
                </a:solidFill>
              </a:rPr>
              <a:t>0.18s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96336" y="5301208"/>
            <a:ext cx="864096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prstClr val="white"/>
                </a:solidFill>
              </a:rPr>
              <a:t>?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856904" y="3962400"/>
            <a:ext cx="3885784" cy="6096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4754880" y="3962400"/>
            <a:ext cx="30480" cy="2200656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827584" y="5090160"/>
            <a:ext cx="3116528" cy="112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3968496" y="5059680"/>
            <a:ext cx="12192" cy="1103376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827584" y="2852936"/>
            <a:ext cx="4392488" cy="6096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5220072" y="2852936"/>
            <a:ext cx="0" cy="3312368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788024" y="620688"/>
            <a:ext cx="648072" cy="2880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white"/>
                </a:solidFill>
              </a:rPr>
              <a:t>Plot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788024" y="980728"/>
            <a:ext cx="648072" cy="2880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white"/>
                </a:solidFill>
              </a:rPr>
              <a:t>Plot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788024" y="1340768"/>
            <a:ext cx="648072" cy="2880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white"/>
                </a:solidFill>
              </a:rPr>
              <a:t>Plot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788024" y="1700808"/>
            <a:ext cx="648072" cy="2880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white"/>
                </a:solidFill>
              </a:rPr>
              <a:t>Plot</a:t>
            </a:r>
          </a:p>
        </p:txBody>
      </p:sp>
    </p:spTree>
    <p:extLst>
      <p:ext uri="{BB962C8B-B14F-4D97-AF65-F5344CB8AC3E}">
        <p14:creationId xmlns:p14="http://schemas.microsoft.com/office/powerpoint/2010/main" val="379630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The heights of 40 plants were recorded.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The </a:t>
            </a:r>
            <a:r>
              <a:rPr lang="en-GB" dirty="0">
                <a:solidFill>
                  <a:srgbClr val="000000"/>
                </a:solidFill>
              </a:rPr>
              <a:t>table shows the results.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0924764"/>
                  </p:ext>
                </p:extLst>
              </p:nvPr>
            </p:nvGraphicFramePr>
            <p:xfrm>
              <a:off x="1858870" y="1556792"/>
              <a:ext cx="5354257" cy="222504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</a:t>
                          </a:r>
                          <a:r>
                            <a:rPr lang="en-GB" dirty="0" smtClean="0"/>
                            <a:t>(hours)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170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≤175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175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≤180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180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≤185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185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≤190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39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dirty="0" smtClean="0">
                                    <a:latin typeface="Cambria Math"/>
                                  </a:rPr>
                                  <m:t>185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&lt; 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GB" sz="1800" i="1" kern="1200" dirty="0" smtClean="0">
                                    <a:latin typeface="Cambria Math"/>
                                  </a:rPr>
                                  <m:t> ≤190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0924764"/>
                  </p:ext>
                </p:extLst>
              </p:nvPr>
            </p:nvGraphicFramePr>
            <p:xfrm>
              <a:off x="1858870" y="1556792"/>
              <a:ext cx="5354257" cy="222504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962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6685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48943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</a:t>
                          </a:r>
                          <a:r>
                            <a:rPr lang="en-GB" dirty="0" smtClean="0"/>
                            <a:t>(hours)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C</a:t>
                          </a:r>
                          <a:r>
                            <a:rPr lang="en-GB" baseline="0" dirty="0" smtClean="0"/>
                            <a:t>F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108197" r="-14416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108197" r="-89416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108197" r="-410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208197" r="-14416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208197" r="-8941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208197" r="-41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313333" r="-144167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313333" r="-89416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313333" r="-410" b="-20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406557" r="-144167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406557" r="-89416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406557" r="-410" b="-1016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8" t="-506557" r="-144167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1752" t="-506557" r="-89416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60246" t="-506557" r="-410" b="-163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Rectangle 3"/>
          <p:cNvSpPr/>
          <p:nvPr/>
        </p:nvSpPr>
        <p:spPr>
          <a:xfrm>
            <a:off x="189806" y="450912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On your whiteboard, write down the </a:t>
            </a:r>
            <a:r>
              <a:rPr lang="en-GB" b="1" dirty="0" smtClean="0">
                <a:solidFill>
                  <a:srgbClr val="FF0000"/>
                </a:solidFill>
              </a:rPr>
              <a:t>five coordinates </a:t>
            </a:r>
            <a:r>
              <a:rPr lang="en-GB" dirty="0" smtClean="0">
                <a:solidFill>
                  <a:srgbClr val="000000"/>
                </a:solidFill>
              </a:rPr>
              <a:t>that would be required to sketch the Cumulative Frequency Graph.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4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28" y="396821"/>
            <a:ext cx="8229600" cy="1143000"/>
          </a:xfrm>
        </p:spPr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245848" y="506421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Title:</a:t>
            </a:r>
            <a:r>
              <a:rPr lang="en-GB" u="sng" dirty="0">
                <a:solidFill>
                  <a:srgbClr val="000000"/>
                </a:solidFill>
              </a:rPr>
              <a:t> </a:t>
            </a:r>
            <a:r>
              <a:rPr lang="en-GB" b="1" u="sng" dirty="0" smtClean="0">
                <a:solidFill>
                  <a:srgbClr val="000000"/>
                </a:solidFill>
              </a:rPr>
              <a:t>Cumulative Frequency Graphs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48154" y="1196752"/>
                <a:ext cx="8638653" cy="48320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dirty="0" smtClean="0"/>
                  <a:t>Cumulative Frequency values are calculated by working out a running total of the frequency values. </a:t>
                </a:r>
                <a:endParaRPr lang="en-GB" sz="2800" dirty="0"/>
              </a:p>
              <a:p>
                <a:pPr marL="0" indent="0">
                  <a:buNone/>
                </a:pPr>
                <a:endParaRPr lang="en-GB" sz="2800" dirty="0"/>
              </a:p>
              <a:p>
                <a:r>
                  <a:rPr lang="en-GB" sz="2800" dirty="0" smtClean="0"/>
                  <a:t>When plotting a Cumulative Frequency Graph the upper limit of the group is plotted </a:t>
                </a:r>
                <a:endParaRPr lang="en-GB" sz="2800" dirty="0"/>
              </a:p>
              <a:p>
                <a:pPr marL="0" indent="0">
                  <a:buNone/>
                </a:pPr>
                <a:endParaRPr lang="en-GB" sz="2800" dirty="0"/>
              </a:p>
              <a:p>
                <a:r>
                  <a:rPr lang="en-GB" sz="2800" dirty="0" smtClean="0"/>
                  <a:t>The median, lower and upper quartiles can be estimated from a Cumulative Frequency Graph. </a:t>
                </a:r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/>
                  <a:t> </a:t>
                </a:r>
              </a:p>
              <a:p>
                <a:r>
                  <a:rPr lang="en-GB" sz="2800" dirty="0"/>
                  <a:t>The Interquartile Range can also be </a:t>
                </a:r>
                <a:r>
                  <a:rPr lang="en-GB" sz="2800" dirty="0" smtClean="0"/>
                  <a:t>estimated: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𝐼𝑄𝑅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54" y="1196752"/>
                <a:ext cx="8638653" cy="4832092"/>
              </a:xfrm>
              <a:prstGeom prst="rect">
                <a:avLst/>
              </a:prstGeom>
              <a:blipFill rotWithShape="1">
                <a:blip r:embed="rId3"/>
                <a:stretch>
                  <a:fillRect l="-1482" t="-1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2555776" y="1698923"/>
            <a:ext cx="201055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80112" y="1698923"/>
            <a:ext cx="1656184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8154" y="2924944"/>
            <a:ext cx="101147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055313" y="2924944"/>
            <a:ext cx="940623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43608" y="3717032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5848" y="4293096"/>
            <a:ext cx="158984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66130" y="5021560"/>
            <a:ext cx="1921693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6320630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Missing words include: interquartile, upper, frequency, median, running total, estimated, group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54964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 your books: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573405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84984"/>
            <a:ext cx="42672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3968" y="3501008"/>
            <a:ext cx="47525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/>
              <a:t>Complete the Cumulative Frequency Table</a:t>
            </a:r>
          </a:p>
          <a:p>
            <a:pPr marL="342900" indent="-342900">
              <a:buAutoNum type="arabicPeriod"/>
            </a:pPr>
            <a:endParaRPr lang="en-GB" sz="1600" dirty="0"/>
          </a:p>
          <a:p>
            <a:pPr marL="342900" indent="-342900">
              <a:buAutoNum type="arabicPeriod"/>
            </a:pPr>
            <a:r>
              <a:rPr lang="en-GB" sz="1600" dirty="0" smtClean="0"/>
              <a:t>Draw the Cumulative Frequency Graph </a:t>
            </a:r>
          </a:p>
          <a:p>
            <a:pPr marL="342900" indent="-342900">
              <a:buAutoNum type="arabicPeriod"/>
            </a:pPr>
            <a:endParaRPr lang="en-GB" sz="1600" dirty="0"/>
          </a:p>
          <a:p>
            <a:pPr marL="342900" indent="-342900">
              <a:buAutoNum type="arabicPeriod"/>
            </a:pPr>
            <a:r>
              <a:rPr lang="en-GB" sz="1600" dirty="0" smtClean="0"/>
              <a:t>Estimate the Median mass </a:t>
            </a:r>
          </a:p>
          <a:p>
            <a:pPr marL="342900" indent="-342900">
              <a:buAutoNum type="arabicPeriod"/>
            </a:pPr>
            <a:endParaRPr lang="en-GB" sz="1600" dirty="0"/>
          </a:p>
          <a:p>
            <a:pPr marL="342900" indent="-342900">
              <a:buAutoNum type="arabicPeriod"/>
            </a:pPr>
            <a:r>
              <a:rPr lang="en-GB" sz="1600" dirty="0" smtClean="0"/>
              <a:t>Estimate the Interquartile </a:t>
            </a:r>
            <a:r>
              <a:rPr lang="en-GB" sz="1600" dirty="0"/>
              <a:t>R</a:t>
            </a:r>
            <a:r>
              <a:rPr lang="en-GB" sz="1600" dirty="0" smtClean="0"/>
              <a:t>ange 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52154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work: 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53133"/>
            <a:ext cx="30765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2"/>
            <a:ext cx="38766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35896" y="1340768"/>
                <a:ext cx="475252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Median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83 </m:t>
                    </m:r>
                  </m:oMath>
                </a14:m>
                <a:endParaRPr lang="en-GB" b="0" dirty="0" smtClean="0">
                  <a:ea typeface="Cambria Math"/>
                </a:endParaRPr>
              </a:p>
              <a:p>
                <a:endParaRPr lang="en-GB" dirty="0" smtClean="0"/>
              </a:p>
              <a:p>
                <a:r>
                  <a:rPr lang="en-GB" dirty="0" smtClean="0"/>
                  <a:t>Interquartile Range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en-GB" b="0" i="1" dirty="0" smtClean="0">
                        <a:latin typeface="Cambria Math"/>
                        <a:ea typeface="Cambria Math"/>
                      </a:rPr>
                      <m:t>89−76=13</m:t>
                    </m:r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1340768"/>
                <a:ext cx="4752528" cy="923330"/>
              </a:xfrm>
              <a:prstGeom prst="rect">
                <a:avLst/>
              </a:prstGeom>
              <a:blipFill rotWithShape="1">
                <a:blip r:embed="rId4"/>
                <a:stretch>
                  <a:fillRect l="-1026" t="-3311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18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Consolidation: 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21221"/>
            <a:ext cx="6623695" cy="552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309320"/>
            <a:ext cx="554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41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6552728" cy="6585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30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A164691-E97F-4D0F-8408-005A73EE6A0E}">
  <ds:schemaRefs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e2e12665-0a52-44fa-93fc-755654ed6771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1709</TotalTime>
  <Words>768</Words>
  <Application>Microsoft Office PowerPoint</Application>
  <PresentationFormat>On-screen Show (4:3)</PresentationFormat>
  <Paragraphs>230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31</vt:i4>
      </vt:variant>
      <vt:variant>
        <vt:lpstr>Slide Titles</vt:lpstr>
      </vt:variant>
      <vt:variant>
        <vt:i4>13</vt:i4>
      </vt:variant>
    </vt:vector>
  </HeadingPairs>
  <TitlesOfParts>
    <vt:vector size="44" baseType="lpstr">
      <vt:lpstr>Bluecoat</vt:lpstr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In your books: </vt:lpstr>
      <vt:lpstr>Mark your work: </vt:lpstr>
      <vt:lpstr>Further Consolidation: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BoxPlots</dc:title>
  <dc:creator>L Elder</dc:creator>
  <cp:lastModifiedBy>Elder, L</cp:lastModifiedBy>
  <cp:revision>128</cp:revision>
  <cp:lastPrinted>2019-02-05T11:07:12Z</cp:lastPrinted>
  <dcterms:created xsi:type="dcterms:W3CDTF">2006-01-15T18:04:06Z</dcterms:created>
  <dcterms:modified xsi:type="dcterms:W3CDTF">2020-12-10T11:16:50Z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