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5"/>
    <p:sldMasterId id="2147483675" r:id="rId6"/>
    <p:sldMasterId id="2147483687" r:id="rId7"/>
    <p:sldMasterId id="2147483699" r:id="rId8"/>
    <p:sldMasterId id="2147483712" r:id="rId9"/>
    <p:sldMasterId id="2147483725" r:id="rId10"/>
    <p:sldMasterId id="2147483737" r:id="rId11"/>
    <p:sldMasterId id="2147483761" r:id="rId12"/>
  </p:sldMasterIdLst>
  <p:notesMasterIdLst>
    <p:notesMasterId r:id="rId33"/>
  </p:notesMasterIdLst>
  <p:handoutMasterIdLst>
    <p:handoutMasterId r:id="rId34"/>
  </p:handoutMasterIdLst>
  <p:sldIdLst>
    <p:sldId id="313" r:id="rId13"/>
    <p:sldId id="297" r:id="rId14"/>
    <p:sldId id="298" r:id="rId15"/>
    <p:sldId id="300" r:id="rId16"/>
    <p:sldId id="316" r:id="rId17"/>
    <p:sldId id="317" r:id="rId18"/>
    <p:sldId id="319" r:id="rId19"/>
    <p:sldId id="320" r:id="rId20"/>
    <p:sldId id="302" r:id="rId21"/>
    <p:sldId id="301" r:id="rId22"/>
    <p:sldId id="321" r:id="rId23"/>
    <p:sldId id="330" r:id="rId24"/>
    <p:sldId id="322" r:id="rId25"/>
    <p:sldId id="323" r:id="rId26"/>
    <p:sldId id="324" r:id="rId27"/>
    <p:sldId id="325" r:id="rId28"/>
    <p:sldId id="326" r:id="rId29"/>
    <p:sldId id="327" r:id="rId30"/>
    <p:sldId id="328" r:id="rId31"/>
    <p:sldId id="294" r:id="rId32"/>
  </p:sldIdLst>
  <p:sldSz cx="9144000" cy="6858000" type="screen4x3"/>
  <p:notesSz cx="9926638" cy="679767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CC0000"/>
    <a:srgbClr val="FFFF99"/>
    <a:srgbClr val="FFCC99"/>
    <a:srgbClr val="E5B9E3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54" autoAdjust="0"/>
    <p:restoredTop sz="94660"/>
  </p:normalViewPr>
  <p:slideViewPr>
    <p:cSldViewPr>
      <p:cViewPr varScale="1">
        <p:scale>
          <a:sx n="69" d="100"/>
          <a:sy n="69" d="100"/>
        </p:scale>
        <p:origin x="-16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34" Type="http://schemas.openxmlformats.org/officeDocument/2006/relationships/handoutMaster" Target="handoutMasters/handoutMaster1.xml"/><Relationship Id="rId7" Type="http://schemas.openxmlformats.org/officeDocument/2006/relationships/slideMaster" Target="slideMasters/slideMaster3.xml"/><Relationship Id="rId12" Type="http://schemas.openxmlformats.org/officeDocument/2006/relationships/slideMaster" Target="slideMasters/slideMaster8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Master" Target="slideMasters/slideMaster7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viewProps" Target="viewProps.xml"/><Relationship Id="rId10" Type="http://schemas.openxmlformats.org/officeDocument/2006/relationships/slideMaster" Target="slideMasters/slideMaster6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presProps" Target="presProps.xml"/><Relationship Id="rId8" Type="http://schemas.openxmlformats.org/officeDocument/2006/relationships/slideMaster" Target="slideMasters/slideMaster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0538" cy="339725"/>
          </a:xfrm>
          <a:prstGeom prst="rect">
            <a:avLst/>
          </a:prstGeom>
        </p:spPr>
        <p:txBody>
          <a:bodyPr vert="horz" lIns="92089" tIns="46045" rIns="92089" bIns="46045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4513" y="0"/>
            <a:ext cx="4300537" cy="339725"/>
          </a:xfrm>
          <a:prstGeom prst="rect">
            <a:avLst/>
          </a:prstGeom>
        </p:spPr>
        <p:txBody>
          <a:bodyPr vert="horz" lIns="92089" tIns="46045" rIns="92089" bIns="46045" rtlCol="0"/>
          <a:lstStyle>
            <a:lvl1pPr algn="r">
              <a:defRPr sz="1200"/>
            </a:lvl1pPr>
          </a:lstStyle>
          <a:p>
            <a:pPr>
              <a:defRPr/>
            </a:pPr>
            <a:fld id="{955C2656-9E51-4E18-8481-E62AFBBC501A}" type="datetimeFigureOut">
              <a:rPr lang="en-GB"/>
              <a:pPr>
                <a:defRPr/>
              </a:pPr>
              <a:t>10/12/2020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300538" cy="339725"/>
          </a:xfrm>
          <a:prstGeom prst="rect">
            <a:avLst/>
          </a:prstGeom>
        </p:spPr>
        <p:txBody>
          <a:bodyPr vert="horz" lIns="92089" tIns="46045" rIns="92089" bIns="46045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4513" y="6456363"/>
            <a:ext cx="4300537" cy="339725"/>
          </a:xfrm>
          <a:prstGeom prst="rect">
            <a:avLst/>
          </a:prstGeom>
        </p:spPr>
        <p:txBody>
          <a:bodyPr vert="horz" lIns="92089" tIns="46045" rIns="92089" bIns="46045" rtlCol="0" anchor="b"/>
          <a:lstStyle>
            <a:lvl1pPr algn="r">
              <a:defRPr sz="1200"/>
            </a:lvl1pPr>
          </a:lstStyle>
          <a:p>
            <a:pPr>
              <a:defRPr/>
            </a:pPr>
            <a:fld id="{33E3C93C-82DC-44E4-9E46-3A39033E68A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67292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05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defTabSz="957664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4513" y="0"/>
            <a:ext cx="43005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r" defTabSz="957664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3900" y="511175"/>
            <a:ext cx="3398838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775" y="3228975"/>
            <a:ext cx="7939088" cy="305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6363"/>
            <a:ext cx="43005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b" anchorCtr="0" compatLnSpc="1">
            <a:prstTxWarp prst="textNoShape">
              <a:avLst/>
            </a:prstTxWarp>
          </a:bodyPr>
          <a:lstStyle>
            <a:lvl1pPr defTabSz="957664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4513" y="6456363"/>
            <a:ext cx="43005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b" anchorCtr="0" compatLnSpc="1">
            <a:prstTxWarp prst="textNoShape">
              <a:avLst/>
            </a:prstTxWarp>
          </a:bodyPr>
          <a:lstStyle>
            <a:lvl1pPr algn="r" defTabSz="957664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F0B7BEE-BDE2-49C2-B90B-C7062729F01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63802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11175"/>
            <a:ext cx="3398838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DF69B-DA99-41B7-9A8B-65D823850C18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6365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11175"/>
            <a:ext cx="3398838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5766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5DF69B-DA99-41B7-9A8B-65D823850C1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5766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4568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11175"/>
            <a:ext cx="3398838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 : Don Steward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3076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11175"/>
            <a:ext cx="3398838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5766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5DF69B-DA99-41B7-9A8B-65D823850C1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5766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99809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11175"/>
            <a:ext cx="3398838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7664">
              <a:defRPr/>
            </a:pPr>
            <a:fld id="{6F5DF69B-DA99-41B7-9A8B-65D823850C18}" type="slidenum">
              <a:rPr lang="en-GB" smtClean="0">
                <a:solidFill>
                  <a:srgbClr val="000000"/>
                </a:solidFill>
              </a:rPr>
              <a:pPr defTabSz="957664">
                <a:defRPr/>
              </a:pPr>
              <a:t>5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9809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11175"/>
            <a:ext cx="3398838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Pairing</a:t>
            </a:r>
            <a:r>
              <a:rPr lang="en-GB" baseline="0" dirty="0" smtClean="0"/>
              <a:t> activity : Print cut/get students to cut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49450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ANSWERS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14902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11175"/>
            <a:ext cx="3398838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02734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Print off for students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21365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Print off for students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1365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11175"/>
            <a:ext cx="3398838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False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6774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11175"/>
            <a:ext cx="3398838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True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6979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11175"/>
            <a:ext cx="3398838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Can’t tell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3846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11175"/>
            <a:ext cx="3398838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False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6979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11175"/>
            <a:ext cx="3398838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False</a:t>
            </a:r>
            <a:r>
              <a:rPr lang="en-GB" baseline="0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9483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11175"/>
            <a:ext cx="3398838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Can’t tell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6979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11175"/>
            <a:ext cx="3398838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Print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8755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11DA5-D096-4546-AA72-FFE3ECB127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2604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6F5493-C10F-4C43-B66C-4EBE4CB802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60697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4CB409-910A-45C5-9910-28B64255EB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2082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D1F53F-8977-4421-8889-417406AC7A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8630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A94DF2-2AFC-4E10-8ADF-AA8E9D6EF3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5616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9A91FB-91EC-4E59-B90F-F2089646917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2307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73565-5199-4A45-8C2D-BBF191C289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2875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642EDA-6EA4-4A62-A2F7-6E8E820C51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4533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11ABE-309D-4273-A985-95F085A710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2797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5A7D56-9DB8-41F7-8ED7-4A6E0F323D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7920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8ECB30-CF75-4C24-AFA3-EA4342C548A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50861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1784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846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2327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1162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0638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1869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4004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6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4629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8871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9825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10/12/2020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772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11DA5-D096-4546-AA72-FFE3ECB127A8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1983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6F5493-C10F-4C43-B66C-4EBE4CB8029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1405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4CB409-910A-45C5-9910-28B64255EBDD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6664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D1F53F-8977-4421-8889-417406AC7ACF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693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A94DF2-2AFC-4E10-8ADF-AA8E9D6EF37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7889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9A91FB-91EC-4E59-B90F-F2089646917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7720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73565-5199-4A45-8C2D-BBF191C28919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7335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642EDA-6EA4-4A62-A2F7-6E8E820C51B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3693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11ABE-309D-4273-A985-95F085A7101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3878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5A7D56-9DB8-41F7-8ED7-4A6E0F323DD6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3726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8ECB30-CF75-4C24-AFA3-EA4342C548A5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25384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28352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37266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91" y="1709745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91" y="4589470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1475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4040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9966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22288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35118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4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4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27403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4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2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4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71645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84730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8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78262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47851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30219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639144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12097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3341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8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745866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95834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75850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94585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55739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28800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815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670215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14261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17396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90113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46060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82618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69744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68908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94221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19392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17503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44159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11DA5-D096-4546-AA72-FFE3ECB127A8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82209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6F5493-C10F-4C43-B66C-4EBE4CB8029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5380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4CB409-910A-45C5-9910-28B64255EBDD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82503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D1F53F-8977-4421-8889-417406AC7ACF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49417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A94DF2-2AFC-4E10-8ADF-AA8E9D6EF37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39056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9A91FB-91EC-4E59-B90F-F20896469171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26976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73565-5199-4A45-8C2D-BBF191C28919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52919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642EDA-6EA4-4A62-A2F7-6E8E820C51B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80011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11ABE-309D-4273-A985-95F085A7101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44079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5A7D56-9DB8-41F7-8ED7-4A6E0F323DD6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77425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8ECB30-CF75-4C24-AFA3-EA4342C548A5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71876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30080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68557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46493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6581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34348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51587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12710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22667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57372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90500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21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6B62A93-E731-4507-92B0-192FA4C5B8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8129909" y="5788874"/>
            <a:ext cx="888831" cy="95249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10/12/2020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8927F384-CA92-446D-99E2-DF82E8D23D8E}" type="slidenum">
              <a:rPr lang="en-GB" smtClean="0">
                <a:solidFill>
                  <a:srgbClr val="000000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dirty="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39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6B62A93-E731-4507-92B0-192FA4C5B8B3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8129909" y="5788874"/>
            <a:ext cx="888831" cy="95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545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3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3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12/10/2020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3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678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12/10/2020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7721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10/12/2020</a:t>
            </a:fld>
            <a:endParaRPr lang="en-GB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396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6B62A93-E731-4507-92B0-192FA4C5B8B3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8129909" y="5788874"/>
            <a:ext cx="888831" cy="95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093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10/12/2020</a:t>
            </a:fld>
            <a:endParaRPr lang="en-GB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64911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3.png"/><Relationship Id="rId7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10" Type="http://schemas.openxmlformats.org/officeDocument/2006/relationships/image" Target="../media/image8.png"/><Relationship Id="rId4" Type="http://schemas.openxmlformats.org/officeDocument/2006/relationships/image" Target="../media/image12.png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7.png"/><Relationship Id="rId11" Type="http://schemas.openxmlformats.org/officeDocument/2006/relationships/image" Target="../media/image8.png"/><Relationship Id="rId5" Type="http://schemas.openxmlformats.org/officeDocument/2006/relationships/image" Target="../media/image12.png"/><Relationship Id="rId10" Type="http://schemas.openxmlformats.org/officeDocument/2006/relationships/image" Target="../media/image10.png"/><Relationship Id="rId4" Type="http://schemas.openxmlformats.org/officeDocument/2006/relationships/image" Target="../media/image13.png"/><Relationship Id="rId9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528" y="396821"/>
            <a:ext cx="8229600" cy="1143000"/>
          </a:xfrm>
        </p:spPr>
        <p:txBody>
          <a:bodyPr/>
          <a:lstStyle/>
          <a:p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cxnSp>
        <p:nvCxnSpPr>
          <p:cNvPr id="4" name="Straight Connector 3"/>
          <p:cNvCxnSpPr/>
          <p:nvPr/>
        </p:nvCxnSpPr>
        <p:spPr bwMode="auto">
          <a:xfrm>
            <a:off x="611560" y="3645024"/>
            <a:ext cx="7344816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Diamond 4"/>
          <p:cNvSpPr/>
          <p:nvPr/>
        </p:nvSpPr>
        <p:spPr bwMode="auto">
          <a:xfrm>
            <a:off x="1143462" y="3129045"/>
            <a:ext cx="288032" cy="504056"/>
          </a:xfrm>
          <a:prstGeom prst="diamond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742950" indent="-285750">
              <a:spcBef>
                <a:spcPct val="20000"/>
              </a:spcBef>
              <a:buClr>
                <a:srgbClr val="00628C"/>
              </a:buClr>
              <a:buFont typeface="Arial" charset="0"/>
              <a:buChar char="●"/>
            </a:pPr>
            <a:endParaRPr lang="en-GB" sz="2800">
              <a:solidFill>
                <a:srgbClr val="000000"/>
              </a:solidFill>
            </a:endParaRPr>
          </a:p>
        </p:txBody>
      </p:sp>
      <p:sp>
        <p:nvSpPr>
          <p:cNvPr id="6" name="Diamond 5"/>
          <p:cNvSpPr/>
          <p:nvPr/>
        </p:nvSpPr>
        <p:spPr bwMode="auto">
          <a:xfrm>
            <a:off x="2386482" y="3140967"/>
            <a:ext cx="288032" cy="504056"/>
          </a:xfrm>
          <a:prstGeom prst="diamond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742950" indent="-285750">
              <a:spcBef>
                <a:spcPct val="20000"/>
              </a:spcBef>
              <a:buClr>
                <a:srgbClr val="00628C"/>
              </a:buClr>
              <a:buFont typeface="Arial" charset="0"/>
              <a:buChar char="●"/>
            </a:pPr>
            <a:endParaRPr lang="en-GB" sz="2800">
              <a:solidFill>
                <a:srgbClr val="000000"/>
              </a:solidFill>
            </a:endParaRPr>
          </a:p>
        </p:txBody>
      </p:sp>
      <p:sp>
        <p:nvSpPr>
          <p:cNvPr id="7" name="Diamond 6"/>
          <p:cNvSpPr/>
          <p:nvPr/>
        </p:nvSpPr>
        <p:spPr bwMode="auto">
          <a:xfrm>
            <a:off x="3659224" y="2120933"/>
            <a:ext cx="288032" cy="504056"/>
          </a:xfrm>
          <a:prstGeom prst="diamond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742950" indent="-285750">
              <a:spcBef>
                <a:spcPct val="20000"/>
              </a:spcBef>
              <a:buClr>
                <a:srgbClr val="00628C"/>
              </a:buClr>
              <a:buFont typeface="Arial" charset="0"/>
              <a:buChar char="●"/>
            </a:pPr>
            <a:endParaRPr lang="en-GB" sz="2800">
              <a:solidFill>
                <a:srgbClr val="000000"/>
              </a:solidFill>
            </a:endParaRPr>
          </a:p>
        </p:txBody>
      </p:sp>
      <p:sp>
        <p:nvSpPr>
          <p:cNvPr id="8" name="Diamond 7"/>
          <p:cNvSpPr/>
          <p:nvPr/>
        </p:nvSpPr>
        <p:spPr bwMode="auto">
          <a:xfrm>
            <a:off x="4261837" y="3140967"/>
            <a:ext cx="288032" cy="504056"/>
          </a:xfrm>
          <a:prstGeom prst="diamond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742950" indent="-285750">
              <a:spcBef>
                <a:spcPct val="20000"/>
              </a:spcBef>
              <a:buClr>
                <a:srgbClr val="00628C"/>
              </a:buClr>
              <a:buFont typeface="Arial" charset="0"/>
              <a:buChar char="●"/>
            </a:pPr>
            <a:endParaRPr lang="en-GB" sz="2800">
              <a:solidFill>
                <a:srgbClr val="000000"/>
              </a:solidFill>
            </a:endParaRPr>
          </a:p>
        </p:txBody>
      </p:sp>
      <p:sp>
        <p:nvSpPr>
          <p:cNvPr id="9" name="Diamond 8"/>
          <p:cNvSpPr/>
          <p:nvPr/>
        </p:nvSpPr>
        <p:spPr bwMode="auto">
          <a:xfrm>
            <a:off x="3659224" y="3140967"/>
            <a:ext cx="288032" cy="504056"/>
          </a:xfrm>
          <a:prstGeom prst="diamond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742950" indent="-285750">
              <a:spcBef>
                <a:spcPct val="20000"/>
              </a:spcBef>
              <a:buClr>
                <a:srgbClr val="00628C"/>
              </a:buClr>
              <a:buFont typeface="Arial" charset="0"/>
              <a:buChar char="●"/>
            </a:pPr>
            <a:endParaRPr lang="en-GB" sz="2800">
              <a:solidFill>
                <a:srgbClr val="000000"/>
              </a:solidFill>
            </a:endParaRPr>
          </a:p>
        </p:txBody>
      </p:sp>
      <p:sp>
        <p:nvSpPr>
          <p:cNvPr id="10" name="Diamond 9"/>
          <p:cNvSpPr/>
          <p:nvPr/>
        </p:nvSpPr>
        <p:spPr bwMode="auto">
          <a:xfrm>
            <a:off x="5513870" y="3140967"/>
            <a:ext cx="288032" cy="504056"/>
          </a:xfrm>
          <a:prstGeom prst="diamond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742950" indent="-285750">
              <a:spcBef>
                <a:spcPct val="20000"/>
              </a:spcBef>
              <a:buClr>
                <a:srgbClr val="00628C"/>
              </a:buClr>
              <a:buFont typeface="Arial" charset="0"/>
              <a:buChar char="●"/>
            </a:pPr>
            <a:endParaRPr lang="en-GB" sz="2800">
              <a:solidFill>
                <a:srgbClr val="000000"/>
              </a:solidFill>
            </a:endParaRPr>
          </a:p>
        </p:txBody>
      </p:sp>
      <p:sp>
        <p:nvSpPr>
          <p:cNvPr id="11" name="Diamond 10"/>
          <p:cNvSpPr/>
          <p:nvPr/>
        </p:nvSpPr>
        <p:spPr bwMode="auto">
          <a:xfrm>
            <a:off x="7380314" y="3145298"/>
            <a:ext cx="288032" cy="504056"/>
          </a:xfrm>
          <a:prstGeom prst="diamond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742950" indent="-285750">
              <a:spcBef>
                <a:spcPct val="20000"/>
              </a:spcBef>
              <a:buClr>
                <a:srgbClr val="00628C"/>
              </a:buClr>
              <a:buFont typeface="Arial" charset="0"/>
              <a:buChar char="●"/>
            </a:pPr>
            <a:endParaRPr lang="en-GB" sz="2800">
              <a:solidFill>
                <a:srgbClr val="000000"/>
              </a:solidFill>
            </a:endParaRPr>
          </a:p>
        </p:txBody>
      </p:sp>
      <p:sp>
        <p:nvSpPr>
          <p:cNvPr id="12" name="Diamond 11"/>
          <p:cNvSpPr/>
          <p:nvPr/>
        </p:nvSpPr>
        <p:spPr bwMode="auto">
          <a:xfrm>
            <a:off x="3659224" y="2624989"/>
            <a:ext cx="288032" cy="504056"/>
          </a:xfrm>
          <a:prstGeom prst="diamond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742950" indent="-285750">
              <a:spcBef>
                <a:spcPct val="20000"/>
              </a:spcBef>
              <a:buClr>
                <a:srgbClr val="00628C"/>
              </a:buClr>
              <a:buFont typeface="Arial" charset="0"/>
              <a:buChar char="●"/>
            </a:pPr>
            <a:endParaRPr lang="en-GB" sz="2800">
              <a:solidFill>
                <a:srgbClr val="000000"/>
              </a:solidFill>
            </a:endParaRPr>
          </a:p>
        </p:txBody>
      </p:sp>
      <p:sp>
        <p:nvSpPr>
          <p:cNvPr id="13" name="Diamond 12"/>
          <p:cNvSpPr/>
          <p:nvPr/>
        </p:nvSpPr>
        <p:spPr bwMode="auto">
          <a:xfrm>
            <a:off x="4264195" y="2636911"/>
            <a:ext cx="288032" cy="504056"/>
          </a:xfrm>
          <a:prstGeom prst="diamond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742950" indent="-285750">
              <a:spcBef>
                <a:spcPct val="20000"/>
              </a:spcBef>
              <a:buClr>
                <a:srgbClr val="00628C"/>
              </a:buClr>
              <a:buFont typeface="Arial" charset="0"/>
              <a:buChar char="●"/>
            </a:pPr>
            <a:endParaRPr lang="en-GB" sz="2800">
              <a:solidFill>
                <a:srgbClr val="000000"/>
              </a:solidFill>
            </a:endParaRPr>
          </a:p>
        </p:txBody>
      </p:sp>
      <p:sp>
        <p:nvSpPr>
          <p:cNvPr id="14" name="Diamond 13"/>
          <p:cNvSpPr/>
          <p:nvPr/>
        </p:nvSpPr>
        <p:spPr bwMode="auto">
          <a:xfrm>
            <a:off x="4264195" y="2135020"/>
            <a:ext cx="288032" cy="504056"/>
          </a:xfrm>
          <a:prstGeom prst="diamond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742950" indent="-285750">
              <a:spcBef>
                <a:spcPct val="20000"/>
              </a:spcBef>
              <a:buClr>
                <a:srgbClr val="00628C"/>
              </a:buClr>
              <a:buFont typeface="Arial" charset="0"/>
              <a:buChar char="●"/>
            </a:pPr>
            <a:endParaRPr lang="en-GB" sz="2800">
              <a:solidFill>
                <a:srgbClr val="000000"/>
              </a:solidFill>
            </a:endParaRPr>
          </a:p>
        </p:txBody>
      </p:sp>
      <p:sp>
        <p:nvSpPr>
          <p:cNvPr id="15" name="Diamond 14"/>
          <p:cNvSpPr/>
          <p:nvPr/>
        </p:nvSpPr>
        <p:spPr bwMode="auto">
          <a:xfrm>
            <a:off x="5513870" y="2624989"/>
            <a:ext cx="288032" cy="504056"/>
          </a:xfrm>
          <a:prstGeom prst="diamond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742950" indent="-285750">
              <a:spcBef>
                <a:spcPct val="20000"/>
              </a:spcBef>
              <a:buClr>
                <a:srgbClr val="00628C"/>
              </a:buClr>
              <a:buFont typeface="Arial" charset="0"/>
              <a:buChar char="●"/>
            </a:pPr>
            <a:endParaRPr lang="en-GB" sz="2800">
              <a:solidFill>
                <a:srgbClr val="000000"/>
              </a:solidFill>
            </a:endParaRPr>
          </a:p>
        </p:txBody>
      </p:sp>
      <p:sp>
        <p:nvSpPr>
          <p:cNvPr id="16" name="Diamond 15"/>
          <p:cNvSpPr/>
          <p:nvPr/>
        </p:nvSpPr>
        <p:spPr bwMode="auto">
          <a:xfrm>
            <a:off x="1763690" y="3140967"/>
            <a:ext cx="288032" cy="504056"/>
          </a:xfrm>
          <a:prstGeom prst="diamond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742950" indent="-285750">
              <a:spcBef>
                <a:spcPct val="20000"/>
              </a:spcBef>
              <a:buClr>
                <a:srgbClr val="00628C"/>
              </a:buClr>
              <a:buFont typeface="Arial" charset="0"/>
              <a:buChar char="●"/>
            </a:pPr>
            <a:endParaRPr lang="en-GB" sz="2800">
              <a:solidFill>
                <a:srgbClr val="000000"/>
              </a:solidFill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3179764" y="2132855"/>
            <a:ext cx="1896292" cy="1512168"/>
          </a:xfrm>
          <a:prstGeom prst="rect">
            <a:avLst/>
          </a:prstGeom>
          <a:noFill/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742950" indent="-285750">
              <a:spcBef>
                <a:spcPct val="20000"/>
              </a:spcBef>
              <a:buClr>
                <a:srgbClr val="00628C"/>
              </a:buClr>
              <a:buFont typeface="Arial" charset="0"/>
              <a:buChar char="●"/>
            </a:pPr>
            <a:endParaRPr lang="en-GB" sz="2800">
              <a:solidFill>
                <a:srgbClr val="000000"/>
              </a:solidFill>
            </a:endParaRPr>
          </a:p>
        </p:txBody>
      </p:sp>
      <p:cxnSp>
        <p:nvCxnSpPr>
          <p:cNvPr id="19" name="Straight Arrow Connector 18"/>
          <p:cNvCxnSpPr>
            <a:endCxn id="17" idx="3"/>
          </p:cNvCxnSpPr>
          <p:nvPr/>
        </p:nvCxnSpPr>
        <p:spPr bwMode="auto">
          <a:xfrm flipH="1">
            <a:off x="5076058" y="2888939"/>
            <a:ext cx="2448272" cy="0"/>
          </a:xfrm>
          <a:prstGeom prst="straightConnector1">
            <a:avLst/>
          </a:prstGeom>
          <a:noFill/>
          <a:ln w="63500" cap="flat" cmpd="sng" algn="ctr">
            <a:solidFill>
              <a:schemeClr val="tx1"/>
            </a:solidFill>
            <a:prstDash val="solid"/>
            <a:round/>
            <a:headEnd type="oval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/>
          <p:nvPr/>
        </p:nvCxnSpPr>
        <p:spPr bwMode="auto">
          <a:xfrm flipV="1">
            <a:off x="1287480" y="2880081"/>
            <a:ext cx="1892286" cy="4431"/>
          </a:xfrm>
          <a:prstGeom prst="straightConnector1">
            <a:avLst/>
          </a:prstGeom>
          <a:noFill/>
          <a:ln w="63500" cap="flat" cmpd="sng" algn="ctr">
            <a:solidFill>
              <a:schemeClr val="tx1"/>
            </a:solidFill>
            <a:prstDash val="solid"/>
            <a:round/>
            <a:headEnd type="oval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Connector 24"/>
          <p:cNvCxnSpPr/>
          <p:nvPr/>
        </p:nvCxnSpPr>
        <p:spPr bwMode="auto">
          <a:xfrm flipH="1">
            <a:off x="4101473" y="2176346"/>
            <a:ext cx="6222" cy="1433095"/>
          </a:xfrm>
          <a:prstGeom prst="line">
            <a:avLst/>
          </a:prstGeom>
          <a:noFill/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3"/>
          <a:srcRect b="17273"/>
          <a:stretch/>
        </p:blipFill>
        <p:spPr>
          <a:xfrm>
            <a:off x="451530" y="3651101"/>
            <a:ext cx="7856935" cy="50056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245848" y="506421"/>
            <a:ext cx="8640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The heights of 12 member of a class were as follows (rounded to nearest 5cm):  </a:t>
            </a:r>
          </a:p>
          <a:p>
            <a:pPr algn="ctr"/>
            <a:endParaRPr lang="en-GB" dirty="0">
              <a:solidFill>
                <a:srgbClr val="000000"/>
              </a:solidFill>
            </a:endParaRPr>
          </a:p>
          <a:p>
            <a:pPr algn="ctr"/>
            <a:r>
              <a:rPr lang="en-GB" dirty="0" smtClean="0">
                <a:solidFill>
                  <a:srgbClr val="000000"/>
                </a:solidFill>
              </a:rPr>
              <a:t>135  140  145  155  155 155  160  160  160  170  170  185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-540566" y="4521099"/>
            <a:ext cx="7624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The </a:t>
            </a:r>
            <a:r>
              <a:rPr lang="en-GB" b="1" dirty="0" smtClean="0">
                <a:solidFill>
                  <a:srgbClr val="FF0000"/>
                </a:solidFill>
              </a:rPr>
              <a:t>median</a:t>
            </a:r>
            <a:r>
              <a:rPr lang="en-GB" dirty="0" smtClean="0">
                <a:solidFill>
                  <a:srgbClr val="000000"/>
                </a:solidFill>
              </a:rPr>
              <a:t> height is halfway between 155 and 160cm.</a:t>
            </a:r>
            <a:endParaRPr lang="en-GB" dirty="0">
              <a:solidFill>
                <a:srgbClr val="000000"/>
              </a:solidFill>
            </a:endParaRPr>
          </a:p>
        </p:txBody>
      </p:sp>
      <p:cxnSp>
        <p:nvCxnSpPr>
          <p:cNvPr id="37" name="Straight Connector 36"/>
          <p:cNvCxnSpPr/>
          <p:nvPr/>
        </p:nvCxnSpPr>
        <p:spPr bwMode="auto">
          <a:xfrm>
            <a:off x="4553995" y="898828"/>
            <a:ext cx="12335" cy="703109"/>
          </a:xfrm>
          <a:prstGeom prst="line">
            <a:avLst/>
          </a:prstGeom>
          <a:noFill/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TextBox 39"/>
          <p:cNvSpPr txBox="1"/>
          <p:nvPr/>
        </p:nvSpPr>
        <p:spPr>
          <a:xfrm>
            <a:off x="449389" y="5050673"/>
            <a:ext cx="7624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A quarter of the students measured less than 150cm. </a:t>
            </a:r>
          </a:p>
          <a:p>
            <a:pPr algn="ctr"/>
            <a:r>
              <a:rPr lang="en-GB" dirty="0" smtClean="0">
                <a:solidFill>
                  <a:srgbClr val="000000"/>
                </a:solidFill>
              </a:rPr>
              <a:t>This is called the </a:t>
            </a:r>
            <a:r>
              <a:rPr lang="en-GB" b="1" dirty="0" smtClean="0">
                <a:solidFill>
                  <a:srgbClr val="FF0000"/>
                </a:solidFill>
              </a:rPr>
              <a:t>Lower Quartile</a:t>
            </a:r>
            <a:r>
              <a:rPr lang="en-GB" dirty="0" smtClean="0">
                <a:solidFill>
                  <a:srgbClr val="000000"/>
                </a:solidFill>
              </a:rPr>
              <a:t>.  </a:t>
            </a:r>
            <a:endParaRPr lang="en-GB" dirty="0">
              <a:solidFill>
                <a:srgbClr val="000000"/>
              </a:solidFill>
            </a:endParaRPr>
          </a:p>
        </p:txBody>
      </p:sp>
      <p:cxnSp>
        <p:nvCxnSpPr>
          <p:cNvPr id="41" name="Straight Connector 40"/>
          <p:cNvCxnSpPr/>
          <p:nvPr/>
        </p:nvCxnSpPr>
        <p:spPr bwMode="auto">
          <a:xfrm>
            <a:off x="3059834" y="898828"/>
            <a:ext cx="12335" cy="703109"/>
          </a:xfrm>
          <a:prstGeom prst="line">
            <a:avLst/>
          </a:prstGeom>
          <a:noFill/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TextBox 41"/>
          <p:cNvSpPr txBox="1"/>
          <p:nvPr/>
        </p:nvSpPr>
        <p:spPr>
          <a:xfrm>
            <a:off x="1701424" y="5848767"/>
            <a:ext cx="7624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A quarter of the students measured more than 165cm. </a:t>
            </a:r>
          </a:p>
          <a:p>
            <a:pPr algn="ctr"/>
            <a:r>
              <a:rPr lang="en-GB" dirty="0" smtClean="0">
                <a:solidFill>
                  <a:srgbClr val="000000"/>
                </a:solidFill>
              </a:rPr>
              <a:t>This is called the </a:t>
            </a:r>
            <a:r>
              <a:rPr lang="en-GB" b="1" dirty="0" smtClean="0">
                <a:solidFill>
                  <a:srgbClr val="FF0000"/>
                </a:solidFill>
              </a:rPr>
              <a:t>Upper Quartile</a:t>
            </a:r>
            <a:r>
              <a:rPr lang="en-GB" dirty="0" smtClean="0">
                <a:solidFill>
                  <a:srgbClr val="000000"/>
                </a:solidFill>
              </a:rPr>
              <a:t>.  </a:t>
            </a:r>
            <a:endParaRPr lang="en-GB" dirty="0">
              <a:solidFill>
                <a:srgbClr val="000000"/>
              </a:solidFill>
            </a:endParaRPr>
          </a:p>
        </p:txBody>
      </p:sp>
      <p:cxnSp>
        <p:nvCxnSpPr>
          <p:cNvPr id="43" name="Straight Connector 42"/>
          <p:cNvCxnSpPr/>
          <p:nvPr/>
        </p:nvCxnSpPr>
        <p:spPr bwMode="auto">
          <a:xfrm>
            <a:off x="6048156" y="886276"/>
            <a:ext cx="12335" cy="703109"/>
          </a:xfrm>
          <a:prstGeom prst="line">
            <a:avLst/>
          </a:prstGeom>
          <a:noFill/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5" name="TextBox 44"/>
          <p:cNvSpPr txBox="1"/>
          <p:nvPr/>
        </p:nvSpPr>
        <p:spPr>
          <a:xfrm>
            <a:off x="414305" y="1956704"/>
            <a:ext cx="1746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The minimum height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732242" y="1956704"/>
            <a:ext cx="1746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The maximum height</a:t>
            </a:r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628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35" grpId="0"/>
      <p:bldP spid="40" grpId="0"/>
      <p:bldP spid="42" grpId="0"/>
      <p:bldP spid="45" grpId="0"/>
      <p:bldP spid="4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528" y="396821"/>
            <a:ext cx="8229600" cy="1143000"/>
          </a:xfrm>
        </p:spPr>
        <p:txBody>
          <a:bodyPr/>
          <a:lstStyle/>
          <a:p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cxnSp>
        <p:nvCxnSpPr>
          <p:cNvPr id="4" name="Straight Connector 3"/>
          <p:cNvCxnSpPr/>
          <p:nvPr/>
        </p:nvCxnSpPr>
        <p:spPr bwMode="auto">
          <a:xfrm>
            <a:off x="611560" y="3645024"/>
            <a:ext cx="7344816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Rectangle 16"/>
          <p:cNvSpPr/>
          <p:nvPr/>
        </p:nvSpPr>
        <p:spPr bwMode="auto">
          <a:xfrm>
            <a:off x="3179764" y="2132855"/>
            <a:ext cx="1896292" cy="1512168"/>
          </a:xfrm>
          <a:prstGeom prst="rect">
            <a:avLst/>
          </a:prstGeom>
          <a:noFill/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7429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SzTx/>
              <a:buFont typeface="Arial" charset="0"/>
              <a:buChar char="●"/>
              <a:tabLst/>
              <a:defRPr/>
            </a:pPr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cxnSp>
        <p:nvCxnSpPr>
          <p:cNvPr id="19" name="Straight Arrow Connector 18"/>
          <p:cNvCxnSpPr>
            <a:endCxn id="17" idx="3"/>
          </p:cNvCxnSpPr>
          <p:nvPr/>
        </p:nvCxnSpPr>
        <p:spPr bwMode="auto">
          <a:xfrm flipH="1">
            <a:off x="5076058" y="2888939"/>
            <a:ext cx="2448272" cy="0"/>
          </a:xfrm>
          <a:prstGeom prst="straightConnector1">
            <a:avLst/>
          </a:prstGeom>
          <a:noFill/>
          <a:ln w="63500" cap="flat" cmpd="sng" algn="ctr">
            <a:solidFill>
              <a:schemeClr val="tx1"/>
            </a:solidFill>
            <a:prstDash val="solid"/>
            <a:round/>
            <a:headEnd type="oval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/>
          <p:nvPr/>
        </p:nvCxnSpPr>
        <p:spPr bwMode="auto">
          <a:xfrm flipV="1">
            <a:off x="1287480" y="2880081"/>
            <a:ext cx="1892286" cy="4431"/>
          </a:xfrm>
          <a:prstGeom prst="straightConnector1">
            <a:avLst/>
          </a:prstGeom>
          <a:noFill/>
          <a:ln w="63500" cap="flat" cmpd="sng" algn="ctr">
            <a:solidFill>
              <a:schemeClr val="tx1"/>
            </a:solidFill>
            <a:prstDash val="solid"/>
            <a:round/>
            <a:headEnd type="oval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Connector 24"/>
          <p:cNvCxnSpPr/>
          <p:nvPr/>
        </p:nvCxnSpPr>
        <p:spPr bwMode="auto">
          <a:xfrm flipH="1">
            <a:off x="4101473" y="2176346"/>
            <a:ext cx="6222" cy="1433095"/>
          </a:xfrm>
          <a:prstGeom prst="line">
            <a:avLst/>
          </a:prstGeom>
          <a:noFill/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3"/>
          <a:srcRect b="17273"/>
          <a:stretch/>
        </p:blipFill>
        <p:spPr>
          <a:xfrm>
            <a:off x="451530" y="3651101"/>
            <a:ext cx="7856935" cy="50056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245848" y="506421"/>
            <a:ext cx="8640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The heights of 12 member of a class were as follows (rounded to nearest 5cm):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135  140  145  155  155 155  160  160  160  170  170  185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64910" y="4725144"/>
            <a:ext cx="7624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This</a:t>
            </a:r>
            <a:r>
              <a:rPr kumimoji="0" lang="en-GB" sz="18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representation of the heights is called a </a:t>
            </a:r>
            <a:r>
              <a:rPr kumimoji="0" lang="en-GB" sz="1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Boxplot.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775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61111"/>
          <a:stretch/>
        </p:blipFill>
        <p:spPr>
          <a:xfrm>
            <a:off x="251520" y="836712"/>
            <a:ext cx="8522937" cy="20162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31626" y="332656"/>
            <a:ext cx="896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Another class had their heights measured</a:t>
            </a:r>
            <a:r>
              <a:rPr kumimoji="0" lang="en-GB" sz="18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and two box plots constructed as below: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5501" y="3284988"/>
            <a:ext cx="896448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Discuss: Which</a:t>
            </a:r>
            <a:r>
              <a:rPr kumimoji="0" lang="en-GB" sz="2000" b="1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lang="en-GB" sz="2000" b="1" dirty="0" smtClean="0">
                <a:solidFill>
                  <a:srgbClr val="000000"/>
                </a:solidFill>
              </a:rPr>
              <a:t>of the following statements are true</a:t>
            </a:r>
            <a:r>
              <a:rPr lang="en-GB" sz="2000" b="1" dirty="0" smtClean="0">
                <a:solidFill>
                  <a:srgbClr val="000000"/>
                </a:solidFill>
              </a:rPr>
              <a:t>?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000" b="1" dirty="0" smtClean="0">
                <a:solidFill>
                  <a:srgbClr val="000000"/>
                </a:solidFill>
              </a:rPr>
              <a:t> </a:t>
            </a:r>
            <a:r>
              <a:rPr lang="en-GB" sz="2000" b="1" dirty="0" smtClean="0">
                <a:solidFill>
                  <a:srgbClr val="000000"/>
                </a:solidFill>
              </a:rPr>
              <a:t>How do you know?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dirty="0" smtClean="0">
                <a:solidFill>
                  <a:srgbClr val="000000"/>
                </a:solidFill>
              </a:rPr>
              <a:t>The girls on average are taller </a:t>
            </a: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GB" dirty="0" smtClean="0">
              <a:solidFill>
                <a:srgbClr val="000000"/>
              </a:solidFill>
            </a:endParaRP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Half of the girls are taller</a:t>
            </a:r>
            <a:r>
              <a:rPr kumimoji="0" lang="en-GB" sz="18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than 165 cm </a:t>
            </a: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1800" b="0" i="0" u="none" strike="noStrike" kern="1200" cap="none" spc="0" normalizeH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baseline="0" dirty="0" smtClean="0">
                <a:solidFill>
                  <a:srgbClr val="000000"/>
                </a:solidFill>
              </a:rPr>
              <a:t>The boys heights</a:t>
            </a:r>
            <a:r>
              <a:rPr lang="en-GB" dirty="0" smtClean="0">
                <a:solidFill>
                  <a:srgbClr val="000000"/>
                </a:solidFill>
              </a:rPr>
              <a:t> are less spread</a:t>
            </a: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GB" dirty="0" smtClean="0">
              <a:solidFill>
                <a:srgbClr val="000000"/>
              </a:solidFill>
            </a:endParaRP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dirty="0" smtClean="0">
                <a:solidFill>
                  <a:srgbClr val="000000"/>
                </a:solidFill>
              </a:rPr>
              <a:t>The shortest person is a girl </a:t>
            </a: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dirty="0" smtClean="0">
                <a:solidFill>
                  <a:srgbClr val="000000"/>
                </a:solidFill>
              </a:rPr>
              <a:t>A quarter of the boys are taller than 175 cm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714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528" y="396821"/>
            <a:ext cx="8229600" cy="1143000"/>
          </a:xfrm>
        </p:spPr>
        <p:txBody>
          <a:bodyPr/>
          <a:lstStyle/>
          <a:p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17" name="Rectangle 16"/>
          <p:cNvSpPr/>
          <p:nvPr/>
        </p:nvSpPr>
        <p:spPr bwMode="auto">
          <a:xfrm>
            <a:off x="2873983" y="2169276"/>
            <a:ext cx="2049183" cy="1512168"/>
          </a:xfrm>
          <a:prstGeom prst="rect">
            <a:avLst/>
          </a:prstGeom>
          <a:noFill/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7429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SzTx/>
              <a:buFont typeface="Arial" charset="0"/>
              <a:buChar char="●"/>
              <a:tabLst/>
              <a:defRPr/>
            </a:pPr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cxnSp>
        <p:nvCxnSpPr>
          <p:cNvPr id="19" name="Straight Arrow Connector 18"/>
          <p:cNvCxnSpPr>
            <a:endCxn id="17" idx="3"/>
          </p:cNvCxnSpPr>
          <p:nvPr/>
        </p:nvCxnSpPr>
        <p:spPr bwMode="auto">
          <a:xfrm flipH="1">
            <a:off x="4923166" y="2925363"/>
            <a:ext cx="3384376" cy="1"/>
          </a:xfrm>
          <a:prstGeom prst="straightConnector1">
            <a:avLst/>
          </a:prstGeom>
          <a:noFill/>
          <a:ln w="63500" cap="flat" cmpd="sng" algn="ctr">
            <a:solidFill>
              <a:schemeClr val="tx1"/>
            </a:solidFill>
            <a:prstDash val="solid"/>
            <a:round/>
            <a:headEnd type="oval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/>
          <p:nvPr/>
        </p:nvCxnSpPr>
        <p:spPr bwMode="auto">
          <a:xfrm flipV="1">
            <a:off x="611562" y="2871494"/>
            <a:ext cx="2262424" cy="17444"/>
          </a:xfrm>
          <a:prstGeom prst="straightConnector1">
            <a:avLst/>
          </a:prstGeom>
          <a:noFill/>
          <a:ln w="63500" cap="flat" cmpd="sng" algn="ctr">
            <a:solidFill>
              <a:schemeClr val="tx1"/>
            </a:solidFill>
            <a:prstDash val="solid"/>
            <a:round/>
            <a:headEnd type="oval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Connector 24"/>
          <p:cNvCxnSpPr/>
          <p:nvPr/>
        </p:nvCxnSpPr>
        <p:spPr bwMode="auto">
          <a:xfrm flipH="1">
            <a:off x="3851920" y="2208815"/>
            <a:ext cx="6222" cy="1433095"/>
          </a:xfrm>
          <a:prstGeom prst="line">
            <a:avLst/>
          </a:prstGeom>
          <a:noFill/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TextBox 33"/>
          <p:cNvSpPr txBox="1"/>
          <p:nvPr/>
        </p:nvSpPr>
        <p:spPr>
          <a:xfrm>
            <a:off x="245848" y="506421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Title:</a:t>
            </a:r>
            <a:r>
              <a:rPr lang="en-GB" u="sng" dirty="0">
                <a:solidFill>
                  <a:srgbClr val="000000"/>
                </a:solidFill>
              </a:rPr>
              <a:t> </a:t>
            </a:r>
            <a:r>
              <a:rPr lang="en-GB" b="1" u="sng" dirty="0" smtClean="0">
                <a:solidFill>
                  <a:srgbClr val="000000"/>
                </a:solidFill>
              </a:rPr>
              <a:t>Drawing and Interpreting Box plots </a:t>
            </a:r>
            <a:endParaRPr kumimoji="0" lang="en-GB" sz="18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6" name="Up Arrow 5"/>
          <p:cNvSpPr/>
          <p:nvPr/>
        </p:nvSpPr>
        <p:spPr>
          <a:xfrm>
            <a:off x="305782" y="3068960"/>
            <a:ext cx="611560" cy="1872208"/>
          </a:xfrm>
          <a:prstGeom prst="upArrow">
            <a:avLst>
              <a:gd name="adj1" fmla="val 50000"/>
              <a:gd name="adj2" fmla="val 107627"/>
            </a:avLst>
          </a:prstGeom>
          <a:solidFill>
            <a:schemeClr val="accent5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Smallest Value 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4" name="Up Arrow 13"/>
          <p:cNvSpPr/>
          <p:nvPr/>
        </p:nvSpPr>
        <p:spPr>
          <a:xfrm>
            <a:off x="8154654" y="3083521"/>
            <a:ext cx="611560" cy="1872208"/>
          </a:xfrm>
          <a:prstGeom prst="upArrow">
            <a:avLst>
              <a:gd name="adj1" fmla="val 50000"/>
              <a:gd name="adj2" fmla="val 107627"/>
            </a:avLst>
          </a:prstGeom>
          <a:solidFill>
            <a:schemeClr val="accent5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Largest Value 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5" name="Up Arrow 14"/>
          <p:cNvSpPr/>
          <p:nvPr/>
        </p:nvSpPr>
        <p:spPr>
          <a:xfrm>
            <a:off x="3546142" y="3757402"/>
            <a:ext cx="611560" cy="1872208"/>
          </a:xfrm>
          <a:prstGeom prst="upArrow">
            <a:avLst>
              <a:gd name="adj1" fmla="val 50000"/>
              <a:gd name="adj2" fmla="val 107627"/>
            </a:avLst>
          </a:prstGeom>
          <a:solidFill>
            <a:schemeClr val="accent5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Median </a:t>
            </a:r>
            <a:endParaRPr lang="en-GB" sz="12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Up Arrow 15"/>
              <p:cNvSpPr/>
              <p:nvPr/>
            </p:nvSpPr>
            <p:spPr>
              <a:xfrm>
                <a:off x="4617386" y="3779106"/>
                <a:ext cx="611560" cy="1872208"/>
              </a:xfrm>
              <a:prstGeom prst="upArrow">
                <a:avLst>
                  <a:gd name="adj1" fmla="val 50000"/>
                  <a:gd name="adj2" fmla="val 107627"/>
                </a:avLst>
              </a:prstGeom>
              <a:solidFill>
                <a:schemeClr val="accent5">
                  <a:lumMod val="9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lang="en-GB" sz="1200" dirty="0" smtClean="0">
                    <a:solidFill>
                      <a:schemeClr val="tx1"/>
                    </a:solidFill>
                  </a:rPr>
                  <a:t>Upper Quartile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2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GB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GB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GB" sz="1200" dirty="0" smtClean="0">
                    <a:solidFill>
                      <a:schemeClr val="tx1"/>
                    </a:solidFill>
                  </a:rPr>
                  <a:t>) 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Up Arrow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7386" y="3779106"/>
                <a:ext cx="611560" cy="1872208"/>
              </a:xfrm>
              <a:prstGeom prst="upArrow">
                <a:avLst>
                  <a:gd name="adj1" fmla="val 50000"/>
                  <a:gd name="adj2" fmla="val 107627"/>
                </a:avLst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Up Arrow 17"/>
              <p:cNvSpPr/>
              <p:nvPr/>
            </p:nvSpPr>
            <p:spPr>
              <a:xfrm>
                <a:off x="2568204" y="3757402"/>
                <a:ext cx="611560" cy="1872208"/>
              </a:xfrm>
              <a:prstGeom prst="upArrow">
                <a:avLst>
                  <a:gd name="adj1" fmla="val 50000"/>
                  <a:gd name="adj2" fmla="val 107627"/>
                </a:avLst>
              </a:prstGeom>
              <a:solidFill>
                <a:schemeClr val="accent5">
                  <a:lumMod val="9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lang="en-GB" sz="1200" dirty="0" smtClean="0">
                    <a:solidFill>
                      <a:schemeClr val="tx1"/>
                    </a:solidFill>
                  </a:rPr>
                  <a:t>Lower Quartile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2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GB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GB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sz="1200" dirty="0" smtClean="0">
                    <a:solidFill>
                      <a:schemeClr val="tx1"/>
                    </a:solidFill>
                  </a:rPr>
                  <a:t>) 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Up Arrow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8204" y="3757402"/>
                <a:ext cx="611560" cy="1872208"/>
              </a:xfrm>
              <a:prstGeom prst="upArrow">
                <a:avLst>
                  <a:gd name="adj1" fmla="val 50000"/>
                  <a:gd name="adj2" fmla="val 107627"/>
                </a:avLst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eft Brace 7"/>
          <p:cNvSpPr/>
          <p:nvPr/>
        </p:nvSpPr>
        <p:spPr>
          <a:xfrm rot="5400000">
            <a:off x="4357498" y="-2760582"/>
            <a:ext cx="357001" cy="7848872"/>
          </a:xfrm>
          <a:prstGeom prst="lef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270" rtlCol="0" anchor="t" anchorCtr="0"/>
          <a:lstStyle/>
          <a:p>
            <a:pPr algn="ctr"/>
            <a:r>
              <a:rPr lang="en-GB" dirty="0" smtClean="0"/>
              <a:t>Range </a:t>
            </a:r>
            <a:endParaRPr lang="en-GB" dirty="0"/>
          </a:p>
        </p:txBody>
      </p:sp>
      <p:sp>
        <p:nvSpPr>
          <p:cNvPr id="20" name="Left Brace 19"/>
          <p:cNvSpPr/>
          <p:nvPr/>
        </p:nvSpPr>
        <p:spPr>
          <a:xfrm rot="5400000">
            <a:off x="3724513" y="649109"/>
            <a:ext cx="357001" cy="2058056"/>
          </a:xfrm>
          <a:prstGeom prst="lef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270" rtlCol="0" anchor="t" anchorCtr="0"/>
          <a:lstStyle/>
          <a:p>
            <a:pPr algn="ctr"/>
            <a:r>
              <a:rPr lang="en-GB" dirty="0" smtClean="0"/>
              <a:t>Interquartile Range 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9641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  <p:bldP spid="15" grpId="0" animBg="1"/>
      <p:bldP spid="16" grpId="0" animBg="1"/>
      <p:bldP spid="18" grpId="0" animBg="1"/>
      <p:bldP spid="8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528" y="396821"/>
            <a:ext cx="8229600" cy="1143000"/>
          </a:xfrm>
        </p:spPr>
        <p:txBody>
          <a:bodyPr/>
          <a:lstStyle/>
          <a:p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17" name="Rectangle 16"/>
          <p:cNvSpPr/>
          <p:nvPr/>
        </p:nvSpPr>
        <p:spPr bwMode="auto">
          <a:xfrm>
            <a:off x="2873983" y="2169276"/>
            <a:ext cx="2049183" cy="1512168"/>
          </a:xfrm>
          <a:prstGeom prst="rect">
            <a:avLst/>
          </a:prstGeom>
          <a:noFill/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742950" indent="-285750">
              <a:spcBef>
                <a:spcPct val="20000"/>
              </a:spcBef>
              <a:buClr>
                <a:srgbClr val="00628C"/>
              </a:buClr>
              <a:buFont typeface="Arial" charset="0"/>
              <a:buChar char="●"/>
              <a:defRPr/>
            </a:pPr>
            <a:endParaRPr lang="en-GB" sz="2800">
              <a:solidFill>
                <a:srgbClr val="000000"/>
              </a:solidFill>
            </a:endParaRPr>
          </a:p>
        </p:txBody>
      </p:sp>
      <p:cxnSp>
        <p:nvCxnSpPr>
          <p:cNvPr id="19" name="Straight Arrow Connector 18"/>
          <p:cNvCxnSpPr>
            <a:endCxn id="17" idx="3"/>
          </p:cNvCxnSpPr>
          <p:nvPr/>
        </p:nvCxnSpPr>
        <p:spPr bwMode="auto">
          <a:xfrm flipH="1">
            <a:off x="4923166" y="2925363"/>
            <a:ext cx="3384376" cy="1"/>
          </a:xfrm>
          <a:prstGeom prst="straightConnector1">
            <a:avLst/>
          </a:prstGeom>
          <a:noFill/>
          <a:ln w="63500" cap="flat" cmpd="sng" algn="ctr">
            <a:solidFill>
              <a:schemeClr val="tx1"/>
            </a:solidFill>
            <a:prstDash val="solid"/>
            <a:round/>
            <a:headEnd type="oval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/>
          <p:nvPr/>
        </p:nvCxnSpPr>
        <p:spPr bwMode="auto">
          <a:xfrm flipV="1">
            <a:off x="611562" y="2871494"/>
            <a:ext cx="2262424" cy="17444"/>
          </a:xfrm>
          <a:prstGeom prst="straightConnector1">
            <a:avLst/>
          </a:prstGeom>
          <a:noFill/>
          <a:ln w="63500" cap="flat" cmpd="sng" algn="ctr">
            <a:solidFill>
              <a:schemeClr val="tx1"/>
            </a:solidFill>
            <a:prstDash val="solid"/>
            <a:round/>
            <a:headEnd type="oval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Connector 24"/>
          <p:cNvCxnSpPr/>
          <p:nvPr/>
        </p:nvCxnSpPr>
        <p:spPr bwMode="auto">
          <a:xfrm flipH="1">
            <a:off x="3851920" y="2208815"/>
            <a:ext cx="6222" cy="1433095"/>
          </a:xfrm>
          <a:prstGeom prst="line">
            <a:avLst/>
          </a:prstGeom>
          <a:noFill/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TextBox 33"/>
          <p:cNvSpPr txBox="1"/>
          <p:nvPr/>
        </p:nvSpPr>
        <p:spPr>
          <a:xfrm>
            <a:off x="215518" y="260648"/>
            <a:ext cx="86409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3200" b="1" dirty="0" smtClean="0">
                <a:solidFill>
                  <a:srgbClr val="000000"/>
                </a:solidFill>
              </a:rPr>
              <a:t>Activity</a:t>
            </a:r>
            <a:r>
              <a:rPr lang="en-GB" sz="3200" dirty="0" smtClean="0">
                <a:solidFill>
                  <a:srgbClr val="000000"/>
                </a:solidFill>
              </a:rPr>
              <a:t>: Match each boxplot with the correct table of values </a:t>
            </a:r>
            <a:r>
              <a:rPr lang="en-GB" dirty="0" smtClean="0">
                <a:solidFill>
                  <a:srgbClr val="000000"/>
                </a:solidFill>
              </a:rPr>
              <a:t> </a:t>
            </a:r>
            <a:endParaRPr lang="en-GB" b="1" dirty="0">
              <a:solidFill>
                <a:srgbClr val="000000"/>
              </a:solidFill>
            </a:endParaRPr>
          </a:p>
        </p:txBody>
      </p:sp>
      <p:sp>
        <p:nvSpPr>
          <p:cNvPr id="6" name="Up Arrow 5"/>
          <p:cNvSpPr/>
          <p:nvPr/>
        </p:nvSpPr>
        <p:spPr>
          <a:xfrm>
            <a:off x="305782" y="3068960"/>
            <a:ext cx="611560" cy="1872208"/>
          </a:xfrm>
          <a:prstGeom prst="upArrow">
            <a:avLst>
              <a:gd name="adj1" fmla="val 50000"/>
              <a:gd name="adj2" fmla="val 107627"/>
            </a:avLst>
          </a:prstGeom>
          <a:solidFill>
            <a:schemeClr val="accent5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1200" dirty="0" smtClean="0">
                <a:solidFill>
                  <a:srgbClr val="000000"/>
                </a:solidFill>
              </a:rPr>
              <a:t>Smallest Value 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14" name="Up Arrow 13"/>
          <p:cNvSpPr/>
          <p:nvPr/>
        </p:nvSpPr>
        <p:spPr>
          <a:xfrm>
            <a:off x="8154654" y="3083521"/>
            <a:ext cx="611560" cy="1872208"/>
          </a:xfrm>
          <a:prstGeom prst="upArrow">
            <a:avLst>
              <a:gd name="adj1" fmla="val 50000"/>
              <a:gd name="adj2" fmla="val 107627"/>
            </a:avLst>
          </a:prstGeom>
          <a:solidFill>
            <a:schemeClr val="accent5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1200" dirty="0" smtClean="0">
                <a:solidFill>
                  <a:srgbClr val="000000"/>
                </a:solidFill>
              </a:rPr>
              <a:t>Largest Value 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15" name="Up Arrow 14"/>
          <p:cNvSpPr/>
          <p:nvPr/>
        </p:nvSpPr>
        <p:spPr>
          <a:xfrm>
            <a:off x="3546142" y="3757402"/>
            <a:ext cx="611560" cy="1872208"/>
          </a:xfrm>
          <a:prstGeom prst="upArrow">
            <a:avLst>
              <a:gd name="adj1" fmla="val 50000"/>
              <a:gd name="adj2" fmla="val 107627"/>
            </a:avLst>
          </a:prstGeom>
          <a:solidFill>
            <a:schemeClr val="accent5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1200" dirty="0" smtClean="0">
                <a:solidFill>
                  <a:srgbClr val="000000"/>
                </a:solidFill>
              </a:rPr>
              <a:t>Median </a:t>
            </a:r>
            <a:endParaRPr lang="en-GB" sz="12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Up Arrow 15"/>
              <p:cNvSpPr/>
              <p:nvPr/>
            </p:nvSpPr>
            <p:spPr>
              <a:xfrm>
                <a:off x="4617386" y="3779106"/>
                <a:ext cx="611560" cy="1872208"/>
              </a:xfrm>
              <a:prstGeom prst="upArrow">
                <a:avLst>
                  <a:gd name="adj1" fmla="val 50000"/>
                  <a:gd name="adj2" fmla="val 107627"/>
                </a:avLst>
              </a:prstGeom>
              <a:solidFill>
                <a:schemeClr val="accent5">
                  <a:lumMod val="9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lang="en-GB" sz="1200" dirty="0" smtClean="0">
                    <a:solidFill>
                      <a:srgbClr val="000000"/>
                    </a:solidFill>
                  </a:rPr>
                  <a:t>Upper Quartile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GB" sz="12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12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GB" sz="12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GB" sz="1200" dirty="0" smtClean="0">
                    <a:solidFill>
                      <a:srgbClr val="000000"/>
                    </a:solidFill>
                  </a:rPr>
                  <a:t>) </a:t>
                </a:r>
                <a:endParaRPr lang="en-GB" sz="1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Up Arrow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7386" y="3779106"/>
                <a:ext cx="611560" cy="1872208"/>
              </a:xfrm>
              <a:prstGeom prst="upArrow">
                <a:avLst>
                  <a:gd name="adj1" fmla="val 50000"/>
                  <a:gd name="adj2" fmla="val 107627"/>
                </a:avLst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Up Arrow 17"/>
              <p:cNvSpPr/>
              <p:nvPr/>
            </p:nvSpPr>
            <p:spPr>
              <a:xfrm>
                <a:off x="2568204" y="3757402"/>
                <a:ext cx="611560" cy="1872208"/>
              </a:xfrm>
              <a:prstGeom prst="upArrow">
                <a:avLst>
                  <a:gd name="adj1" fmla="val 50000"/>
                  <a:gd name="adj2" fmla="val 107627"/>
                </a:avLst>
              </a:prstGeom>
              <a:solidFill>
                <a:schemeClr val="accent5">
                  <a:lumMod val="9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lang="en-GB" sz="1200" dirty="0" smtClean="0">
                    <a:solidFill>
                      <a:srgbClr val="000000"/>
                    </a:solidFill>
                  </a:rPr>
                  <a:t>Lower Quartile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GB" sz="12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12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GB" sz="12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sz="1200" dirty="0" smtClean="0">
                    <a:solidFill>
                      <a:srgbClr val="000000"/>
                    </a:solidFill>
                  </a:rPr>
                  <a:t>) </a:t>
                </a:r>
                <a:endParaRPr lang="en-GB" sz="1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8" name="Up Arrow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8204" y="3757402"/>
                <a:ext cx="611560" cy="1872208"/>
              </a:xfrm>
              <a:prstGeom prst="upArrow">
                <a:avLst>
                  <a:gd name="adj1" fmla="val 50000"/>
                  <a:gd name="adj2" fmla="val 107627"/>
                </a:avLst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eft Brace 7"/>
          <p:cNvSpPr/>
          <p:nvPr/>
        </p:nvSpPr>
        <p:spPr>
          <a:xfrm rot="5400000">
            <a:off x="4357500" y="-2295636"/>
            <a:ext cx="357001" cy="7848872"/>
          </a:xfrm>
          <a:prstGeom prst="lef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270" rtlCol="0" anchor="t" anchorCtr="0"/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Range </a:t>
            </a:r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220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  <p:bldP spid="15" grpId="0" animBg="1"/>
      <p:bldP spid="16" grpId="0" animBg="1"/>
      <p:bldP spid="18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7599BC1D-362E-4EE9-A5F2-373003CB4BFC}"/>
              </a:ext>
            </a:extLst>
          </p:cNvPr>
          <p:cNvGrpSpPr/>
          <p:nvPr/>
        </p:nvGrpSpPr>
        <p:grpSpPr>
          <a:xfrm>
            <a:off x="73671" y="0"/>
            <a:ext cx="9015145" cy="6837680"/>
            <a:chOff x="0" y="0"/>
            <a:chExt cx="9846213" cy="6893554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xmlns="" id="{61A173D4-B99C-4C9F-8E02-BB5632FE95FA}"/>
                </a:ext>
              </a:extLst>
            </p:cNvPr>
            <p:cNvGrpSpPr/>
            <p:nvPr/>
          </p:nvGrpSpPr>
          <p:grpSpPr>
            <a:xfrm>
              <a:off x="0" y="4605340"/>
              <a:ext cx="9846213" cy="1127760"/>
              <a:chOff x="0" y="4475475"/>
              <a:chExt cx="9846213" cy="1127760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xmlns="" id="{A1B94CAE-4A01-44AD-A6C5-F8A2533464E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t="49772"/>
              <a:stretch/>
            </p:blipFill>
            <p:spPr>
              <a:xfrm>
                <a:off x="6582343" y="4481462"/>
                <a:ext cx="3263870" cy="1121773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xmlns="" id="{78584238-3CBE-4775-85AA-2872DDF8B41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t="49505"/>
              <a:stretch/>
            </p:blipFill>
            <p:spPr>
              <a:xfrm>
                <a:off x="3287162" y="4475475"/>
                <a:ext cx="3263870" cy="1127760"/>
              </a:xfrm>
              <a:prstGeom prst="rect">
                <a:avLst/>
              </a:prstGeom>
            </p:spPr>
          </p:pic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xmlns="" id="{4DD852FE-68CA-4A93-9260-2ACEBA7ED7E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b="50227"/>
              <a:stretch/>
            </p:blipFill>
            <p:spPr>
              <a:xfrm>
                <a:off x="0" y="4491623"/>
                <a:ext cx="3255851" cy="1111612"/>
              </a:xfrm>
              <a:prstGeom prst="rect">
                <a:avLst/>
              </a:prstGeom>
            </p:spPr>
          </p:pic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A65F125F-7680-45C3-AF38-70C78B218F0E}"/>
                </a:ext>
              </a:extLst>
            </p:cNvPr>
            <p:cNvGrpSpPr/>
            <p:nvPr/>
          </p:nvGrpSpPr>
          <p:grpSpPr>
            <a:xfrm>
              <a:off x="0" y="3461036"/>
              <a:ext cx="9838194" cy="1111612"/>
              <a:chOff x="0" y="3400331"/>
              <a:chExt cx="9838194" cy="1111612"/>
            </a:xfrm>
          </p:grpSpPr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xmlns="" id="{757CEF57-A103-4E98-AB5C-024ABC23A75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t="50683"/>
              <a:stretch/>
            </p:blipFill>
            <p:spPr>
              <a:xfrm>
                <a:off x="6582343" y="3410490"/>
                <a:ext cx="3255851" cy="1101453"/>
              </a:xfrm>
              <a:prstGeom prst="rect">
                <a:avLst/>
              </a:prstGeom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xmlns="" id="{EA3FEA84-9D24-496E-B2CD-6E7F70C05C5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t="50415"/>
              <a:stretch/>
            </p:blipFill>
            <p:spPr>
              <a:xfrm>
                <a:off x="3291171" y="3404503"/>
                <a:ext cx="3263870" cy="1107440"/>
              </a:xfrm>
              <a:prstGeom prst="rect">
                <a:avLst/>
              </a:prstGeom>
            </p:spPr>
          </p:pic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xmlns="" id="{AC6D13A0-AE7F-42BE-81E7-6E63EFE7542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b="50227"/>
              <a:stretch/>
            </p:blipFill>
            <p:spPr>
              <a:xfrm>
                <a:off x="0" y="3400331"/>
                <a:ext cx="3263870" cy="1111612"/>
              </a:xfrm>
              <a:prstGeom prst="rect">
                <a:avLst/>
              </a:prstGeom>
            </p:spPr>
          </p:pic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xmlns="" id="{01359690-C539-4033-95EB-959DF0437B32}"/>
                </a:ext>
              </a:extLst>
            </p:cNvPr>
            <p:cNvGrpSpPr/>
            <p:nvPr/>
          </p:nvGrpSpPr>
          <p:grpSpPr>
            <a:xfrm>
              <a:off x="0" y="5765794"/>
              <a:ext cx="9838194" cy="1127760"/>
              <a:chOff x="0" y="5765794"/>
              <a:chExt cx="9838194" cy="1127760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xmlns="" id="{4BDA70B2-18DF-42AF-9928-FB1A8DB96B9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t="50040"/>
              <a:stretch/>
            </p:blipFill>
            <p:spPr>
              <a:xfrm>
                <a:off x="3287162" y="5777769"/>
                <a:ext cx="3263870" cy="1115785"/>
              </a:xfrm>
              <a:prstGeom prst="rect">
                <a:avLst/>
              </a:prstGeom>
            </p:spPr>
          </p:pic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xmlns="" id="{64D7053E-17EB-4E45-A65D-E7678D6E607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t="49505"/>
              <a:stretch/>
            </p:blipFill>
            <p:spPr>
              <a:xfrm>
                <a:off x="6582343" y="5765794"/>
                <a:ext cx="3255851" cy="1127760"/>
              </a:xfrm>
              <a:prstGeom prst="rect">
                <a:avLst/>
              </a:prstGeom>
            </p:spPr>
          </p:pic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xmlns="" id="{ADD7627C-2C57-4A4E-B80E-988E5BA3254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b="49772"/>
              <a:stretch/>
            </p:blipFill>
            <p:spPr>
              <a:xfrm>
                <a:off x="0" y="5771782"/>
                <a:ext cx="3255851" cy="1121772"/>
              </a:xfrm>
              <a:prstGeom prst="rect">
                <a:avLst/>
              </a:prstGeom>
            </p:spPr>
          </p:pic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xmlns="" id="{551F7380-E055-4106-A343-B92C1318EBC3}"/>
                </a:ext>
              </a:extLst>
            </p:cNvPr>
            <p:cNvGrpSpPr/>
            <p:nvPr/>
          </p:nvGrpSpPr>
          <p:grpSpPr>
            <a:xfrm>
              <a:off x="0" y="1160452"/>
              <a:ext cx="9838194" cy="1117600"/>
              <a:chOff x="0" y="1179464"/>
              <a:chExt cx="9838194" cy="1117600"/>
            </a:xfrm>
          </p:grpSpPr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xmlns="" id="{A8D2D765-DE07-47F0-85A7-632769BF2EA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t="50683"/>
              <a:stretch/>
            </p:blipFill>
            <p:spPr>
              <a:xfrm>
                <a:off x="6582343" y="1179464"/>
                <a:ext cx="3255851" cy="1101453"/>
              </a:xfrm>
              <a:prstGeom prst="rect">
                <a:avLst/>
              </a:prstGeom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xmlns="" id="{C07DF03B-8D8C-4966-AA21-9338432F178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b="49959"/>
              <a:stretch/>
            </p:blipFill>
            <p:spPr>
              <a:xfrm>
                <a:off x="0" y="1179464"/>
                <a:ext cx="3259861" cy="1117600"/>
              </a:xfrm>
              <a:prstGeom prst="rect">
                <a:avLst/>
              </a:prstGeom>
            </p:spPr>
          </p:pic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xmlns="" id="{C01AAF58-74A0-40CB-B95E-28A387A34A0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b="50496"/>
              <a:stretch/>
            </p:blipFill>
            <p:spPr>
              <a:xfrm>
                <a:off x="3289167" y="1179464"/>
                <a:ext cx="3263870" cy="1105625"/>
              </a:xfrm>
              <a:prstGeom prst="rect">
                <a:avLst/>
              </a:prstGeom>
            </p:spPr>
          </p:pic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xmlns="" id="{5308658C-C0CB-4E42-9E08-BAD3584AE4F3}"/>
                </a:ext>
              </a:extLst>
            </p:cNvPr>
            <p:cNvGrpSpPr/>
            <p:nvPr/>
          </p:nvGrpSpPr>
          <p:grpSpPr>
            <a:xfrm>
              <a:off x="0" y="2310744"/>
              <a:ext cx="9838194" cy="1117600"/>
              <a:chOff x="0" y="2101939"/>
              <a:chExt cx="9838194" cy="1117600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xmlns="" id="{A7EBA57A-96C8-41A3-BA25-115721DF18A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t="50496"/>
              <a:stretch/>
            </p:blipFill>
            <p:spPr>
              <a:xfrm>
                <a:off x="6582343" y="2101939"/>
                <a:ext cx="3255851" cy="1105625"/>
              </a:xfrm>
              <a:prstGeom prst="rect">
                <a:avLst/>
              </a:prstGeom>
            </p:spPr>
          </p:pic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xmlns="" id="{0E196D6F-1052-4018-BD57-0DAAEF76748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b="49959"/>
              <a:stretch/>
            </p:blipFill>
            <p:spPr>
              <a:xfrm>
                <a:off x="0" y="2101939"/>
                <a:ext cx="3255851" cy="1117600"/>
              </a:xfrm>
              <a:prstGeom prst="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xmlns="" id="{AD40D9C5-F15B-4C9C-9B39-1ADCA2BB65D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b="50040"/>
              <a:stretch/>
            </p:blipFill>
            <p:spPr>
              <a:xfrm>
                <a:off x="3291171" y="2101939"/>
                <a:ext cx="3255851" cy="1115785"/>
              </a:xfrm>
              <a:prstGeom prst="rect">
                <a:avLst/>
              </a:prstGeom>
            </p:spPr>
          </p:pic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xmlns="" id="{9DD7CD0E-BAE1-4BBF-9744-139B715AC4AA}"/>
                </a:ext>
              </a:extLst>
            </p:cNvPr>
            <p:cNvGrpSpPr/>
            <p:nvPr/>
          </p:nvGrpSpPr>
          <p:grpSpPr>
            <a:xfrm>
              <a:off x="0" y="0"/>
              <a:ext cx="9842204" cy="1127760"/>
              <a:chOff x="0" y="0"/>
              <a:chExt cx="9842204" cy="1127760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xmlns="" id="{42F134D3-BB23-467B-97AA-35511F32AB9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t="50040"/>
              <a:stretch/>
            </p:blipFill>
            <p:spPr>
              <a:xfrm>
                <a:off x="6582343" y="0"/>
                <a:ext cx="3259861" cy="1115785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xmlns="" id="{055A19D0-A4BB-4A92-A827-23B2C5C02DE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b="49504"/>
              <a:stretch/>
            </p:blipFill>
            <p:spPr>
              <a:xfrm>
                <a:off x="0" y="0"/>
                <a:ext cx="3263870" cy="1127760"/>
              </a:xfrm>
              <a:prstGeom prst="rect">
                <a:avLst/>
              </a:prstGeom>
            </p:spPr>
          </p:pic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xmlns="" id="{B007495F-AD6A-477F-BED9-52A82D9F926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b="50040"/>
              <a:stretch/>
            </p:blipFill>
            <p:spPr>
              <a:xfrm>
                <a:off x="3291172" y="0"/>
                <a:ext cx="3263870" cy="111578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77657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>
            <a:extLst>
              <a:ext uri="{FF2B5EF4-FFF2-40B4-BE49-F238E27FC236}">
                <a16:creationId xmlns:a16="http://schemas.microsoft.com/office/drawing/2014/main" xmlns="" id="{513F65AB-A1BD-4E5E-84CA-DD642B5FD963}"/>
              </a:ext>
            </a:extLst>
          </p:cNvPr>
          <p:cNvGrpSpPr/>
          <p:nvPr/>
        </p:nvGrpSpPr>
        <p:grpSpPr>
          <a:xfrm>
            <a:off x="2" y="71120"/>
            <a:ext cx="9126719" cy="6776720"/>
            <a:chOff x="-833377" y="-1595749"/>
            <a:chExt cx="15033182" cy="10303711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xmlns="" id="{E3657710-9801-4B38-8B47-7E3A58D411FF}"/>
                </a:ext>
              </a:extLst>
            </p:cNvPr>
            <p:cNvGrpSpPr/>
            <p:nvPr/>
          </p:nvGrpSpPr>
          <p:grpSpPr>
            <a:xfrm>
              <a:off x="-833377" y="-1595749"/>
              <a:ext cx="15033182" cy="3395766"/>
              <a:chOff x="-833377" y="-1595749"/>
              <a:chExt cx="15033182" cy="3395766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xmlns="" id="{4BDA70B2-18DF-42AF-9928-FB1A8DB96B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-833377" y="-1595749"/>
                <a:ext cx="4962574" cy="3395766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xmlns="" id="{A7EBA57A-96C8-41A3-BA25-115721DF18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249424" y="-1595749"/>
                <a:ext cx="4950381" cy="3395766"/>
              </a:xfrm>
              <a:prstGeom prst="rect">
                <a:avLst/>
              </a:prstGeom>
            </p:spPr>
          </p:pic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xmlns="" id="{42F134D3-BB23-467B-97AA-35511F32AB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211072" y="-1595749"/>
                <a:ext cx="4956478" cy="3395766"/>
              </a:xfrm>
              <a:prstGeom prst="rect">
                <a:avLst/>
              </a:prstGeom>
            </p:spPr>
          </p:pic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xmlns="" id="{B64B2651-5E1A-4771-902B-D3448EB6437B}"/>
                </a:ext>
              </a:extLst>
            </p:cNvPr>
            <p:cNvGrpSpPr/>
            <p:nvPr/>
          </p:nvGrpSpPr>
          <p:grpSpPr>
            <a:xfrm>
              <a:off x="-833377" y="1858224"/>
              <a:ext cx="15033182" cy="3395766"/>
              <a:chOff x="-833377" y="1917807"/>
              <a:chExt cx="15033182" cy="3395766"/>
            </a:xfrm>
          </p:grpSpPr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xmlns="" id="{757CEF57-A103-4E98-AB5C-024ABC23A7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214120" y="1917807"/>
                <a:ext cx="4950381" cy="3395766"/>
              </a:xfrm>
              <a:prstGeom prst="rect">
                <a:avLst/>
              </a:prstGeom>
            </p:spPr>
          </p:pic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xmlns="" id="{A1B94CAE-4A01-44AD-A6C5-F8A2533464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833377" y="1917807"/>
                <a:ext cx="4962574" cy="3395766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xmlns="" id="{A8D2D765-DE07-47F0-85A7-632769BF2E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249424" y="1917807"/>
                <a:ext cx="4950381" cy="3395766"/>
              </a:xfrm>
              <a:prstGeom prst="rect">
                <a:avLst/>
              </a:prstGeom>
            </p:spPr>
          </p:pic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xmlns="" id="{D59E1046-6D32-43F9-887B-29F11C533B8D}"/>
                </a:ext>
              </a:extLst>
            </p:cNvPr>
            <p:cNvGrpSpPr/>
            <p:nvPr/>
          </p:nvGrpSpPr>
          <p:grpSpPr>
            <a:xfrm>
              <a:off x="-833377" y="5312196"/>
              <a:ext cx="15033182" cy="3395766"/>
              <a:chOff x="-833377" y="5418876"/>
              <a:chExt cx="15033182" cy="3395766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xmlns="" id="{78584238-3CBE-4775-85AA-2872DDF8B4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208023" y="5418876"/>
                <a:ext cx="4962574" cy="3395766"/>
              </a:xfrm>
              <a:prstGeom prst="rect">
                <a:avLst/>
              </a:prstGeom>
            </p:spPr>
          </p:pic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xmlns="" id="{64D7053E-17EB-4E45-A65D-E7678D6E60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249424" y="5418876"/>
                <a:ext cx="4950381" cy="3395766"/>
              </a:xfrm>
              <a:prstGeom prst="rect">
                <a:avLst/>
              </a:prstGeom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xmlns="" id="{EA3FEA84-9D24-496E-B2CD-6E7F70C05C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-833377" y="5418876"/>
                <a:ext cx="4962574" cy="339576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71815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>
            <a:extLst>
              <a:ext uri="{FF2B5EF4-FFF2-40B4-BE49-F238E27FC236}">
                <a16:creationId xmlns:a16="http://schemas.microsoft.com/office/drawing/2014/main" xmlns="" id="{513F65AB-A1BD-4E5E-84CA-DD642B5FD963}"/>
              </a:ext>
            </a:extLst>
          </p:cNvPr>
          <p:cNvGrpSpPr/>
          <p:nvPr/>
        </p:nvGrpSpPr>
        <p:grpSpPr>
          <a:xfrm>
            <a:off x="2" y="71120"/>
            <a:ext cx="9126719" cy="6776720"/>
            <a:chOff x="-833377" y="-1595749"/>
            <a:chExt cx="15033182" cy="10303711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xmlns="" id="{E3657710-9801-4B38-8B47-7E3A58D411FF}"/>
                </a:ext>
              </a:extLst>
            </p:cNvPr>
            <p:cNvGrpSpPr/>
            <p:nvPr/>
          </p:nvGrpSpPr>
          <p:grpSpPr>
            <a:xfrm>
              <a:off x="-833377" y="-1595749"/>
              <a:ext cx="15033182" cy="3395766"/>
              <a:chOff x="-833377" y="-1595749"/>
              <a:chExt cx="15033182" cy="3395766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xmlns="" id="{4BDA70B2-18DF-42AF-9928-FB1A8DB96B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833377" y="-1595749"/>
                <a:ext cx="4962574" cy="3395766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xmlns="" id="{A7EBA57A-96C8-41A3-BA25-115721DF18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249424" y="-1595749"/>
                <a:ext cx="4950381" cy="3395766"/>
              </a:xfrm>
              <a:prstGeom prst="rect">
                <a:avLst/>
              </a:prstGeom>
            </p:spPr>
          </p:pic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xmlns="" id="{42F134D3-BB23-467B-97AA-35511F32AB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211072" y="-1595749"/>
                <a:ext cx="4956478" cy="3395766"/>
              </a:xfrm>
              <a:prstGeom prst="rect">
                <a:avLst/>
              </a:prstGeom>
            </p:spPr>
          </p:pic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xmlns="" id="{B64B2651-5E1A-4771-902B-D3448EB6437B}"/>
                </a:ext>
              </a:extLst>
            </p:cNvPr>
            <p:cNvGrpSpPr/>
            <p:nvPr/>
          </p:nvGrpSpPr>
          <p:grpSpPr>
            <a:xfrm>
              <a:off x="-833377" y="1858224"/>
              <a:ext cx="15033182" cy="3395766"/>
              <a:chOff x="-833377" y="1917807"/>
              <a:chExt cx="15033182" cy="3395766"/>
            </a:xfrm>
          </p:grpSpPr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xmlns="" id="{757CEF57-A103-4E98-AB5C-024ABC23A7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14120" y="1917807"/>
                <a:ext cx="4950381" cy="3395766"/>
              </a:xfrm>
              <a:prstGeom prst="rect">
                <a:avLst/>
              </a:prstGeom>
            </p:spPr>
          </p:pic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xmlns="" id="{A1B94CAE-4A01-44AD-A6C5-F8A2533464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833377" y="1917807"/>
                <a:ext cx="4962574" cy="3395766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xmlns="" id="{A8D2D765-DE07-47F0-85A7-632769BF2E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249424" y="1917807"/>
                <a:ext cx="4950381" cy="3395766"/>
              </a:xfrm>
              <a:prstGeom prst="rect">
                <a:avLst/>
              </a:prstGeom>
            </p:spPr>
          </p:pic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xmlns="" id="{D59E1046-6D32-43F9-887B-29F11C533B8D}"/>
                </a:ext>
              </a:extLst>
            </p:cNvPr>
            <p:cNvGrpSpPr/>
            <p:nvPr/>
          </p:nvGrpSpPr>
          <p:grpSpPr>
            <a:xfrm>
              <a:off x="-833377" y="5312196"/>
              <a:ext cx="15033182" cy="3395766"/>
              <a:chOff x="-833377" y="5418876"/>
              <a:chExt cx="15033182" cy="3395766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xmlns="" id="{78584238-3CBE-4775-85AA-2872DDF8B4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208023" y="5418876"/>
                <a:ext cx="4962574" cy="3395766"/>
              </a:xfrm>
              <a:prstGeom prst="rect">
                <a:avLst/>
              </a:prstGeom>
            </p:spPr>
          </p:pic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xmlns="" id="{64D7053E-17EB-4E45-A65D-E7678D6E60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249424" y="5418876"/>
                <a:ext cx="4950381" cy="3395766"/>
              </a:xfrm>
              <a:prstGeom prst="rect">
                <a:avLst/>
              </a:prstGeom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xmlns="" id="{EA3FEA84-9D24-496E-B2CD-6E7F70C05C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-833377" y="5418876"/>
                <a:ext cx="4962574" cy="3395766"/>
              </a:xfrm>
              <a:prstGeom prst="rect">
                <a:avLst/>
              </a:prstGeom>
            </p:spPr>
          </p:pic>
        </p:grpSp>
      </p:grp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xmlns="" id="{0469782C-E50A-453F-8B27-995218990708}"/>
              </a:ext>
            </a:extLst>
          </p:cNvPr>
          <p:cNvGraphicFramePr>
            <a:graphicFrameLocks noGrp="1"/>
          </p:cNvGraphicFramePr>
          <p:nvPr/>
        </p:nvGraphicFramePr>
        <p:xfrm>
          <a:off x="626516" y="1029664"/>
          <a:ext cx="7846152" cy="54060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1538">
                  <a:extLst>
                    <a:ext uri="{9D8B030D-6E8A-4147-A177-3AD203B41FA5}">
                      <a16:colId xmlns:a16="http://schemas.microsoft.com/office/drawing/2014/main" xmlns="" val="728602613"/>
                    </a:ext>
                  </a:extLst>
                </a:gridCol>
                <a:gridCol w="1961538">
                  <a:extLst>
                    <a:ext uri="{9D8B030D-6E8A-4147-A177-3AD203B41FA5}">
                      <a16:colId xmlns:a16="http://schemas.microsoft.com/office/drawing/2014/main" xmlns="" val="1594545297"/>
                    </a:ext>
                  </a:extLst>
                </a:gridCol>
                <a:gridCol w="1961538">
                  <a:extLst>
                    <a:ext uri="{9D8B030D-6E8A-4147-A177-3AD203B41FA5}">
                      <a16:colId xmlns:a16="http://schemas.microsoft.com/office/drawing/2014/main" xmlns="" val="1769765165"/>
                    </a:ext>
                  </a:extLst>
                </a:gridCol>
                <a:gridCol w="1961538">
                  <a:extLst>
                    <a:ext uri="{9D8B030D-6E8A-4147-A177-3AD203B41FA5}">
                      <a16:colId xmlns:a16="http://schemas.microsoft.com/office/drawing/2014/main" xmlns="" val="11890781"/>
                    </a:ext>
                  </a:extLst>
                </a:gridCol>
              </a:tblGrid>
              <a:tr h="897119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ysClr val="windowText" lastClr="000000"/>
                          </a:solidFill>
                        </a:rPr>
                        <a:t>Table</a:t>
                      </a:r>
                    </a:p>
                  </a:txBody>
                  <a:tcPr marL="84406" marR="844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ysClr val="windowText" lastClr="000000"/>
                          </a:solidFill>
                        </a:rPr>
                        <a:t>Box Plot</a:t>
                      </a:r>
                    </a:p>
                  </a:txBody>
                  <a:tcPr marL="84406" marR="844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ysClr val="windowText" lastClr="000000"/>
                          </a:solidFill>
                        </a:rPr>
                        <a:t>Table</a:t>
                      </a:r>
                    </a:p>
                  </a:txBody>
                  <a:tcPr marL="84406" marR="844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ysClr val="windowText" lastClr="000000"/>
                          </a:solidFill>
                        </a:rPr>
                        <a:t>Box Plot</a:t>
                      </a:r>
                    </a:p>
                  </a:txBody>
                  <a:tcPr marL="84406" marR="844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48401355"/>
                  </a:ext>
                </a:extLst>
              </a:tr>
              <a:tr h="897119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/>
                        <a:t>A</a:t>
                      </a:r>
                    </a:p>
                  </a:txBody>
                  <a:tcPr marL="84406" marR="844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3</a:t>
                      </a:r>
                    </a:p>
                  </a:txBody>
                  <a:tcPr marL="84406" marR="844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/>
                        <a:t>F</a:t>
                      </a:r>
                    </a:p>
                  </a:txBody>
                  <a:tcPr marL="84406" marR="844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5</a:t>
                      </a:r>
                    </a:p>
                  </a:txBody>
                  <a:tcPr marL="84406" marR="844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3360343"/>
                  </a:ext>
                </a:extLst>
              </a:tr>
              <a:tr h="897119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/>
                        <a:t>B</a:t>
                      </a:r>
                    </a:p>
                  </a:txBody>
                  <a:tcPr marL="84406" marR="844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4</a:t>
                      </a:r>
                    </a:p>
                  </a:txBody>
                  <a:tcPr marL="84406" marR="844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/>
                        <a:t>G</a:t>
                      </a:r>
                    </a:p>
                  </a:txBody>
                  <a:tcPr marL="84406" marR="844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1</a:t>
                      </a:r>
                    </a:p>
                  </a:txBody>
                  <a:tcPr marL="84406" marR="844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53340545"/>
                  </a:ext>
                </a:extLst>
              </a:tr>
              <a:tr h="920430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/>
                        <a:t>C</a:t>
                      </a:r>
                    </a:p>
                  </a:txBody>
                  <a:tcPr marL="84406" marR="844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6</a:t>
                      </a:r>
                    </a:p>
                  </a:txBody>
                  <a:tcPr marL="84406" marR="844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/>
                        <a:t>H</a:t>
                      </a:r>
                    </a:p>
                  </a:txBody>
                  <a:tcPr marL="84406" marR="844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2</a:t>
                      </a:r>
                    </a:p>
                  </a:txBody>
                  <a:tcPr marL="84406" marR="844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26175425"/>
                  </a:ext>
                </a:extLst>
              </a:tr>
              <a:tr h="897119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/>
                        <a:t>D</a:t>
                      </a:r>
                    </a:p>
                  </a:txBody>
                  <a:tcPr marL="84406" marR="844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8</a:t>
                      </a:r>
                    </a:p>
                  </a:txBody>
                  <a:tcPr marL="84406" marR="844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/>
                        <a:t>I</a:t>
                      </a:r>
                    </a:p>
                  </a:txBody>
                  <a:tcPr marL="84406" marR="844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9</a:t>
                      </a:r>
                    </a:p>
                  </a:txBody>
                  <a:tcPr marL="84406" marR="844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24047856"/>
                  </a:ext>
                </a:extLst>
              </a:tr>
              <a:tr h="897119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/>
                        <a:t>E</a:t>
                      </a:r>
                    </a:p>
                  </a:txBody>
                  <a:tcPr marL="84406" marR="844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7</a:t>
                      </a:r>
                    </a:p>
                  </a:txBody>
                  <a:tcPr marL="84406" marR="844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/>
                        <a:t>J</a:t>
                      </a:r>
                    </a:p>
                  </a:txBody>
                  <a:tcPr marL="84406" marR="844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/>
                    </a:p>
                  </a:txBody>
                  <a:tcPr marL="84406" marR="844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994542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8205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/>
              <a:t>Copy and complete  </a:t>
            </a:r>
            <a:endParaRPr lang="en-GB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42764" y="1417642"/>
                <a:ext cx="8229600" cy="4525963"/>
              </a:xfrm>
            </p:spPr>
            <p:txBody>
              <a:bodyPr/>
              <a:lstStyle/>
              <a:p>
                <a:r>
                  <a:rPr lang="en-GB" sz="2800" dirty="0" smtClean="0"/>
                  <a:t>A box plot is a representation of a set of quantitative data. </a:t>
                </a:r>
              </a:p>
              <a:p>
                <a:pPr marL="0" indent="0">
                  <a:buNone/>
                </a:pPr>
                <a:endParaRPr lang="en-GB" sz="2800" dirty="0" smtClean="0"/>
              </a:p>
              <a:p>
                <a:r>
                  <a:rPr lang="en-GB" sz="2800" dirty="0" smtClean="0"/>
                  <a:t>The smallest and largest values of a data set can be read from a box plot. </a:t>
                </a:r>
              </a:p>
              <a:p>
                <a:pPr marL="0" indent="0">
                  <a:buNone/>
                </a:pPr>
                <a:endParaRPr lang="en-GB" sz="2800" dirty="0" smtClean="0"/>
              </a:p>
              <a:p>
                <a:r>
                  <a:rPr lang="en-GB" sz="2800" dirty="0" smtClean="0"/>
                  <a:t>The median, lower quartile and upper quartile values can also be read from a box plot.</a:t>
                </a:r>
              </a:p>
              <a:p>
                <a:pPr marL="0" indent="0">
                  <a:buNone/>
                </a:pPr>
                <a:r>
                  <a:rPr lang="en-GB" sz="2800" dirty="0" smtClean="0"/>
                  <a:t> </a:t>
                </a:r>
              </a:p>
              <a:p>
                <a:r>
                  <a:rPr lang="en-GB" sz="2800" dirty="0" smtClean="0"/>
                  <a:t>The Interquartile Range can also be calculated from a box plot: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𝐼𝑄𝑅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GB" sz="2800" dirty="0" smtClean="0"/>
              </a:p>
              <a:p>
                <a:endParaRPr lang="en-GB" dirty="0" smtClean="0"/>
              </a:p>
              <a:p>
                <a:endParaRPr lang="en-GB" dirty="0" smtClean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2764" y="1417638"/>
                <a:ext cx="8229600" cy="4525963"/>
              </a:xfrm>
              <a:blipFill>
                <a:blip r:embed="rId3"/>
                <a:stretch>
                  <a:fillRect l="-1333" t="-1482" b="-20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t="2481"/>
          <a:stretch/>
        </p:blipFill>
        <p:spPr>
          <a:xfrm>
            <a:off x="6588225" y="172046"/>
            <a:ext cx="2409463" cy="134818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547664" y="4293096"/>
            <a:ext cx="1296144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15816" y="4293096"/>
            <a:ext cx="2160240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868146" y="4254599"/>
            <a:ext cx="2232248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65922" y="5733256"/>
            <a:ext cx="3078088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771800" y="1847255"/>
            <a:ext cx="1034988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835744" y="2852936"/>
            <a:ext cx="1034988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828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 smtClean="0"/>
              <a:t>Which </a:t>
            </a:r>
            <a:r>
              <a:rPr lang="en-GB" sz="3600" dirty="0" smtClean="0"/>
              <a:t>set of 8 values could this box plot represent? </a:t>
            </a:r>
            <a:endParaRPr lang="en-GB" sz="3600" dirty="0"/>
          </a:p>
        </p:txBody>
      </p:sp>
      <p:pic>
        <p:nvPicPr>
          <p:cNvPr id="4" name="Picture 2" descr="http://www.imathas.com/stattools/boxplot.php?n=1&amp;title0=&amp;ds0q0=1&amp;ds0q1=2&amp;ds0q2=3&amp;ds0q3=5&amp;ds0q4=6&amp;title1=&amp;ds1q0=&amp;ds1q1=&amp;ds1q2=&amp;ds1q3=&amp;ds1q4=&amp;title2=&amp;ds2q0=&amp;ds2q1=&amp;ds2q2=&amp;ds2q3=&amp;ds2q4=&amp;xmin=0&amp;xmax=10&amp;ticks=1&amp;axistitle=&amp;imgwidth=550&amp;imgheight=200">
            <a:extLst>
              <a:ext uri="{FF2B5EF4-FFF2-40B4-BE49-F238E27FC236}">
                <a16:creationId xmlns:a16="http://schemas.microsoft.com/office/drawing/2014/main" xmlns="" id="{C49DF68D-DEFE-4FB8-A8A1-A61127C0A4C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28800"/>
            <a:ext cx="693077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8554675"/>
              </p:ext>
            </p:extLst>
          </p:nvPr>
        </p:nvGraphicFramePr>
        <p:xfrm>
          <a:off x="1524000" y="4653136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xmlns="" val="39550446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4609091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374564053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85871577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14582458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220850085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1897977949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3204416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9086697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1547666" y="4653136"/>
            <a:ext cx="72008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2"/>
                </a:solidFill>
              </a:rPr>
              <a:t>1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99920" y="4639528"/>
            <a:ext cx="72008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2"/>
                </a:solidFill>
              </a:rPr>
              <a:t>6</a:t>
            </a:r>
            <a:endParaRPr lang="en-GB" dirty="0">
              <a:solidFill>
                <a:schemeClr val="tx2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4205" y="4461268"/>
            <a:ext cx="79255" cy="74377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923930" y="521584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Median is 3</a:t>
            </a:r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3834782" y="4653136"/>
            <a:ext cx="72008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2"/>
                </a:solidFill>
              </a:rPr>
              <a:t>2.5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590588" y="4653136"/>
            <a:ext cx="72008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2"/>
                </a:solidFill>
              </a:rPr>
              <a:t>3.5</a:t>
            </a:r>
            <a:endParaRPr lang="en-GB" dirty="0">
              <a:solidFill>
                <a:schemeClr val="tx2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2745" y="4472068"/>
            <a:ext cx="79255" cy="74377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583235" y="522664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LQ is 2</a:t>
            </a:r>
            <a:endParaRPr lang="en-GB" dirty="0"/>
          </a:p>
        </p:txBody>
      </p:sp>
      <p:sp>
        <p:nvSpPr>
          <p:cNvPr id="17" name="Rectangle 16"/>
          <p:cNvSpPr/>
          <p:nvPr/>
        </p:nvSpPr>
        <p:spPr>
          <a:xfrm>
            <a:off x="2291779" y="4653136"/>
            <a:ext cx="72008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2"/>
                </a:solidFill>
              </a:rPr>
              <a:t>2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085562" y="4653136"/>
            <a:ext cx="72008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2"/>
                </a:solidFill>
              </a:rPr>
              <a:t>2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677638" y="521584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UQ is 5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859" y="4447660"/>
            <a:ext cx="79255" cy="743776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5344779" y="4653136"/>
            <a:ext cx="72008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2"/>
                </a:solidFill>
              </a:rPr>
              <a:t>4.9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127470" y="4639528"/>
            <a:ext cx="72008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2"/>
                </a:solidFill>
              </a:rPr>
              <a:t>5.1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 bwMode="auto">
          <a:xfrm>
            <a:off x="971602" y="5623276"/>
            <a:ext cx="684076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800" kern="0" dirty="0" smtClean="0"/>
              <a:t>Think of another set of 8 values.</a:t>
            </a:r>
            <a:endParaRPr lang="en-GB" sz="2800" kern="0" dirty="0"/>
          </a:p>
        </p:txBody>
      </p:sp>
    </p:spTree>
    <p:extLst>
      <p:ext uri="{BB962C8B-B14F-4D97-AF65-F5344CB8AC3E}">
        <p14:creationId xmlns:p14="http://schemas.microsoft.com/office/powerpoint/2010/main" val="3902098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/>
      <p:bldP spid="13" grpId="0" animBg="1"/>
      <p:bldP spid="14" grpId="0" animBg="1"/>
      <p:bldP spid="16" grpId="0"/>
      <p:bldP spid="17" grpId="0" animBg="1"/>
      <p:bldP spid="18" grpId="0" animBg="1"/>
      <p:bldP spid="19" grpId="0"/>
      <p:bldP spid="21" grpId="0" animBg="1"/>
      <p:bldP spid="22" grpId="0" animBg="1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068B0850-FFD7-42D1-810D-580A8B7D83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566861"/>
              </p:ext>
            </p:extLst>
          </p:nvPr>
        </p:nvGraphicFramePr>
        <p:xfrm>
          <a:off x="4283968" y="260648"/>
          <a:ext cx="4558752" cy="145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9844">
                  <a:extLst>
                    <a:ext uri="{9D8B030D-6E8A-4147-A177-3AD203B41FA5}">
                      <a16:colId xmlns:a16="http://schemas.microsoft.com/office/drawing/2014/main" xmlns="" val="2140232584"/>
                    </a:ext>
                  </a:extLst>
                </a:gridCol>
                <a:gridCol w="569844"/>
                <a:gridCol w="569844"/>
                <a:gridCol w="569844"/>
                <a:gridCol w="569844"/>
                <a:gridCol w="569844"/>
                <a:gridCol w="569844">
                  <a:extLst>
                    <a:ext uri="{9D8B030D-6E8A-4147-A177-3AD203B41FA5}">
                      <a16:colId xmlns:a16="http://schemas.microsoft.com/office/drawing/2014/main" xmlns="" val="2183795733"/>
                    </a:ext>
                  </a:extLst>
                </a:gridCol>
                <a:gridCol w="569844">
                  <a:extLst>
                    <a:ext uri="{9D8B030D-6E8A-4147-A177-3AD203B41FA5}">
                      <a16:colId xmlns:a16="http://schemas.microsoft.com/office/drawing/2014/main" xmlns="" val="3608696197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</a:t>
                      </a:r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</a:t>
                      </a:r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3.1</a:t>
                      </a:r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4.5</a:t>
                      </a:r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5</a:t>
                      </a:r>
                      <a:endParaRPr lang="en-GB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xmlns="" val="113707889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 anchor="ctr" anchorCtr="1"/>
                </a:tc>
                <a:tc gridSpan="2">
                  <a:txBody>
                    <a:bodyPr/>
                    <a:lstStyle/>
                    <a:p>
                      <a:pPr algn="ctr"/>
                      <a:endParaRPr lang="en-GB" sz="1400" dirty="0" smtClean="0"/>
                    </a:p>
                    <a:p>
                      <a:pPr algn="ctr"/>
                      <a:endParaRPr lang="en-GB" sz="1400" dirty="0" smtClean="0"/>
                    </a:p>
                    <a:p>
                      <a:pPr algn="ctr"/>
                      <a:r>
                        <a:rPr lang="en-GB" sz="1400" dirty="0" smtClean="0"/>
                        <a:t>LQ = 2</a:t>
                      </a:r>
                      <a:endParaRPr lang="en-GB" sz="1400" dirty="0"/>
                    </a:p>
                  </a:txBody>
                  <a:tcPr anchor="ctr" anchorCtr="1"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tc gridSpan="2">
                  <a:txBody>
                    <a:bodyPr/>
                    <a:lstStyle/>
                    <a:p>
                      <a:pPr algn="ctr"/>
                      <a:endParaRPr lang="en-GB" sz="1400" dirty="0" smtClean="0"/>
                    </a:p>
                    <a:p>
                      <a:pPr algn="ctr"/>
                      <a:endParaRPr lang="en-GB" sz="1400" dirty="0" smtClean="0"/>
                    </a:p>
                    <a:p>
                      <a:pPr algn="ctr"/>
                      <a:r>
                        <a:rPr lang="en-GB" sz="1400" dirty="0" smtClean="0"/>
                        <a:t>Median = 3</a:t>
                      </a:r>
                      <a:endParaRPr lang="en-GB" sz="1400" dirty="0"/>
                    </a:p>
                  </a:txBody>
                  <a:tcPr anchor="ctr" anchorCtr="1"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tc gridSpan="2">
                  <a:txBody>
                    <a:bodyPr/>
                    <a:lstStyle/>
                    <a:p>
                      <a:pPr algn="ctr"/>
                      <a:endParaRPr lang="en-GB" sz="1400" dirty="0" smtClean="0"/>
                    </a:p>
                    <a:p>
                      <a:pPr algn="ctr"/>
                      <a:endParaRPr lang="en-GB" sz="1400" dirty="0" smtClean="0"/>
                    </a:p>
                    <a:p>
                      <a:pPr algn="ctr"/>
                      <a:r>
                        <a:rPr lang="en-GB" sz="1400" dirty="0" smtClean="0"/>
                        <a:t>UQ = 4</a:t>
                      </a:r>
                      <a:endParaRPr lang="en-GB" sz="1400" dirty="0"/>
                    </a:p>
                  </a:txBody>
                  <a:tcPr anchor="ctr" anchorCtr="1"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 anchor="ctr" anchorCtr="1"/>
                </a:tc>
              </a:tr>
            </a:tbl>
          </a:graphicData>
        </a:graphic>
      </p:graphicFrame>
      <p:pic>
        <p:nvPicPr>
          <p:cNvPr id="2050" name="Picture 2" descr="http://www.imathas.com/stattools/boxplot.php?n=1&amp;title0=&amp;ds0q0=1&amp;ds0q1=2&amp;ds0q2=3&amp;ds0q3=4&amp;ds0q4=5&amp;title1=&amp;ds1q0=&amp;ds1q1=&amp;ds1q2=&amp;ds1q3=&amp;ds1q4=&amp;title2=&amp;ds2q0=&amp;ds2q1=&amp;ds2q2=&amp;ds2q3=&amp;ds2q4=&amp;xmin=0&amp;xmax=10&amp;ticks=1&amp;axistitle=&amp;imgwidth=550&amp;imgheight=200">
            <a:extLst>
              <a:ext uri="{FF2B5EF4-FFF2-40B4-BE49-F238E27FC236}">
                <a16:creationId xmlns:a16="http://schemas.microsoft.com/office/drawing/2014/main" xmlns="" id="{E18DCD21-1912-4DD9-9C94-52983F5C8F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29" y="766969"/>
            <a:ext cx="3783497" cy="1375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imathas.com/stattools/boxplot.php?n=1&amp;title0=&amp;ds0q0=2&amp;ds0q1=3&amp;ds0q2=4&amp;ds0q3=5&amp;ds0q4=6&amp;title1=&amp;ds1q0=&amp;ds1q1=&amp;ds1q2=&amp;ds1q3=&amp;ds1q4=&amp;title2=&amp;ds2q0=&amp;ds2q1=&amp;ds2q2=&amp;ds2q3=&amp;ds2q4=&amp;xmin=0&amp;xmax=10&amp;ticks=1&amp;axistitle=&amp;imgwidth=550&amp;imgheight=200">
            <a:extLst>
              <a:ext uri="{FF2B5EF4-FFF2-40B4-BE49-F238E27FC236}">
                <a16:creationId xmlns:a16="http://schemas.microsoft.com/office/drawing/2014/main" xmlns="" id="{909BA84E-D59E-4D0B-9CD8-FD07CDF847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29" y="2242176"/>
            <a:ext cx="3783497" cy="1375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imathas.com/stattools/boxplot.php?n=1&amp;title0=&amp;ds0q0=2&amp;ds0q1=3&amp;ds0q2=4&amp;ds0q3=5&amp;ds0q4=8&amp;title1=&amp;ds1q0=&amp;ds1q1=&amp;ds1q2=&amp;ds1q3=&amp;ds1q4=&amp;title2=&amp;ds2q0=&amp;ds2q1=&amp;ds2q2=&amp;ds2q3=&amp;ds2q4=&amp;xmin=0&amp;xmax=10&amp;ticks=1&amp;axistitle=&amp;imgwidth=550&amp;imgheight=200">
            <a:extLst>
              <a:ext uri="{FF2B5EF4-FFF2-40B4-BE49-F238E27FC236}">
                <a16:creationId xmlns:a16="http://schemas.microsoft.com/office/drawing/2014/main" xmlns="" id="{C8F729DA-EFDD-40C9-AB13-0AAEE2D4A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29" y="3757139"/>
            <a:ext cx="3783496" cy="1375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imathas.com/stattools/boxplot.php?n=1&amp;title0=&amp;ds0q0=2&amp;ds0q1=3&amp;ds0q2=4&amp;ds0q3=7&amp;ds0q4=8&amp;title1=&amp;ds1q0=&amp;ds1q1=&amp;ds1q2=&amp;ds1q3=&amp;ds1q4=&amp;title2=&amp;ds2q0=&amp;ds2q1=&amp;ds2q2=&amp;ds2q3=&amp;ds2q4=&amp;xmin=0&amp;xmax=10&amp;ticks=1&amp;axistitle=&amp;imgwidth=550&amp;imgheight=200">
            <a:extLst>
              <a:ext uri="{FF2B5EF4-FFF2-40B4-BE49-F238E27FC236}">
                <a16:creationId xmlns:a16="http://schemas.microsoft.com/office/drawing/2014/main" xmlns="" id="{AADB5A97-6BCE-496F-973D-295B6462A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29" y="5300867"/>
            <a:ext cx="3783496" cy="1375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>
            <a:off x="5423370" y="260648"/>
            <a:ext cx="0" cy="93610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6550911" y="260648"/>
            <a:ext cx="0" cy="93610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7694107" y="260648"/>
            <a:ext cx="0" cy="93610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0" y="0"/>
            <a:ext cx="40452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Complete the set of 8 values (in ascending order) that represent each box plot </a:t>
            </a:r>
            <a:endParaRPr lang="en-GB" sz="1600" dirty="0"/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xmlns="" id="{068B0850-FFD7-42D1-810D-580A8B7D83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897294"/>
              </p:ext>
            </p:extLst>
          </p:nvPr>
        </p:nvGraphicFramePr>
        <p:xfrm>
          <a:off x="4297489" y="1916832"/>
          <a:ext cx="4558752" cy="145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9844">
                  <a:extLst>
                    <a:ext uri="{9D8B030D-6E8A-4147-A177-3AD203B41FA5}">
                      <a16:colId xmlns:a16="http://schemas.microsoft.com/office/drawing/2014/main" xmlns="" val="2140232584"/>
                    </a:ext>
                  </a:extLst>
                </a:gridCol>
                <a:gridCol w="569844"/>
                <a:gridCol w="569844"/>
                <a:gridCol w="569844"/>
                <a:gridCol w="569844"/>
                <a:gridCol w="569844"/>
                <a:gridCol w="569844">
                  <a:extLst>
                    <a:ext uri="{9D8B030D-6E8A-4147-A177-3AD203B41FA5}">
                      <a16:colId xmlns:a16="http://schemas.microsoft.com/office/drawing/2014/main" xmlns="" val="2183795733"/>
                    </a:ext>
                  </a:extLst>
                </a:gridCol>
                <a:gridCol w="569844">
                  <a:extLst>
                    <a:ext uri="{9D8B030D-6E8A-4147-A177-3AD203B41FA5}">
                      <a16:colId xmlns:a16="http://schemas.microsoft.com/office/drawing/2014/main" xmlns="" val="3608696197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</a:t>
                      </a:r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2.5</a:t>
                      </a:r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3.1</a:t>
                      </a:r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5.1</a:t>
                      </a:r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6</a:t>
                      </a:r>
                      <a:endParaRPr lang="en-GB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xmlns="" val="113707889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 anchor="ctr" anchorCtr="1"/>
                </a:tc>
                <a:tc gridSpan="2">
                  <a:txBody>
                    <a:bodyPr/>
                    <a:lstStyle/>
                    <a:p>
                      <a:pPr algn="l"/>
                      <a:endParaRPr lang="en-GB" sz="1400" dirty="0" smtClean="0"/>
                    </a:p>
                    <a:p>
                      <a:pPr algn="l"/>
                      <a:endParaRPr lang="en-GB" sz="1400" dirty="0" smtClean="0"/>
                    </a:p>
                    <a:p>
                      <a:pPr algn="l"/>
                      <a:r>
                        <a:rPr lang="en-GB" sz="1400" dirty="0" smtClean="0"/>
                        <a:t>LQ =</a:t>
                      </a:r>
                      <a:r>
                        <a:rPr lang="en-GB" sz="1400" baseline="0" dirty="0" smtClean="0"/>
                        <a:t>        </a:t>
                      </a:r>
                      <a:endParaRPr lang="en-GB" sz="1400" dirty="0"/>
                    </a:p>
                  </a:txBody>
                  <a:tcPr anchor="ctr" anchorCtr="1"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tc gridSpan="2">
                  <a:txBody>
                    <a:bodyPr/>
                    <a:lstStyle/>
                    <a:p>
                      <a:pPr algn="l"/>
                      <a:endParaRPr lang="en-GB" sz="1400" dirty="0" smtClean="0"/>
                    </a:p>
                    <a:p>
                      <a:pPr algn="l"/>
                      <a:endParaRPr lang="en-GB" sz="1400" dirty="0" smtClean="0"/>
                    </a:p>
                    <a:p>
                      <a:pPr algn="l"/>
                      <a:r>
                        <a:rPr lang="en-GB" sz="1400" dirty="0" smtClean="0"/>
                        <a:t>Median = 4     </a:t>
                      </a:r>
                      <a:endParaRPr lang="en-GB" sz="1400" dirty="0"/>
                    </a:p>
                  </a:txBody>
                  <a:tcPr anchor="ctr" anchorCtr="1"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tc gridSpan="2">
                  <a:txBody>
                    <a:bodyPr/>
                    <a:lstStyle/>
                    <a:p>
                      <a:pPr algn="l"/>
                      <a:endParaRPr lang="en-GB" sz="1400" dirty="0" smtClean="0"/>
                    </a:p>
                    <a:p>
                      <a:pPr algn="l"/>
                      <a:endParaRPr lang="en-GB" sz="1400" dirty="0" smtClean="0"/>
                    </a:p>
                    <a:p>
                      <a:pPr algn="l"/>
                      <a:r>
                        <a:rPr lang="en-GB" sz="1400" dirty="0" smtClean="0"/>
                        <a:t>UQ = </a:t>
                      </a:r>
                      <a:endParaRPr lang="en-GB" sz="1400" dirty="0"/>
                    </a:p>
                  </a:txBody>
                  <a:tcPr anchor="ctr" anchorCtr="1"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 anchor="ctr" anchorCtr="1"/>
                </a:tc>
              </a:tr>
            </a:tbl>
          </a:graphicData>
        </a:graphic>
      </p:graphicFrame>
      <p:cxnSp>
        <p:nvCxnSpPr>
          <p:cNvPr id="17" name="Straight Arrow Connector 16"/>
          <p:cNvCxnSpPr/>
          <p:nvPr/>
        </p:nvCxnSpPr>
        <p:spPr>
          <a:xfrm>
            <a:off x="5433227" y="1916832"/>
            <a:ext cx="0" cy="93610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7723278" y="1916832"/>
            <a:ext cx="0" cy="93610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6576865" y="1909127"/>
            <a:ext cx="0" cy="93610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xmlns="" id="{068B0850-FFD7-42D1-810D-580A8B7D83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4831456"/>
              </p:ext>
            </p:extLst>
          </p:nvPr>
        </p:nvGraphicFramePr>
        <p:xfrm>
          <a:off x="4297489" y="3501008"/>
          <a:ext cx="4558752" cy="145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9844">
                  <a:extLst>
                    <a:ext uri="{9D8B030D-6E8A-4147-A177-3AD203B41FA5}">
                      <a16:colId xmlns:a16="http://schemas.microsoft.com/office/drawing/2014/main" xmlns="" val="2140232584"/>
                    </a:ext>
                  </a:extLst>
                </a:gridCol>
                <a:gridCol w="569844"/>
                <a:gridCol w="569844"/>
                <a:gridCol w="569844"/>
                <a:gridCol w="569844"/>
                <a:gridCol w="569844"/>
                <a:gridCol w="569844">
                  <a:extLst>
                    <a:ext uri="{9D8B030D-6E8A-4147-A177-3AD203B41FA5}">
                      <a16:colId xmlns:a16="http://schemas.microsoft.com/office/drawing/2014/main" xmlns="" val="2183795733"/>
                    </a:ext>
                  </a:extLst>
                </a:gridCol>
                <a:gridCol w="569844">
                  <a:extLst>
                    <a:ext uri="{9D8B030D-6E8A-4147-A177-3AD203B41FA5}">
                      <a16:colId xmlns:a16="http://schemas.microsoft.com/office/drawing/2014/main" xmlns="" val="3608696197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</a:t>
                      </a:r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3.5</a:t>
                      </a:r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4.5</a:t>
                      </a:r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5.4</a:t>
                      </a:r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xmlns="" val="113707889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 anchor="ctr" anchorCtr="1"/>
                </a:tc>
                <a:tc gridSpan="2">
                  <a:txBody>
                    <a:bodyPr/>
                    <a:lstStyle/>
                    <a:p>
                      <a:pPr algn="l"/>
                      <a:endParaRPr lang="en-GB" sz="1400" dirty="0" smtClean="0"/>
                    </a:p>
                    <a:p>
                      <a:pPr algn="l"/>
                      <a:endParaRPr lang="en-GB" sz="1400" dirty="0" smtClean="0"/>
                    </a:p>
                    <a:p>
                      <a:pPr algn="l"/>
                      <a:r>
                        <a:rPr lang="en-GB" sz="1400" dirty="0" smtClean="0"/>
                        <a:t>LQ =</a:t>
                      </a:r>
                      <a:r>
                        <a:rPr lang="en-GB" sz="1400" baseline="0" dirty="0" smtClean="0"/>
                        <a:t>  3      </a:t>
                      </a:r>
                      <a:endParaRPr lang="en-GB" sz="1400" dirty="0"/>
                    </a:p>
                  </a:txBody>
                  <a:tcPr anchor="ctr" anchorCtr="1"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tc gridSpan="2">
                  <a:txBody>
                    <a:bodyPr/>
                    <a:lstStyle/>
                    <a:p>
                      <a:pPr algn="l"/>
                      <a:endParaRPr lang="en-GB" sz="1400" dirty="0" smtClean="0"/>
                    </a:p>
                    <a:p>
                      <a:pPr algn="l"/>
                      <a:endParaRPr lang="en-GB" sz="1400" dirty="0" smtClean="0"/>
                    </a:p>
                    <a:p>
                      <a:pPr algn="l"/>
                      <a:r>
                        <a:rPr lang="en-GB" sz="1400" dirty="0" smtClean="0"/>
                        <a:t>Median =      </a:t>
                      </a:r>
                      <a:endParaRPr lang="en-GB" sz="1400" dirty="0"/>
                    </a:p>
                  </a:txBody>
                  <a:tcPr anchor="ctr" anchorCtr="1"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tc gridSpan="2">
                  <a:txBody>
                    <a:bodyPr/>
                    <a:lstStyle/>
                    <a:p>
                      <a:pPr algn="l"/>
                      <a:endParaRPr lang="en-GB" sz="1400" dirty="0" smtClean="0"/>
                    </a:p>
                    <a:p>
                      <a:pPr algn="l"/>
                      <a:endParaRPr lang="en-GB" sz="1400" dirty="0" smtClean="0"/>
                    </a:p>
                    <a:p>
                      <a:pPr algn="l"/>
                      <a:r>
                        <a:rPr lang="en-GB" sz="1400" dirty="0" smtClean="0"/>
                        <a:t>UQ = </a:t>
                      </a:r>
                      <a:endParaRPr lang="en-GB" sz="1400" dirty="0"/>
                    </a:p>
                  </a:txBody>
                  <a:tcPr anchor="ctr" anchorCtr="1"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</a:tr>
            </a:tbl>
          </a:graphicData>
        </a:graphic>
      </p:graphicFrame>
      <p:cxnSp>
        <p:nvCxnSpPr>
          <p:cNvPr id="21" name="Straight Arrow Connector 20"/>
          <p:cNvCxnSpPr/>
          <p:nvPr/>
        </p:nvCxnSpPr>
        <p:spPr>
          <a:xfrm>
            <a:off x="5433227" y="3508943"/>
            <a:ext cx="0" cy="93610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6576486" y="3508943"/>
            <a:ext cx="0" cy="93610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7710955" y="3508943"/>
            <a:ext cx="0" cy="93610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xmlns="" id="{068B0850-FFD7-42D1-810D-580A8B7D83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5784238"/>
              </p:ext>
            </p:extLst>
          </p:nvPr>
        </p:nvGraphicFramePr>
        <p:xfrm>
          <a:off x="4297489" y="5013176"/>
          <a:ext cx="4558752" cy="145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9844">
                  <a:extLst>
                    <a:ext uri="{9D8B030D-6E8A-4147-A177-3AD203B41FA5}">
                      <a16:colId xmlns:a16="http://schemas.microsoft.com/office/drawing/2014/main" xmlns="" val="2140232584"/>
                    </a:ext>
                  </a:extLst>
                </a:gridCol>
                <a:gridCol w="569844"/>
                <a:gridCol w="569844"/>
                <a:gridCol w="569844"/>
                <a:gridCol w="569844"/>
                <a:gridCol w="569844"/>
                <a:gridCol w="569844">
                  <a:extLst>
                    <a:ext uri="{9D8B030D-6E8A-4147-A177-3AD203B41FA5}">
                      <a16:colId xmlns:a16="http://schemas.microsoft.com/office/drawing/2014/main" xmlns="" val="2183795733"/>
                    </a:ext>
                  </a:extLst>
                </a:gridCol>
                <a:gridCol w="569844">
                  <a:extLst>
                    <a:ext uri="{9D8B030D-6E8A-4147-A177-3AD203B41FA5}">
                      <a16:colId xmlns:a16="http://schemas.microsoft.com/office/drawing/2014/main" xmlns="" val="3608696197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</a:t>
                      </a:r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2.9</a:t>
                      </a:r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3.8</a:t>
                      </a:r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6.7</a:t>
                      </a:r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xmlns="" val="113707889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 anchor="ctr" anchorCtr="1"/>
                </a:tc>
                <a:tc gridSpan="2">
                  <a:txBody>
                    <a:bodyPr/>
                    <a:lstStyle/>
                    <a:p>
                      <a:pPr algn="l"/>
                      <a:endParaRPr lang="en-GB" sz="1400" dirty="0" smtClean="0"/>
                    </a:p>
                    <a:p>
                      <a:pPr algn="l"/>
                      <a:endParaRPr lang="en-GB" sz="1400" dirty="0" smtClean="0"/>
                    </a:p>
                    <a:p>
                      <a:pPr algn="l"/>
                      <a:r>
                        <a:rPr lang="en-GB" sz="1400" dirty="0" smtClean="0"/>
                        <a:t>LQ =</a:t>
                      </a:r>
                      <a:r>
                        <a:rPr lang="en-GB" sz="1400" baseline="0" dirty="0" smtClean="0"/>
                        <a:t>        </a:t>
                      </a:r>
                      <a:endParaRPr lang="en-GB" sz="1400" dirty="0"/>
                    </a:p>
                  </a:txBody>
                  <a:tcPr anchor="ctr" anchorCtr="1"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tc gridSpan="2">
                  <a:txBody>
                    <a:bodyPr/>
                    <a:lstStyle/>
                    <a:p>
                      <a:pPr algn="l"/>
                      <a:endParaRPr lang="en-GB" sz="1400" dirty="0" smtClean="0"/>
                    </a:p>
                    <a:p>
                      <a:pPr algn="l"/>
                      <a:endParaRPr lang="en-GB" sz="1400" dirty="0" smtClean="0"/>
                    </a:p>
                    <a:p>
                      <a:pPr algn="l"/>
                      <a:r>
                        <a:rPr lang="en-GB" sz="1400" dirty="0" smtClean="0"/>
                        <a:t>Median =      </a:t>
                      </a:r>
                      <a:endParaRPr lang="en-GB" sz="1400" dirty="0"/>
                    </a:p>
                  </a:txBody>
                  <a:tcPr anchor="ctr" anchorCtr="1"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tc gridSpan="2">
                  <a:txBody>
                    <a:bodyPr/>
                    <a:lstStyle/>
                    <a:p>
                      <a:pPr algn="l"/>
                      <a:endParaRPr lang="en-GB" sz="1400" dirty="0" smtClean="0"/>
                    </a:p>
                    <a:p>
                      <a:pPr algn="l"/>
                      <a:endParaRPr lang="en-GB" sz="1400" dirty="0" smtClean="0"/>
                    </a:p>
                    <a:p>
                      <a:pPr algn="l"/>
                      <a:r>
                        <a:rPr lang="en-GB" sz="1400" dirty="0" smtClean="0"/>
                        <a:t>UQ = 7</a:t>
                      </a:r>
                      <a:endParaRPr lang="en-GB" sz="1400" dirty="0"/>
                    </a:p>
                  </a:txBody>
                  <a:tcPr anchor="ctr" anchorCtr="1"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</a:tr>
            </a:tbl>
          </a:graphicData>
        </a:graphic>
      </p:graphicFrame>
      <p:cxnSp>
        <p:nvCxnSpPr>
          <p:cNvPr id="25" name="Straight Arrow Connector 24"/>
          <p:cNvCxnSpPr/>
          <p:nvPr/>
        </p:nvCxnSpPr>
        <p:spPr>
          <a:xfrm>
            <a:off x="5433227" y="5013176"/>
            <a:ext cx="0" cy="93610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6576865" y="5013176"/>
            <a:ext cx="0" cy="93610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7710955" y="5013176"/>
            <a:ext cx="0" cy="93610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602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068B0850-FFD7-42D1-810D-580A8B7D83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208320"/>
              </p:ext>
            </p:extLst>
          </p:nvPr>
        </p:nvGraphicFramePr>
        <p:xfrm>
          <a:off x="4283968" y="260648"/>
          <a:ext cx="4558752" cy="145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9844">
                  <a:extLst>
                    <a:ext uri="{9D8B030D-6E8A-4147-A177-3AD203B41FA5}">
                      <a16:colId xmlns:a16="http://schemas.microsoft.com/office/drawing/2014/main" xmlns="" val="2140232584"/>
                    </a:ext>
                  </a:extLst>
                </a:gridCol>
                <a:gridCol w="569844"/>
                <a:gridCol w="569844"/>
                <a:gridCol w="569844"/>
                <a:gridCol w="569844"/>
                <a:gridCol w="569844"/>
                <a:gridCol w="569844">
                  <a:extLst>
                    <a:ext uri="{9D8B030D-6E8A-4147-A177-3AD203B41FA5}">
                      <a16:colId xmlns:a16="http://schemas.microsoft.com/office/drawing/2014/main" xmlns="" val="2183795733"/>
                    </a:ext>
                  </a:extLst>
                </a:gridCol>
                <a:gridCol w="569844">
                  <a:extLst>
                    <a:ext uri="{9D8B030D-6E8A-4147-A177-3AD203B41FA5}">
                      <a16:colId xmlns:a16="http://schemas.microsoft.com/office/drawing/2014/main" xmlns="" val="3608696197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</a:t>
                      </a:r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</a:t>
                      </a:r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GB" dirty="0">
                        <a:solidFill>
                          <a:srgbClr val="FF0000"/>
                        </a:solidFill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rgbClr val="FF0000"/>
                          </a:solidFill>
                        </a:rPr>
                        <a:t>2.9</a:t>
                      </a:r>
                      <a:endParaRPr lang="en-GB" dirty="0">
                        <a:solidFill>
                          <a:srgbClr val="FF0000"/>
                        </a:solidFill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3.1</a:t>
                      </a:r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rgbClr val="FF0000"/>
                          </a:solidFill>
                        </a:rPr>
                        <a:t>3.5</a:t>
                      </a:r>
                      <a:endParaRPr lang="en-GB" dirty="0">
                        <a:solidFill>
                          <a:srgbClr val="FF0000"/>
                        </a:solidFill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4.5</a:t>
                      </a:r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5</a:t>
                      </a:r>
                      <a:endParaRPr lang="en-GB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xmlns="" val="113707889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 anchor="ctr" anchorCtr="1"/>
                </a:tc>
                <a:tc gridSpan="2">
                  <a:txBody>
                    <a:bodyPr/>
                    <a:lstStyle/>
                    <a:p>
                      <a:pPr algn="ctr"/>
                      <a:endParaRPr lang="en-GB" sz="1400" dirty="0" smtClean="0"/>
                    </a:p>
                    <a:p>
                      <a:pPr algn="ctr"/>
                      <a:endParaRPr lang="en-GB" sz="1400" dirty="0" smtClean="0"/>
                    </a:p>
                    <a:p>
                      <a:pPr algn="ctr"/>
                      <a:r>
                        <a:rPr lang="en-GB" sz="1400" dirty="0" smtClean="0"/>
                        <a:t>LQ = 2</a:t>
                      </a:r>
                      <a:endParaRPr lang="en-GB" sz="1400" dirty="0"/>
                    </a:p>
                  </a:txBody>
                  <a:tcPr anchor="ctr" anchorCtr="1"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tc gridSpan="2">
                  <a:txBody>
                    <a:bodyPr/>
                    <a:lstStyle/>
                    <a:p>
                      <a:pPr algn="ctr"/>
                      <a:endParaRPr lang="en-GB" sz="1400" dirty="0" smtClean="0"/>
                    </a:p>
                    <a:p>
                      <a:pPr algn="ctr"/>
                      <a:endParaRPr lang="en-GB" sz="1400" dirty="0" smtClean="0"/>
                    </a:p>
                    <a:p>
                      <a:pPr algn="ctr"/>
                      <a:r>
                        <a:rPr lang="en-GB" sz="1400" dirty="0" smtClean="0"/>
                        <a:t>Median = 3</a:t>
                      </a:r>
                      <a:endParaRPr lang="en-GB" sz="1400" dirty="0"/>
                    </a:p>
                  </a:txBody>
                  <a:tcPr anchor="ctr" anchorCtr="1"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tc gridSpan="2">
                  <a:txBody>
                    <a:bodyPr/>
                    <a:lstStyle/>
                    <a:p>
                      <a:pPr algn="ctr"/>
                      <a:endParaRPr lang="en-GB" sz="1400" dirty="0" smtClean="0"/>
                    </a:p>
                    <a:p>
                      <a:pPr algn="ctr"/>
                      <a:endParaRPr lang="en-GB" sz="1400" dirty="0" smtClean="0"/>
                    </a:p>
                    <a:p>
                      <a:pPr algn="ctr"/>
                      <a:r>
                        <a:rPr lang="en-GB" sz="1400" dirty="0" smtClean="0"/>
                        <a:t>UQ = 4</a:t>
                      </a:r>
                      <a:endParaRPr lang="en-GB" sz="1400" dirty="0"/>
                    </a:p>
                  </a:txBody>
                  <a:tcPr anchor="ctr" anchorCtr="1"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 anchor="ctr" anchorCtr="1"/>
                </a:tc>
              </a:tr>
            </a:tbl>
          </a:graphicData>
        </a:graphic>
      </p:graphicFrame>
      <p:pic>
        <p:nvPicPr>
          <p:cNvPr id="2050" name="Picture 2" descr="http://www.imathas.com/stattools/boxplot.php?n=1&amp;title0=&amp;ds0q0=1&amp;ds0q1=2&amp;ds0q2=3&amp;ds0q3=4&amp;ds0q4=5&amp;title1=&amp;ds1q0=&amp;ds1q1=&amp;ds1q2=&amp;ds1q3=&amp;ds1q4=&amp;title2=&amp;ds2q0=&amp;ds2q1=&amp;ds2q2=&amp;ds2q3=&amp;ds2q4=&amp;xmin=0&amp;xmax=10&amp;ticks=1&amp;axistitle=&amp;imgwidth=550&amp;imgheight=200">
            <a:extLst>
              <a:ext uri="{FF2B5EF4-FFF2-40B4-BE49-F238E27FC236}">
                <a16:creationId xmlns:a16="http://schemas.microsoft.com/office/drawing/2014/main" xmlns="" id="{E18DCD21-1912-4DD9-9C94-52983F5C8F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29" y="766969"/>
            <a:ext cx="3783497" cy="1375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imathas.com/stattools/boxplot.php?n=1&amp;title0=&amp;ds0q0=2&amp;ds0q1=3&amp;ds0q2=4&amp;ds0q3=5&amp;ds0q4=6&amp;title1=&amp;ds1q0=&amp;ds1q1=&amp;ds1q2=&amp;ds1q3=&amp;ds1q4=&amp;title2=&amp;ds2q0=&amp;ds2q1=&amp;ds2q2=&amp;ds2q3=&amp;ds2q4=&amp;xmin=0&amp;xmax=10&amp;ticks=1&amp;axistitle=&amp;imgwidth=550&amp;imgheight=200">
            <a:extLst>
              <a:ext uri="{FF2B5EF4-FFF2-40B4-BE49-F238E27FC236}">
                <a16:creationId xmlns:a16="http://schemas.microsoft.com/office/drawing/2014/main" xmlns="" id="{909BA84E-D59E-4D0B-9CD8-FD07CDF847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29" y="2242176"/>
            <a:ext cx="3783497" cy="1375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imathas.com/stattools/boxplot.php?n=1&amp;title0=&amp;ds0q0=2&amp;ds0q1=3&amp;ds0q2=4&amp;ds0q3=5&amp;ds0q4=8&amp;title1=&amp;ds1q0=&amp;ds1q1=&amp;ds1q2=&amp;ds1q3=&amp;ds1q4=&amp;title2=&amp;ds2q0=&amp;ds2q1=&amp;ds2q2=&amp;ds2q3=&amp;ds2q4=&amp;xmin=0&amp;xmax=10&amp;ticks=1&amp;axistitle=&amp;imgwidth=550&amp;imgheight=200">
            <a:extLst>
              <a:ext uri="{FF2B5EF4-FFF2-40B4-BE49-F238E27FC236}">
                <a16:creationId xmlns:a16="http://schemas.microsoft.com/office/drawing/2014/main" xmlns="" id="{C8F729DA-EFDD-40C9-AB13-0AAEE2D4A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29" y="3757139"/>
            <a:ext cx="3783496" cy="1375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imathas.com/stattools/boxplot.php?n=1&amp;title0=&amp;ds0q0=2&amp;ds0q1=3&amp;ds0q2=4&amp;ds0q3=7&amp;ds0q4=8&amp;title1=&amp;ds1q0=&amp;ds1q1=&amp;ds1q2=&amp;ds1q3=&amp;ds1q4=&amp;title2=&amp;ds2q0=&amp;ds2q1=&amp;ds2q2=&amp;ds2q3=&amp;ds2q4=&amp;xmin=0&amp;xmax=10&amp;ticks=1&amp;axistitle=&amp;imgwidth=550&amp;imgheight=200">
            <a:extLst>
              <a:ext uri="{FF2B5EF4-FFF2-40B4-BE49-F238E27FC236}">
                <a16:creationId xmlns:a16="http://schemas.microsoft.com/office/drawing/2014/main" xmlns="" id="{AADB5A97-6BCE-496F-973D-295B6462A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29" y="5300867"/>
            <a:ext cx="3783496" cy="1375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>
            <a:off x="5423370" y="260648"/>
            <a:ext cx="0" cy="93610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6550911" y="260648"/>
            <a:ext cx="0" cy="93610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7694107" y="260648"/>
            <a:ext cx="0" cy="93610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0" y="0"/>
            <a:ext cx="4045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prstClr val="black"/>
                </a:solidFill>
              </a:rPr>
              <a:t>Mark your work </a:t>
            </a:r>
            <a:endParaRPr lang="en-GB" sz="2800" dirty="0">
              <a:solidFill>
                <a:prstClr val="black"/>
              </a:solidFill>
            </a:endParaRP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xmlns="" id="{068B0850-FFD7-42D1-810D-580A8B7D83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6274148"/>
              </p:ext>
            </p:extLst>
          </p:nvPr>
        </p:nvGraphicFramePr>
        <p:xfrm>
          <a:off x="4297489" y="1916832"/>
          <a:ext cx="4558752" cy="145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9844">
                  <a:extLst>
                    <a:ext uri="{9D8B030D-6E8A-4147-A177-3AD203B41FA5}">
                      <a16:colId xmlns:a16="http://schemas.microsoft.com/office/drawing/2014/main" xmlns="" val="2140232584"/>
                    </a:ext>
                  </a:extLst>
                </a:gridCol>
                <a:gridCol w="569844"/>
                <a:gridCol w="569844"/>
                <a:gridCol w="569844"/>
                <a:gridCol w="569844"/>
                <a:gridCol w="569844"/>
                <a:gridCol w="569844">
                  <a:extLst>
                    <a:ext uri="{9D8B030D-6E8A-4147-A177-3AD203B41FA5}">
                      <a16:colId xmlns:a16="http://schemas.microsoft.com/office/drawing/2014/main" xmlns="" val="2183795733"/>
                    </a:ext>
                  </a:extLst>
                </a:gridCol>
                <a:gridCol w="569844">
                  <a:extLst>
                    <a:ext uri="{9D8B030D-6E8A-4147-A177-3AD203B41FA5}">
                      <a16:colId xmlns:a16="http://schemas.microsoft.com/office/drawing/2014/main" xmlns="" val="3608696197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</a:t>
                      </a:r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2.5</a:t>
                      </a:r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rgbClr val="FF0000"/>
                          </a:solidFill>
                        </a:rPr>
                        <a:t>3.5</a:t>
                      </a:r>
                      <a:endParaRPr lang="en-GB" dirty="0">
                        <a:solidFill>
                          <a:srgbClr val="FF0000"/>
                        </a:solidFill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3.1</a:t>
                      </a:r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rgbClr val="FF0000"/>
                          </a:solidFill>
                        </a:rPr>
                        <a:t>4.9</a:t>
                      </a:r>
                      <a:endParaRPr lang="en-GB" dirty="0">
                        <a:solidFill>
                          <a:srgbClr val="FF0000"/>
                        </a:solidFill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rgbClr val="FF0000"/>
                          </a:solidFill>
                        </a:rPr>
                        <a:t>4.9</a:t>
                      </a:r>
                      <a:endParaRPr lang="en-GB" dirty="0">
                        <a:solidFill>
                          <a:srgbClr val="FF0000"/>
                        </a:solidFill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5.1</a:t>
                      </a:r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6</a:t>
                      </a:r>
                      <a:endParaRPr lang="en-GB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xmlns="" val="113707889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 anchor="ctr" anchorCtr="1"/>
                </a:tc>
                <a:tc gridSpan="2">
                  <a:txBody>
                    <a:bodyPr/>
                    <a:lstStyle/>
                    <a:p>
                      <a:pPr algn="l"/>
                      <a:endParaRPr lang="en-GB" sz="1400" dirty="0" smtClean="0"/>
                    </a:p>
                    <a:p>
                      <a:pPr algn="l"/>
                      <a:endParaRPr lang="en-GB" sz="1400" dirty="0" smtClean="0"/>
                    </a:p>
                    <a:p>
                      <a:pPr algn="l"/>
                      <a:r>
                        <a:rPr lang="en-GB" sz="1400" dirty="0" smtClean="0"/>
                        <a:t>LQ =</a:t>
                      </a:r>
                      <a:r>
                        <a:rPr lang="en-GB" sz="1400" baseline="0" dirty="0" smtClean="0"/>
                        <a:t>     </a:t>
                      </a:r>
                      <a:r>
                        <a:rPr lang="en-GB" sz="1400" baseline="0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r>
                        <a:rPr lang="en-GB" sz="1400" baseline="0" dirty="0" smtClean="0"/>
                        <a:t>   </a:t>
                      </a:r>
                      <a:endParaRPr lang="en-GB" sz="1400" dirty="0"/>
                    </a:p>
                  </a:txBody>
                  <a:tcPr anchor="ctr" anchorCtr="1"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tc gridSpan="2">
                  <a:txBody>
                    <a:bodyPr/>
                    <a:lstStyle/>
                    <a:p>
                      <a:pPr algn="l"/>
                      <a:endParaRPr lang="en-GB" sz="1400" dirty="0" smtClean="0"/>
                    </a:p>
                    <a:p>
                      <a:pPr algn="l"/>
                      <a:endParaRPr lang="en-GB" sz="1400" dirty="0" smtClean="0"/>
                    </a:p>
                    <a:p>
                      <a:pPr algn="l"/>
                      <a:r>
                        <a:rPr lang="en-GB" sz="1400" dirty="0" smtClean="0"/>
                        <a:t>Median = 4     </a:t>
                      </a:r>
                      <a:endParaRPr lang="en-GB" sz="1400" dirty="0"/>
                    </a:p>
                  </a:txBody>
                  <a:tcPr anchor="ctr" anchorCtr="1"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tc gridSpan="2">
                  <a:txBody>
                    <a:bodyPr/>
                    <a:lstStyle/>
                    <a:p>
                      <a:pPr algn="l"/>
                      <a:endParaRPr lang="en-GB" sz="1400" dirty="0" smtClean="0"/>
                    </a:p>
                    <a:p>
                      <a:pPr algn="l"/>
                      <a:endParaRPr lang="en-GB" sz="1400" dirty="0" smtClean="0"/>
                    </a:p>
                    <a:p>
                      <a:pPr algn="l"/>
                      <a:r>
                        <a:rPr lang="en-GB" sz="1400" dirty="0" smtClean="0"/>
                        <a:t>UQ = 5</a:t>
                      </a:r>
                      <a:endParaRPr lang="en-GB" sz="1400" dirty="0"/>
                    </a:p>
                  </a:txBody>
                  <a:tcPr anchor="ctr" anchorCtr="1"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 anchor="ctr" anchorCtr="1"/>
                </a:tc>
              </a:tr>
            </a:tbl>
          </a:graphicData>
        </a:graphic>
      </p:graphicFrame>
      <p:cxnSp>
        <p:nvCxnSpPr>
          <p:cNvPr id="17" name="Straight Arrow Connector 16"/>
          <p:cNvCxnSpPr/>
          <p:nvPr/>
        </p:nvCxnSpPr>
        <p:spPr>
          <a:xfrm>
            <a:off x="5433227" y="1916832"/>
            <a:ext cx="0" cy="93610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7723278" y="1916832"/>
            <a:ext cx="0" cy="93610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6576865" y="1909127"/>
            <a:ext cx="0" cy="93610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xmlns="" id="{068B0850-FFD7-42D1-810D-580A8B7D83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9113286"/>
              </p:ext>
            </p:extLst>
          </p:nvPr>
        </p:nvGraphicFramePr>
        <p:xfrm>
          <a:off x="4297489" y="3501008"/>
          <a:ext cx="4558752" cy="145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9844">
                  <a:extLst>
                    <a:ext uri="{9D8B030D-6E8A-4147-A177-3AD203B41FA5}">
                      <a16:colId xmlns:a16="http://schemas.microsoft.com/office/drawing/2014/main" xmlns="" val="2140232584"/>
                    </a:ext>
                  </a:extLst>
                </a:gridCol>
                <a:gridCol w="569844"/>
                <a:gridCol w="569844"/>
                <a:gridCol w="569844"/>
                <a:gridCol w="569844"/>
                <a:gridCol w="569844"/>
                <a:gridCol w="569844">
                  <a:extLst>
                    <a:ext uri="{9D8B030D-6E8A-4147-A177-3AD203B41FA5}">
                      <a16:colId xmlns:a16="http://schemas.microsoft.com/office/drawing/2014/main" xmlns="" val="2183795733"/>
                    </a:ext>
                  </a:extLst>
                </a:gridCol>
                <a:gridCol w="569844">
                  <a:extLst>
                    <a:ext uri="{9D8B030D-6E8A-4147-A177-3AD203B41FA5}">
                      <a16:colId xmlns:a16="http://schemas.microsoft.com/office/drawing/2014/main" xmlns="" val="3608696197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</a:t>
                      </a:r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rgbClr val="FF0000"/>
                          </a:solidFill>
                        </a:rPr>
                        <a:t>2.5</a:t>
                      </a:r>
                      <a:endParaRPr lang="en-GB" dirty="0">
                        <a:solidFill>
                          <a:srgbClr val="FF0000"/>
                        </a:solidFill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3.5</a:t>
                      </a:r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rgbClr val="FF0000"/>
                          </a:solidFill>
                        </a:rPr>
                        <a:t>3.5</a:t>
                      </a:r>
                      <a:endParaRPr lang="en-GB" dirty="0">
                        <a:solidFill>
                          <a:srgbClr val="FF0000"/>
                        </a:solidFill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4.5</a:t>
                      </a:r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rgbClr val="FF0000"/>
                          </a:solidFill>
                        </a:rPr>
                        <a:t>4.6</a:t>
                      </a:r>
                      <a:endParaRPr lang="en-GB" dirty="0">
                        <a:solidFill>
                          <a:srgbClr val="FF0000"/>
                        </a:solidFill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5.4</a:t>
                      </a:r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rgbClr val="FF0000"/>
                          </a:solidFill>
                        </a:rPr>
                        <a:t>8</a:t>
                      </a:r>
                      <a:endParaRPr lang="en-GB" dirty="0">
                        <a:solidFill>
                          <a:srgbClr val="FF0000"/>
                        </a:solidFill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xmlns="" val="113707889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 anchor="ctr" anchorCtr="1"/>
                </a:tc>
                <a:tc gridSpan="2">
                  <a:txBody>
                    <a:bodyPr/>
                    <a:lstStyle/>
                    <a:p>
                      <a:pPr algn="l"/>
                      <a:endParaRPr lang="en-GB" sz="1400" dirty="0" smtClean="0"/>
                    </a:p>
                    <a:p>
                      <a:pPr algn="l"/>
                      <a:endParaRPr lang="en-GB" sz="1400" dirty="0" smtClean="0"/>
                    </a:p>
                    <a:p>
                      <a:pPr algn="l"/>
                      <a:r>
                        <a:rPr lang="en-GB" sz="1400" dirty="0" smtClean="0"/>
                        <a:t>LQ =</a:t>
                      </a:r>
                      <a:r>
                        <a:rPr lang="en-GB" sz="1400" baseline="0" dirty="0" smtClean="0"/>
                        <a:t>  3      </a:t>
                      </a:r>
                      <a:endParaRPr lang="en-GB" sz="1400" dirty="0"/>
                    </a:p>
                  </a:txBody>
                  <a:tcPr anchor="ctr" anchorCtr="1"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tc gridSpan="2">
                  <a:txBody>
                    <a:bodyPr/>
                    <a:lstStyle/>
                    <a:p>
                      <a:pPr algn="l"/>
                      <a:endParaRPr lang="en-GB" sz="1400" dirty="0" smtClean="0"/>
                    </a:p>
                    <a:p>
                      <a:pPr algn="l"/>
                      <a:endParaRPr lang="en-GB" sz="1400" dirty="0" smtClean="0"/>
                    </a:p>
                    <a:p>
                      <a:pPr algn="l"/>
                      <a:r>
                        <a:rPr lang="en-GB" sz="1400" dirty="0" smtClean="0"/>
                        <a:t>Median =  </a:t>
                      </a:r>
                      <a:r>
                        <a:rPr lang="en-GB" sz="1400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r>
                        <a:rPr lang="en-GB" sz="1400" dirty="0" smtClean="0"/>
                        <a:t>    </a:t>
                      </a:r>
                      <a:endParaRPr lang="en-GB" sz="1400" dirty="0"/>
                    </a:p>
                  </a:txBody>
                  <a:tcPr anchor="ctr" anchorCtr="1"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tc gridSpan="2">
                  <a:txBody>
                    <a:bodyPr/>
                    <a:lstStyle/>
                    <a:p>
                      <a:pPr algn="l"/>
                      <a:endParaRPr lang="en-GB" sz="1400" dirty="0" smtClean="0"/>
                    </a:p>
                    <a:p>
                      <a:pPr algn="l"/>
                      <a:endParaRPr lang="en-GB" sz="1400" dirty="0" smtClean="0"/>
                    </a:p>
                    <a:p>
                      <a:pPr algn="l"/>
                      <a:r>
                        <a:rPr lang="en-GB" sz="1400" dirty="0" smtClean="0"/>
                        <a:t>UQ =</a:t>
                      </a:r>
                      <a:r>
                        <a:rPr lang="en-GB" sz="1400" dirty="0" smtClean="0">
                          <a:solidFill>
                            <a:srgbClr val="FF0000"/>
                          </a:solidFill>
                        </a:rPr>
                        <a:t> 5</a:t>
                      </a:r>
                      <a:endParaRPr lang="en-GB" sz="1400" dirty="0">
                        <a:solidFill>
                          <a:srgbClr val="FF0000"/>
                        </a:solidFill>
                      </a:endParaRPr>
                    </a:p>
                  </a:txBody>
                  <a:tcPr anchor="ctr" anchorCtr="1"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</a:tr>
            </a:tbl>
          </a:graphicData>
        </a:graphic>
      </p:graphicFrame>
      <p:cxnSp>
        <p:nvCxnSpPr>
          <p:cNvPr id="21" name="Straight Arrow Connector 20"/>
          <p:cNvCxnSpPr/>
          <p:nvPr/>
        </p:nvCxnSpPr>
        <p:spPr>
          <a:xfrm>
            <a:off x="5433227" y="3508943"/>
            <a:ext cx="0" cy="93610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6576486" y="3508943"/>
            <a:ext cx="0" cy="93610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7710955" y="3508943"/>
            <a:ext cx="0" cy="93610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xmlns="" id="{068B0850-FFD7-42D1-810D-580A8B7D83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1997704"/>
              </p:ext>
            </p:extLst>
          </p:nvPr>
        </p:nvGraphicFramePr>
        <p:xfrm>
          <a:off x="4297489" y="5013176"/>
          <a:ext cx="4558752" cy="145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9844">
                  <a:extLst>
                    <a:ext uri="{9D8B030D-6E8A-4147-A177-3AD203B41FA5}">
                      <a16:colId xmlns:a16="http://schemas.microsoft.com/office/drawing/2014/main" xmlns="" val="2140232584"/>
                    </a:ext>
                  </a:extLst>
                </a:gridCol>
                <a:gridCol w="569844"/>
                <a:gridCol w="569844"/>
                <a:gridCol w="569844"/>
                <a:gridCol w="569844"/>
                <a:gridCol w="569844"/>
                <a:gridCol w="569844">
                  <a:extLst>
                    <a:ext uri="{9D8B030D-6E8A-4147-A177-3AD203B41FA5}">
                      <a16:colId xmlns:a16="http://schemas.microsoft.com/office/drawing/2014/main" xmlns="" val="2183795733"/>
                    </a:ext>
                  </a:extLst>
                </a:gridCol>
                <a:gridCol w="569844">
                  <a:extLst>
                    <a:ext uri="{9D8B030D-6E8A-4147-A177-3AD203B41FA5}">
                      <a16:colId xmlns:a16="http://schemas.microsoft.com/office/drawing/2014/main" xmlns="" val="3608696197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</a:t>
                      </a:r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2.9</a:t>
                      </a:r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rgbClr val="FF0000"/>
                          </a:solidFill>
                        </a:rPr>
                        <a:t>3.1</a:t>
                      </a:r>
                      <a:endParaRPr lang="en-GB" dirty="0">
                        <a:solidFill>
                          <a:srgbClr val="FF0000"/>
                        </a:solidFill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3.8</a:t>
                      </a:r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rgbClr val="FF0000"/>
                          </a:solidFill>
                        </a:rPr>
                        <a:t>4.2</a:t>
                      </a:r>
                      <a:endParaRPr lang="en-GB" dirty="0">
                        <a:solidFill>
                          <a:srgbClr val="FF0000"/>
                        </a:solidFill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6.7</a:t>
                      </a:r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rgbClr val="FF0000"/>
                          </a:solidFill>
                        </a:rPr>
                        <a:t>7.3</a:t>
                      </a:r>
                      <a:endParaRPr lang="en-GB" dirty="0">
                        <a:solidFill>
                          <a:srgbClr val="FF0000"/>
                        </a:solidFill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rgbClr val="FF0000"/>
                          </a:solidFill>
                        </a:rPr>
                        <a:t>8</a:t>
                      </a:r>
                      <a:endParaRPr lang="en-GB" dirty="0">
                        <a:solidFill>
                          <a:srgbClr val="FF0000"/>
                        </a:solidFill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xmlns="" val="113707889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 anchor="ctr" anchorCtr="1"/>
                </a:tc>
                <a:tc gridSpan="2">
                  <a:txBody>
                    <a:bodyPr/>
                    <a:lstStyle/>
                    <a:p>
                      <a:pPr algn="l"/>
                      <a:endParaRPr lang="en-GB" sz="1400" dirty="0" smtClean="0"/>
                    </a:p>
                    <a:p>
                      <a:pPr algn="l"/>
                      <a:endParaRPr lang="en-GB" sz="1400" dirty="0" smtClean="0"/>
                    </a:p>
                    <a:p>
                      <a:pPr algn="l"/>
                      <a:r>
                        <a:rPr lang="en-GB" sz="1400" dirty="0" smtClean="0"/>
                        <a:t>LQ =</a:t>
                      </a:r>
                      <a:r>
                        <a:rPr lang="en-GB" sz="1400" baseline="0" dirty="0" smtClean="0"/>
                        <a:t>     </a:t>
                      </a:r>
                      <a:r>
                        <a:rPr lang="en-GB" sz="1400" baseline="0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r>
                        <a:rPr lang="en-GB" sz="1400" baseline="0" dirty="0" smtClean="0"/>
                        <a:t>   </a:t>
                      </a:r>
                      <a:endParaRPr lang="en-GB" sz="1400" dirty="0"/>
                    </a:p>
                  </a:txBody>
                  <a:tcPr anchor="ctr" anchorCtr="1"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tc gridSpan="2">
                  <a:txBody>
                    <a:bodyPr/>
                    <a:lstStyle/>
                    <a:p>
                      <a:pPr algn="l"/>
                      <a:endParaRPr lang="en-GB" sz="1400" dirty="0" smtClean="0"/>
                    </a:p>
                    <a:p>
                      <a:pPr algn="l"/>
                      <a:endParaRPr lang="en-GB" sz="1400" dirty="0" smtClean="0"/>
                    </a:p>
                    <a:p>
                      <a:pPr algn="l"/>
                      <a:r>
                        <a:rPr lang="en-GB" sz="1400" dirty="0" smtClean="0"/>
                        <a:t>Median =  </a:t>
                      </a:r>
                      <a:r>
                        <a:rPr lang="en-GB" sz="1400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r>
                        <a:rPr lang="en-GB" sz="1400" dirty="0" smtClean="0"/>
                        <a:t>    </a:t>
                      </a:r>
                      <a:endParaRPr lang="en-GB" sz="1400" dirty="0"/>
                    </a:p>
                  </a:txBody>
                  <a:tcPr anchor="ctr" anchorCtr="1"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tc gridSpan="2">
                  <a:txBody>
                    <a:bodyPr/>
                    <a:lstStyle/>
                    <a:p>
                      <a:pPr algn="l"/>
                      <a:endParaRPr lang="en-GB" sz="1400" dirty="0" smtClean="0"/>
                    </a:p>
                    <a:p>
                      <a:pPr algn="l"/>
                      <a:endParaRPr lang="en-GB" sz="1400" dirty="0" smtClean="0"/>
                    </a:p>
                    <a:p>
                      <a:pPr algn="l"/>
                      <a:r>
                        <a:rPr lang="en-GB" sz="1400" dirty="0" smtClean="0"/>
                        <a:t>UQ = 7</a:t>
                      </a:r>
                      <a:endParaRPr lang="en-GB" sz="1400" dirty="0"/>
                    </a:p>
                  </a:txBody>
                  <a:tcPr anchor="ctr" anchorCtr="1"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</a:tr>
            </a:tbl>
          </a:graphicData>
        </a:graphic>
      </p:graphicFrame>
      <p:cxnSp>
        <p:nvCxnSpPr>
          <p:cNvPr id="25" name="Straight Arrow Connector 24"/>
          <p:cNvCxnSpPr/>
          <p:nvPr/>
        </p:nvCxnSpPr>
        <p:spPr>
          <a:xfrm>
            <a:off x="5433227" y="5013176"/>
            <a:ext cx="0" cy="93610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6576865" y="5013176"/>
            <a:ext cx="0" cy="93610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7710955" y="5013176"/>
            <a:ext cx="0" cy="93610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853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lelder\AppData\Local\Microsoft\Windows\Temporary Internet Files\Content.IE5\T69SWKCC\true-false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124744"/>
            <a:ext cx="4165054" cy="4165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9969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6" y="274638"/>
            <a:ext cx="8784976" cy="1143000"/>
          </a:xfrm>
        </p:spPr>
        <p:txBody>
          <a:bodyPr/>
          <a:lstStyle/>
          <a:p>
            <a:r>
              <a:rPr lang="en-GB" sz="2800" dirty="0" smtClean="0"/>
              <a:t>This box plot gives information about the distribution of the weights of bags on a plane. </a:t>
            </a:r>
            <a:endParaRPr lang="en-GB" sz="2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6"/>
            <a:ext cx="8096250" cy="298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107506" y="4653136"/>
            <a:ext cx="8784976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800" kern="0" dirty="0" smtClean="0">
                <a:solidFill>
                  <a:srgbClr val="000000"/>
                </a:solidFill>
              </a:rPr>
              <a:t>The heaviest bag weighted 30 kg </a:t>
            </a:r>
            <a:endParaRPr lang="en-GB" sz="2800" kern="0" dirty="0">
              <a:solidFill>
                <a:srgbClr val="000000"/>
              </a:solidFill>
            </a:endParaRPr>
          </a:p>
        </p:txBody>
      </p:sp>
      <p:pic>
        <p:nvPicPr>
          <p:cNvPr id="1027" name="Picture 3" descr="C:\Users\lelder\AppData\Local\Microsoft\Windows\Temporary Internet Files\Content.IE5\T69SWKCC\true-false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27" y="5179097"/>
            <a:ext cx="1586855" cy="1586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9340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6" y="274638"/>
            <a:ext cx="8784976" cy="1143000"/>
          </a:xfrm>
        </p:spPr>
        <p:txBody>
          <a:bodyPr/>
          <a:lstStyle/>
          <a:p>
            <a:r>
              <a:rPr lang="en-GB" sz="2800" dirty="0" smtClean="0"/>
              <a:t>This box plot gives information about the distribution of the weights of bags on a plane. </a:t>
            </a:r>
            <a:endParaRPr lang="en-GB" sz="2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6"/>
            <a:ext cx="8096250" cy="298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101799" y="4437112"/>
            <a:ext cx="8784976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800" kern="0" dirty="0" smtClean="0">
                <a:solidFill>
                  <a:srgbClr val="000000"/>
                </a:solidFill>
              </a:rPr>
              <a:t>A quarter of the bags weighed less than 10 kg</a:t>
            </a:r>
            <a:endParaRPr lang="en-GB" sz="2800" kern="0" dirty="0">
              <a:solidFill>
                <a:srgbClr val="000000"/>
              </a:solidFill>
            </a:endParaRPr>
          </a:p>
        </p:txBody>
      </p:sp>
      <p:pic>
        <p:nvPicPr>
          <p:cNvPr id="1027" name="Picture 3" descr="C:\Users\lelder\AppData\Local\Microsoft\Windows\Temporary Internet Files\Content.IE5\T69SWKCC\true-false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27" y="5179097"/>
            <a:ext cx="1586855" cy="1586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151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6" y="274638"/>
            <a:ext cx="8784976" cy="1143000"/>
          </a:xfrm>
        </p:spPr>
        <p:txBody>
          <a:bodyPr/>
          <a:lstStyle/>
          <a:p>
            <a:r>
              <a:rPr lang="en-GB" sz="2800" dirty="0" smtClean="0"/>
              <a:t>This box plot gives information about the distribution of the weights of bags on a plane. </a:t>
            </a:r>
            <a:endParaRPr lang="en-GB" sz="2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6"/>
            <a:ext cx="8096250" cy="298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107506" y="4653136"/>
            <a:ext cx="8784976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800" kern="0" dirty="0" smtClean="0">
                <a:solidFill>
                  <a:srgbClr val="000000"/>
                </a:solidFill>
              </a:rPr>
              <a:t>A bag weighed 13 kg</a:t>
            </a:r>
            <a:endParaRPr lang="en-GB" sz="2800" kern="0" dirty="0">
              <a:solidFill>
                <a:srgbClr val="000000"/>
              </a:solidFill>
            </a:endParaRPr>
          </a:p>
        </p:txBody>
      </p:sp>
      <p:pic>
        <p:nvPicPr>
          <p:cNvPr id="1027" name="Picture 3" descr="C:\Users\lelder\AppData\Local\Microsoft\Windows\Temporary Internet Files\Content.IE5\T69SWKCC\true-false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27" y="5179097"/>
            <a:ext cx="1586855" cy="1586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629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6" y="274638"/>
            <a:ext cx="8784976" cy="1143000"/>
          </a:xfrm>
        </p:spPr>
        <p:txBody>
          <a:bodyPr/>
          <a:lstStyle/>
          <a:p>
            <a:r>
              <a:rPr lang="en-GB" sz="2800" dirty="0" smtClean="0"/>
              <a:t>This box plot gives information about the distribution of the weights of bags on a plane. </a:t>
            </a:r>
            <a:endParaRPr lang="en-GB" sz="2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6"/>
            <a:ext cx="8096250" cy="298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101799" y="4437112"/>
            <a:ext cx="8784976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800" kern="0" dirty="0" smtClean="0">
                <a:solidFill>
                  <a:srgbClr val="000000"/>
                </a:solidFill>
              </a:rPr>
              <a:t>A quarter of the bags weighed more than 29 kg</a:t>
            </a:r>
            <a:endParaRPr lang="en-GB" sz="2800" kern="0" dirty="0">
              <a:solidFill>
                <a:srgbClr val="000000"/>
              </a:solidFill>
            </a:endParaRPr>
          </a:p>
        </p:txBody>
      </p:sp>
      <p:pic>
        <p:nvPicPr>
          <p:cNvPr id="1027" name="Picture 3" descr="C:\Users\lelder\AppData\Local\Microsoft\Windows\Temporary Internet Files\Content.IE5\T69SWKCC\true-false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27" y="5179097"/>
            <a:ext cx="1586855" cy="1586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0935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6" y="274638"/>
            <a:ext cx="8784976" cy="1143000"/>
          </a:xfrm>
        </p:spPr>
        <p:txBody>
          <a:bodyPr/>
          <a:lstStyle/>
          <a:p>
            <a:r>
              <a:rPr lang="en-GB" sz="2800" dirty="0" smtClean="0"/>
              <a:t>This box plot gives information about the distribution of the weights of bags on a plane. </a:t>
            </a:r>
            <a:endParaRPr lang="en-GB" sz="2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6"/>
            <a:ext cx="8096250" cy="298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107506" y="4653136"/>
            <a:ext cx="8784976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800" kern="0" dirty="0" smtClean="0">
                <a:solidFill>
                  <a:srgbClr val="000000"/>
                </a:solidFill>
              </a:rPr>
              <a:t>Only one bag weighed 5 kg</a:t>
            </a:r>
            <a:endParaRPr lang="en-GB" sz="2800" kern="0" dirty="0">
              <a:solidFill>
                <a:srgbClr val="000000"/>
              </a:solidFill>
            </a:endParaRPr>
          </a:p>
        </p:txBody>
      </p:sp>
      <p:pic>
        <p:nvPicPr>
          <p:cNvPr id="1027" name="Picture 3" descr="C:\Users\lelder\AppData\Local\Microsoft\Windows\Temporary Internet Files\Content.IE5\T69SWKCC\true-false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27" y="5179097"/>
            <a:ext cx="1586855" cy="1586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457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6" y="274638"/>
            <a:ext cx="8784976" cy="1143000"/>
          </a:xfrm>
        </p:spPr>
        <p:txBody>
          <a:bodyPr/>
          <a:lstStyle/>
          <a:p>
            <a:r>
              <a:rPr lang="en-GB" sz="2800" dirty="0" smtClean="0"/>
              <a:t>This box plot gives information about the distribution of the weights of bags on a plane. </a:t>
            </a:r>
            <a:endParaRPr lang="en-GB" sz="2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6"/>
            <a:ext cx="8096250" cy="298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101799" y="4437112"/>
            <a:ext cx="8784976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800" kern="0" dirty="0" smtClean="0">
                <a:solidFill>
                  <a:srgbClr val="000000"/>
                </a:solidFill>
              </a:rPr>
              <a:t>50 bags were weighed </a:t>
            </a:r>
            <a:endParaRPr lang="en-GB" sz="2800" kern="0" dirty="0">
              <a:solidFill>
                <a:srgbClr val="000000"/>
              </a:solidFill>
            </a:endParaRPr>
          </a:p>
        </p:txBody>
      </p:sp>
      <p:pic>
        <p:nvPicPr>
          <p:cNvPr id="1027" name="Picture 3" descr="C:\Users\lelder\AppData\Local\Microsoft\Windows\Temporary Internet Files\Content.IE5\T69SWKCC\true-false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27" y="5179097"/>
            <a:ext cx="1586855" cy="1586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810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839" y="149721"/>
            <a:ext cx="8229600" cy="1143000"/>
          </a:xfrm>
        </p:spPr>
        <p:txBody>
          <a:bodyPr/>
          <a:lstStyle/>
          <a:p>
            <a:r>
              <a:rPr lang="en-GB" sz="2000" b="1" dirty="0" smtClean="0"/>
              <a:t>EXIT TICKET</a:t>
            </a:r>
            <a:br>
              <a:rPr lang="en-GB" sz="2000" b="1" dirty="0" smtClean="0"/>
            </a:br>
            <a:r>
              <a:rPr lang="en-GB" sz="2000" dirty="0" smtClean="0"/>
              <a:t/>
            </a:r>
            <a:br>
              <a:rPr lang="en-GB" sz="2000" dirty="0" smtClean="0"/>
            </a:br>
            <a:r>
              <a:rPr lang="en-GB" sz="1600" dirty="0" smtClean="0"/>
              <a:t>Draw </a:t>
            </a:r>
            <a:r>
              <a:rPr lang="en-GB" sz="1600" dirty="0" smtClean="0"/>
              <a:t>two box plots to represent the heights of the following groups of students. </a:t>
            </a:r>
            <a:endParaRPr lang="en-GB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7101" b="29985"/>
          <a:stretch/>
        </p:blipFill>
        <p:spPr>
          <a:xfrm>
            <a:off x="323530" y="1268760"/>
            <a:ext cx="8616387" cy="3744416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495350" y="5016674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1600" kern="0" dirty="0" smtClean="0"/>
              <a:t>Make at least </a:t>
            </a:r>
            <a:r>
              <a:rPr lang="en-GB" sz="1600" b="1" kern="0" dirty="0" smtClean="0"/>
              <a:t>two</a:t>
            </a:r>
            <a:r>
              <a:rPr lang="en-GB" sz="1600" kern="0" dirty="0" smtClean="0"/>
              <a:t> </a:t>
            </a:r>
            <a:r>
              <a:rPr lang="en-GB" sz="1600" kern="0" dirty="0" smtClean="0"/>
              <a:t>comparisons between the heights of the boys and girls. </a:t>
            </a:r>
          </a:p>
          <a:p>
            <a:r>
              <a:rPr lang="en-GB" sz="1600" kern="0" dirty="0" smtClean="0"/>
              <a:t>Include key words: median, range </a:t>
            </a:r>
            <a:r>
              <a:rPr lang="en-GB" sz="1600" kern="0" dirty="0" smtClean="0"/>
              <a:t>and/or </a:t>
            </a:r>
            <a:r>
              <a:rPr lang="en-GB" sz="1600" kern="0" dirty="0" smtClean="0"/>
              <a:t>interquartile range. </a:t>
            </a:r>
            <a:endParaRPr lang="en-GB" sz="1600" kern="0" dirty="0"/>
          </a:p>
        </p:txBody>
      </p:sp>
    </p:spTree>
    <p:extLst>
      <p:ext uri="{BB962C8B-B14F-4D97-AF65-F5344CB8AC3E}">
        <p14:creationId xmlns:p14="http://schemas.microsoft.com/office/powerpoint/2010/main" val="75339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1_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19050">
          <a:solidFill>
            <a:schemeClr val="tx1"/>
          </a:solidFill>
        </a:ln>
      </a:spPr>
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95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19050">
          <a:solidFill>
            <a:schemeClr val="tx1"/>
          </a:solidFill>
        </a:ln>
      </a:spPr>
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95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AC7BB6A3B34E4FBDC35DBC21560F23" ma:contentTypeVersion="9" ma:contentTypeDescription="Create a new document." ma:contentTypeScope="" ma:versionID="d0117662ab1b7ecd7b9f6b30ba6ed1c9">
  <xsd:schema xmlns:xsd="http://www.w3.org/2001/XMLSchema" xmlns:p="http://schemas.microsoft.com/office/2006/metadata/properties" xmlns:ns2="e2e12665-0a52-44fa-93fc-755654ed6771" targetNamespace="http://schemas.microsoft.com/office/2006/metadata/properties" ma:root="true" ma:fieldsID="e2c2631dead83a0ad53e82feee9622f1" ns2:_="">
    <xsd:import namespace="e2e12665-0a52-44fa-93fc-755654ed6771"/>
    <xsd:element name="properties">
      <xsd:complexType>
        <xsd:sequence>
          <xsd:element name="documentManagement">
            <xsd:complexType>
              <xsd:all>
                <xsd:element ref="ns2:Description0" minOccurs="0"/>
                <xsd:element ref="ns2:InUnits" minOccurs="0"/>
                <xsd:element ref="ns2:Comments" minOccurs="0"/>
                <xsd:element ref="ns2:OldUnits" minOccurs="0"/>
                <xsd:element ref="ns2:OID" minOccurs="0"/>
                <xsd:element ref="ns2:ForStudent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e2e12665-0a52-44fa-93fc-755654ed6771" elementFormDefault="qualified">
    <xsd:import namespace="http://schemas.microsoft.com/office/2006/documentManagement/types"/>
    <xsd:element name="Description0" ma:index="8" nillable="true" ma:displayName="Description" ma:internalName="Description0">
      <xsd:simpleType>
        <xsd:restriction base="dms:Text">
          <xsd:maxLength value="255"/>
        </xsd:restriction>
      </xsd:simpleType>
    </xsd:element>
    <xsd:element name="InUnits" ma:index="9" nillable="true" ma:displayName="InUnits" ma:list="{a76a41e2-bde4-4dbd-aa10-df71d00745ba}" ma:internalName="InUnits" ma:readOnly="false" ma:showField="Titl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ents" ma:index="10" nillable="true" ma:displayName="Comments" ma:internalName="Comments">
      <xsd:simpleType>
        <xsd:restriction base="dms:Note"/>
      </xsd:simpleType>
    </xsd:element>
    <xsd:element name="OldUnits" ma:index="11" nillable="true" ma:displayName="OldUnits" ma:internalName="OldUnits">
      <xsd:simpleType>
        <xsd:restriction base="dms:Note"/>
      </xsd:simpleType>
    </xsd:element>
    <xsd:element name="OID" ma:index="12" nillable="true" ma:displayName="OID" ma:internalName="OID">
      <xsd:simpleType>
        <xsd:restriction base="dms:Text">
          <xsd:maxLength value="255"/>
        </xsd:restriction>
      </xsd:simpleType>
    </xsd:element>
    <xsd:element name="ForStudents" ma:index="13" nillable="true" ma:displayName="ForStudents" ma:default="0" ma:description="Set to yes if students are to have access to the resource." ma:internalName="ForStudents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LongProperties xmlns="http://schemas.microsoft.com/office/2006/metadata/longProperties"/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ments xmlns="e2e12665-0a52-44fa-93fc-755654ed6771" xsi:nil="true"/>
    <OldUnits xmlns="e2e12665-0a52-44fa-93fc-755654ed6771">Roots of equations;#204</OldUnits>
    <Description0 xmlns="e2e12665-0a52-44fa-93fc-755654ed6771" xsi:nil="true"/>
    <InUnits xmlns="e2e12665-0a52-44fa-93fc-755654ed6771">
      <Value>195</Value>
      <Value>326</Value>
    </InUnits>
    <OID xmlns="e2e12665-0a52-44fa-93fc-755654ed6771">1333</OID>
    <ForStudents xmlns="e2e12665-0a52-44fa-93fc-755654ed6771">false</ForStudents>
  </documentManagement>
</p:properties>
</file>

<file path=customXml/itemProps1.xml><?xml version="1.0" encoding="utf-8"?>
<ds:datastoreItem xmlns:ds="http://schemas.openxmlformats.org/officeDocument/2006/customXml" ds:itemID="{BB3865BD-E109-4E8F-B3A1-582FA800FC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e12665-0a52-44fa-93fc-755654ed6771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7F995F38-2128-4026-80F6-8529813A7EC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974BD0D-988D-4B9F-B025-DD2AE5054CE7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9A164691-E97F-4D0F-8408-005A73EE6A0E}">
  <ds:schemaRefs>
    <ds:schemaRef ds:uri="http://www.w3.org/XML/1998/namespace"/>
    <ds:schemaRef ds:uri="e2e12665-0a52-44fa-93fc-755654ed6771"/>
    <ds:schemaRef ds:uri="http://schemas.microsoft.com/office/2006/metadata/properties"/>
    <ds:schemaRef ds:uri="http://purl.org/dc/terms/"/>
    <ds:schemaRef ds:uri="http://schemas.microsoft.com/office/2006/documentManagement/types"/>
    <ds:schemaRef ds:uri="http://purl.org/dc/dcmitype/"/>
    <ds:schemaRef ds:uri="http://purl.org/dc/elements/1.1/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1659</TotalTime>
  <Words>735</Words>
  <Application>Microsoft Office PowerPoint</Application>
  <PresentationFormat>On-screen Show (4:3)</PresentationFormat>
  <Paragraphs>259</Paragraphs>
  <Slides>20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8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Bluecoat</vt:lpstr>
      <vt:lpstr>1_Archway</vt:lpstr>
      <vt:lpstr>1_Bluecoat</vt:lpstr>
      <vt:lpstr>Office Theme</vt:lpstr>
      <vt:lpstr>1_Office Theme</vt:lpstr>
      <vt:lpstr>2_Office Theme</vt:lpstr>
      <vt:lpstr>2_Bluecoat</vt:lpstr>
      <vt:lpstr>4_Office Theme</vt:lpstr>
      <vt:lpstr> </vt:lpstr>
      <vt:lpstr> </vt:lpstr>
      <vt:lpstr>PowerPoint Presentation</vt:lpstr>
      <vt:lpstr> </vt:lpstr>
      <vt:lpstr> </vt:lpstr>
      <vt:lpstr>PowerPoint Presentation</vt:lpstr>
      <vt:lpstr>PowerPoint Presentation</vt:lpstr>
      <vt:lpstr>PowerPoint Presentation</vt:lpstr>
      <vt:lpstr>Copy and complete  </vt:lpstr>
      <vt:lpstr>Which set of 8 values could this box plot represent? </vt:lpstr>
      <vt:lpstr>PowerPoint Presentation</vt:lpstr>
      <vt:lpstr>PowerPoint Presentation</vt:lpstr>
      <vt:lpstr>PowerPoint Presentation</vt:lpstr>
      <vt:lpstr>This box plot gives information about the distribution of the weights of bags on a plane. </vt:lpstr>
      <vt:lpstr>This box plot gives information about the distribution of the weights of bags on a plane. </vt:lpstr>
      <vt:lpstr>This box plot gives information about the distribution of the weights of bags on a plane. </vt:lpstr>
      <vt:lpstr>This box plot gives information about the distribution of the weights of bags on a plane. </vt:lpstr>
      <vt:lpstr>This box plot gives information about the distribution of the weights of bags on a plane. </vt:lpstr>
      <vt:lpstr>This box plot gives information about the distribution of the weights of bags on a plane. </vt:lpstr>
      <vt:lpstr>EXIT TICKET  Draw two box plots to represent the heights of the following groups of students.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BoxPlots</dc:title>
  <dc:creator>L Elder</dc:creator>
  <cp:lastModifiedBy>Elder, L</cp:lastModifiedBy>
  <cp:revision>125</cp:revision>
  <cp:lastPrinted>2019-02-05T11:07:12Z</cp:lastPrinted>
  <dcterms:created xsi:type="dcterms:W3CDTF">2006-01-15T18:04:06Z</dcterms:created>
  <dcterms:modified xsi:type="dcterms:W3CDTF">2020-12-10T11:12:53Z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Units">
    <vt:lpwstr>204;#Roots of equations</vt:lpwstr>
  </property>
  <property fmtid="{D5CDD505-2E9C-101B-9397-08002B2CF9AE}" pid="3" name="ContentType">
    <vt:lpwstr>Document</vt:lpwstr>
  </property>
  <property fmtid="{D5CDD505-2E9C-101B-9397-08002B2CF9AE}" pid="4" name="Objectives">
    <vt:lpwstr/>
  </property>
  <property fmtid="{D5CDD505-2E9C-101B-9397-08002B2CF9AE}" pid="5" name="Order">
    <vt:lpwstr>133300.000000000</vt:lpwstr>
  </property>
</Properties>
</file>