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2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3.xml" ContentType="application/vnd.openxmlformats-officedocument.theme+xml"/>
  <Override PartName="/ppt/theme/theme1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  <p:sldMasterId id="2147483696" r:id="rId3"/>
    <p:sldMasterId id="2147483708" r:id="rId4"/>
    <p:sldMasterId id="2147483720" r:id="rId5"/>
    <p:sldMasterId id="2147483732" r:id="rId6"/>
    <p:sldMasterId id="2147483744" r:id="rId7"/>
    <p:sldMasterId id="2147483756" r:id="rId8"/>
    <p:sldMasterId id="2147483768" r:id="rId9"/>
    <p:sldMasterId id="2147483780" r:id="rId10"/>
    <p:sldMasterId id="2147483792" r:id="rId11"/>
    <p:sldMasterId id="2147483804" r:id="rId12"/>
    <p:sldMasterId id="2147483816" r:id="rId13"/>
  </p:sldMasterIdLst>
  <p:notesMasterIdLst>
    <p:notesMasterId r:id="rId27"/>
  </p:notesMasterIdLst>
  <p:sldIdLst>
    <p:sldId id="335" r:id="rId14"/>
    <p:sldId id="337" r:id="rId15"/>
    <p:sldId id="338" r:id="rId16"/>
    <p:sldId id="336" r:id="rId17"/>
    <p:sldId id="339" r:id="rId18"/>
    <p:sldId id="340" r:id="rId19"/>
    <p:sldId id="342" r:id="rId20"/>
    <p:sldId id="343" r:id="rId21"/>
    <p:sldId id="344" r:id="rId22"/>
    <p:sldId id="345" r:id="rId23"/>
    <p:sldId id="346" r:id="rId24"/>
    <p:sldId id="347" r:id="rId25"/>
    <p:sldId id="348" r:id="rId26"/>
  </p:sldIdLst>
  <p:sldSz cx="9144000" cy="6858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88467" autoAdjust="0"/>
  </p:normalViewPr>
  <p:slideViewPr>
    <p:cSldViewPr snapToGrid="0">
      <p:cViewPr>
        <p:scale>
          <a:sx n="103" d="100"/>
          <a:sy n="103" d="100"/>
        </p:scale>
        <p:origin x="-228" y="-1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5.xml"/><Relationship Id="rId26" Type="http://schemas.openxmlformats.org/officeDocument/2006/relationships/slide" Target="slides/slide1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8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4.xml"/><Relationship Id="rId25" Type="http://schemas.openxmlformats.org/officeDocument/2006/relationships/slide" Target="slides/slide1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3.xml"/><Relationship Id="rId20" Type="http://schemas.openxmlformats.org/officeDocument/2006/relationships/slide" Target="slides/slide7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2.xml"/><Relationship Id="rId23" Type="http://schemas.openxmlformats.org/officeDocument/2006/relationships/slide" Target="slides/slide10.xml"/><Relationship Id="rId28" Type="http://schemas.openxmlformats.org/officeDocument/2006/relationships/presProps" Target="presProps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6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1.xml"/><Relationship Id="rId22" Type="http://schemas.openxmlformats.org/officeDocument/2006/relationships/slide" Target="slides/slide9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92A451-1D68-4C67-BE54-8E146B936B11}" type="datetimeFigureOut">
              <a:rPr lang="en-GB" smtClean="0"/>
              <a:t>01/11/2020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E91062-EF12-46A9-B437-7769B7E470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14180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E91062-EF12-46A9-B437-7769B7E4707B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33835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https://variationtheory.com/2018/06/15/rationalising-the-denominator/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E91062-EF12-46A9-B437-7769B7E4707B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21659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https://variationtheory.com/2018/06/15/rationalising-the-denominator/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E91062-EF12-46A9-B437-7769B7E4707B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06670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https://variationtheory.com/2018/06/15/rationalising-the-denominator/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E91062-EF12-46A9-B437-7769B7E4707B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47861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E91062-EF12-46A9-B437-7769B7E4707B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61756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E91062-EF12-46A9-B437-7769B7E4707B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117034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E91062-EF12-46A9-B437-7769B7E4707B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74513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https://www.drfrostmaths.com/resource.php?rid=78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E91062-EF12-46A9-B437-7769B7E4707B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662478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https://www.drfrostmaths.com/resource.php?rid=242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E91062-EF12-46A9-B437-7769B7E4707B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028977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https://www.drfrostmaths.com/resource.php?rid=242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E91062-EF12-46A9-B437-7769B7E4707B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283441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https://www.drfrostmaths.com/resource.php?rid=242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E91062-EF12-46A9-B437-7769B7E4707B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69936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0595939-B29A-4B1C-9214-A2E5F705DF7E}" type="datetimeFigureOut">
              <a:rPr lang="en-GB" smtClean="0"/>
              <a:t>01/11/2020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0595939-B29A-4B1C-9214-A2E5F705DF7E}" type="datetimeFigureOut">
              <a:rPr lang="en-GB" smtClean="0"/>
              <a:t>01/11/2020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0595939-B29A-4B1C-9214-A2E5F705DF7E}" type="datetimeFigureOut">
              <a:rPr lang="en-GB" smtClean="0"/>
              <a:t>01/11/2020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0595939-B29A-4B1C-9214-A2E5F705DF7E}" type="datetimeFigureOut">
              <a:rPr lang="en-GB" smtClean="0"/>
              <a:t>01/11/2020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0595939-B29A-4B1C-9214-A2E5F705DF7E}" type="datetimeFigureOut">
              <a:rPr lang="en-GB" smtClean="0"/>
              <a:t>01/11/2020</a:t>
            </a:fld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0595939-B29A-4B1C-9214-A2E5F705DF7E}" type="datetimeFigureOut">
              <a:rPr lang="en-GB" smtClean="0"/>
              <a:t>01/11/2020</a:t>
            </a:fld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0595939-B29A-4B1C-9214-A2E5F705DF7E}" type="datetimeFigureOut">
              <a:rPr lang="en-GB" smtClean="0"/>
              <a:t>01/11/2020</a:t>
            </a:fld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0595939-B29A-4B1C-9214-A2E5F705DF7E}" type="datetimeFigureOut">
              <a:rPr lang="en-GB" smtClean="0"/>
              <a:t>01/11/2020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0595939-B29A-4B1C-9214-A2E5F705DF7E}" type="datetimeFigureOut">
              <a:rPr lang="en-GB" smtClean="0"/>
              <a:t>01/11/2020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0595939-B29A-4B1C-9214-A2E5F705DF7E}" type="datetimeFigureOut">
              <a:rPr lang="en-GB" smtClean="0"/>
              <a:t>01/11/2020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0595939-B29A-4B1C-9214-A2E5F705DF7E}" type="datetimeFigureOut">
              <a:rPr lang="en-GB" smtClean="0"/>
              <a:t>01/11/2020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11/1/2020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11/1/2020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11/1/2020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11/1/2020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11/1/2020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11/1/2020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11/1/2020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11/1/2020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11/1/2020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11/1/2020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11/1/2020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11/1/2020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11/1/2020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11/1/2020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11/1/2020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11/1/2020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11/1/2020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11/1/2020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11/1/2020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11/1/2020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11/1/2020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11/1/2020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11/1/2020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1788410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11/1/2020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0780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11/1/2020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9107488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11/1/2020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1585668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11/1/2020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6252344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11/1/2020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4379832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11/1/2020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9517152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11/1/2020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738384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11/1/2020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4896038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11/1/2020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3152986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11/1/2020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64184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0595939-B29A-4B1C-9214-A2E5F705DF7E}" type="datetimeFigureOut">
              <a:rPr lang="en-GB" smtClean="0"/>
              <a:t>01/11/2020</a:t>
            </a:fld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4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8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0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11/1/2020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7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9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11/1/2020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9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01/11/2020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5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11/1/2020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355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8965" y="793497"/>
            <a:ext cx="8486738" cy="5057662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248478" y="208722"/>
            <a:ext cx="61125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rgbClr val="FF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Surds Skill Check</a:t>
            </a:r>
            <a:endParaRPr lang="en-GB" sz="3200" b="1" dirty="0">
              <a:solidFill>
                <a:srgbClr val="FF000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168965" y="2612357"/>
            <a:ext cx="8486738" cy="3162278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65481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/>
          <p:cNvSpPr txBox="1"/>
          <p:nvPr/>
        </p:nvSpPr>
        <p:spPr>
          <a:xfrm>
            <a:off x="89452" y="135881"/>
            <a:ext cx="65697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rgbClr val="00206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Rationalising Surd Denominators</a:t>
            </a:r>
            <a:endParaRPr lang="en-GB" sz="3200" b="1" dirty="0">
              <a:solidFill>
                <a:srgbClr val="00206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3" name="Straight Connector 2"/>
          <p:cNvCxnSpPr/>
          <p:nvPr/>
        </p:nvCxnSpPr>
        <p:spPr>
          <a:xfrm flipV="1">
            <a:off x="0" y="793497"/>
            <a:ext cx="9144000" cy="11573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964018" y="180230"/>
            <a:ext cx="2179982" cy="476250"/>
          </a:xfrm>
        </p:spPr>
        <p:txBody>
          <a:bodyPr/>
          <a:lstStyle/>
          <a:p>
            <a:fld id="{4C022395-6D6E-4BA7-B62E-AB2EED021C32}" type="datetime1">
              <a:rPr lang="en-GB" sz="2800" b="1" smtClean="0">
                <a:solidFill>
                  <a:srgbClr val="00206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01/11/2020</a:t>
            </a:fld>
            <a:endParaRPr lang="en-GB" b="1" dirty="0">
              <a:solidFill>
                <a:srgbClr val="00206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0444" y="1555354"/>
            <a:ext cx="6168738" cy="96030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19836" y="1063488"/>
            <a:ext cx="61125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rgbClr val="FF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Discuss:</a:t>
            </a:r>
            <a:endParaRPr lang="en-GB" sz="3200" b="1" dirty="0">
              <a:solidFill>
                <a:srgbClr val="FF000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836" y="5596215"/>
            <a:ext cx="7292972" cy="29720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4"/>
          <a:srcRect r="32313" b="3055"/>
          <a:stretch/>
        </p:blipFill>
        <p:spPr>
          <a:xfrm>
            <a:off x="219836" y="6005877"/>
            <a:ext cx="7353782" cy="31541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4"/>
          <a:srcRect l="67412" t="2784"/>
          <a:stretch/>
        </p:blipFill>
        <p:spPr>
          <a:xfrm>
            <a:off x="536713" y="6331227"/>
            <a:ext cx="3540426" cy="316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0199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 flipV="1">
            <a:off x="0" y="793497"/>
            <a:ext cx="9144000" cy="11573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34809" y="190143"/>
            <a:ext cx="2179982" cy="476250"/>
          </a:xfrm>
        </p:spPr>
        <p:txBody>
          <a:bodyPr/>
          <a:lstStyle/>
          <a:p>
            <a:fld id="{4C022395-6D6E-4BA7-B62E-AB2EED021C32}" type="datetime1">
              <a:rPr lang="en-GB" sz="2800" b="1" smtClean="0">
                <a:solidFill>
                  <a:srgbClr val="00206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01/11/2020</a:t>
            </a:fld>
            <a:endParaRPr lang="en-GB" b="1" dirty="0">
              <a:solidFill>
                <a:srgbClr val="00206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406" y="954233"/>
            <a:ext cx="8675686" cy="35355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3"/>
          <a:srcRect r="32313" b="3055"/>
          <a:stretch/>
        </p:blipFill>
        <p:spPr>
          <a:xfrm>
            <a:off x="99978" y="1412831"/>
            <a:ext cx="8944043" cy="383618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3"/>
          <a:srcRect l="67412" t="2784"/>
          <a:stretch/>
        </p:blipFill>
        <p:spPr>
          <a:xfrm>
            <a:off x="477078" y="1804630"/>
            <a:ext cx="4381626" cy="39144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1406" y="2533736"/>
            <a:ext cx="8309517" cy="195841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89452" y="135881"/>
            <a:ext cx="65697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rgbClr val="00206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Rationalising Surd Denominators</a:t>
            </a:r>
            <a:endParaRPr lang="en-GB" sz="3200" b="1" dirty="0">
              <a:solidFill>
                <a:srgbClr val="00206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685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 flipV="1">
            <a:off x="0" y="793497"/>
            <a:ext cx="9144000" cy="11573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34809" y="190143"/>
            <a:ext cx="2179982" cy="476250"/>
          </a:xfrm>
        </p:spPr>
        <p:txBody>
          <a:bodyPr/>
          <a:lstStyle/>
          <a:p>
            <a:fld id="{4C022395-6D6E-4BA7-B62E-AB2EED021C32}" type="datetime1">
              <a:rPr lang="en-GB" sz="2800" b="1" smtClean="0">
                <a:solidFill>
                  <a:srgbClr val="00206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01/11/2020</a:t>
            </a:fld>
            <a:endParaRPr lang="en-GB" b="1" dirty="0">
              <a:solidFill>
                <a:srgbClr val="00206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24859" y="1060789"/>
            <a:ext cx="39495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GB" sz="2000" b="1" dirty="0">
                <a:solidFill>
                  <a:srgbClr val="FF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Worked Example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233530" y="1046243"/>
            <a:ext cx="49104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GB" sz="2000" b="1" dirty="0">
                <a:solidFill>
                  <a:srgbClr val="FF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Your Turn</a:t>
            </a:r>
          </a:p>
        </p:txBody>
      </p:sp>
      <p:cxnSp>
        <p:nvCxnSpPr>
          <p:cNvPr id="26" name="Straight Connector 25"/>
          <p:cNvCxnSpPr>
            <a:cxnSpLocks/>
          </p:cNvCxnSpPr>
          <p:nvPr/>
        </p:nvCxnSpPr>
        <p:spPr>
          <a:xfrm>
            <a:off x="4353339" y="805070"/>
            <a:ext cx="44680" cy="6052930"/>
          </a:xfrm>
          <a:prstGeom prst="line">
            <a:avLst/>
          </a:prstGeom>
          <a:noFill/>
          <a:ln w="317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27" name="Straight Connector 26"/>
          <p:cNvCxnSpPr>
            <a:cxnSpLocks/>
          </p:cNvCxnSpPr>
          <p:nvPr/>
        </p:nvCxnSpPr>
        <p:spPr>
          <a:xfrm>
            <a:off x="89452" y="1656748"/>
            <a:ext cx="9144000" cy="0"/>
          </a:xfrm>
          <a:prstGeom prst="line">
            <a:avLst/>
          </a:prstGeom>
          <a:noFill/>
          <a:ln w="317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8A944944-E635-41E3-8DA4-5CC8ADAB9CED}"/>
              </a:ext>
            </a:extLst>
          </p:cNvPr>
          <p:cNvSpPr txBox="1"/>
          <p:nvPr/>
        </p:nvSpPr>
        <p:spPr>
          <a:xfrm>
            <a:off x="79231" y="6447325"/>
            <a:ext cx="1912882" cy="369332"/>
          </a:xfrm>
          <a:prstGeom prst="rect">
            <a:avLst/>
          </a:prstGeom>
          <a:solidFill>
            <a:sysClr val="windowText" lastClr="000000"/>
          </a:solidFill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rPr>
              <a:t>@</a:t>
            </a:r>
            <a:r>
              <a:rPr kumimoji="0" lang="en-GB" sz="18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rPr>
              <a:t>fortyninecubed</a:t>
            </a:r>
            <a:endParaRPr kumimoji="0" lang="en-GB" sz="18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/>
              <p:cNvSpPr/>
              <p:nvPr/>
            </p:nvSpPr>
            <p:spPr>
              <a:xfrm>
                <a:off x="-114990" y="1872629"/>
                <a:ext cx="1897488" cy="1152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200" i="1" smtClean="0">
                              <a:solidFill>
                                <a:prstClr val="black"/>
                              </a:solidFill>
                              <a:latin typeface="Cambria Math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GB" sz="32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3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GB" sz="3200" i="1">
                                  <a:solidFill>
                                    <a:prstClr val="black"/>
                                  </a:solidFill>
                                  <a:latin typeface="Cambria Math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320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5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GB" dirty="0">
                  <a:solidFill>
                    <a:prstClr val="black"/>
                  </a:solidFill>
                  <a:latin typeface="Calibri"/>
                </a:endParaRPr>
              </a:p>
            </p:txBody>
          </p:sp>
        </mc:Choice>
        <mc:Fallback xmlns="">
          <p:sp>
            <p:nvSpPr>
              <p:cNvPr id="29" name="Rectangle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14990" y="1872629"/>
                <a:ext cx="1897488" cy="115211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 29"/>
              <p:cNvSpPr/>
              <p:nvPr/>
            </p:nvSpPr>
            <p:spPr>
              <a:xfrm>
                <a:off x="4196678" y="1867144"/>
                <a:ext cx="1897488" cy="1152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200" i="1" smtClean="0">
                              <a:solidFill>
                                <a:prstClr val="black"/>
                              </a:solidFill>
                              <a:latin typeface="Cambria Math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GB" sz="32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10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GB" sz="3200" i="1">
                                  <a:solidFill>
                                    <a:prstClr val="black"/>
                                  </a:solidFill>
                                  <a:latin typeface="Cambria Math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320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5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GB" dirty="0">
                  <a:solidFill>
                    <a:prstClr val="black"/>
                  </a:solidFill>
                  <a:latin typeface="Calibri"/>
                </a:endParaRPr>
              </a:p>
            </p:txBody>
          </p:sp>
        </mc:Choice>
        <mc:Fallback xmlns="">
          <p:sp>
            <p:nvSpPr>
              <p:cNvPr id="30" name="Rectangle 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96678" y="1867144"/>
                <a:ext cx="1897488" cy="115211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angle 30"/>
              <p:cNvSpPr/>
              <p:nvPr/>
            </p:nvSpPr>
            <p:spPr>
              <a:xfrm>
                <a:off x="-114990" y="4092298"/>
                <a:ext cx="1897488" cy="1152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200" i="1" smtClean="0">
                              <a:solidFill>
                                <a:prstClr val="black"/>
                              </a:solidFill>
                              <a:latin typeface="Cambria Math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GB" sz="32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GB" sz="32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2</m:t>
                          </m:r>
                          <m:rad>
                            <m:radPr>
                              <m:degHide m:val="on"/>
                              <m:ctrlPr>
                                <a:rPr lang="en-GB" sz="3200" i="1">
                                  <a:solidFill>
                                    <a:prstClr val="black"/>
                                  </a:solidFill>
                                  <a:latin typeface="Cambria Math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320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5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GB" dirty="0">
                  <a:solidFill>
                    <a:prstClr val="black"/>
                  </a:solidFill>
                  <a:latin typeface="Calibri"/>
                </a:endParaRPr>
              </a:p>
            </p:txBody>
          </p:sp>
        </mc:Choice>
        <mc:Fallback xmlns="">
          <p:sp>
            <p:nvSpPr>
              <p:cNvPr id="31" name="Rectangle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14990" y="4092298"/>
                <a:ext cx="1897488" cy="115211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Rectangle 31"/>
              <p:cNvSpPr/>
              <p:nvPr/>
            </p:nvSpPr>
            <p:spPr>
              <a:xfrm>
                <a:off x="4233530" y="4092298"/>
                <a:ext cx="1897488" cy="1152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200" i="1" smtClean="0">
                              <a:solidFill>
                                <a:prstClr val="black"/>
                              </a:solidFill>
                              <a:latin typeface="Cambria Math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GB" sz="32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GB" sz="32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2</m:t>
                          </m:r>
                          <m:rad>
                            <m:radPr>
                              <m:degHide m:val="on"/>
                              <m:ctrlPr>
                                <a:rPr lang="en-GB" sz="3200" i="1">
                                  <a:solidFill>
                                    <a:prstClr val="black"/>
                                  </a:solidFill>
                                  <a:latin typeface="Cambria Math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320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6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GB" dirty="0">
                  <a:solidFill>
                    <a:prstClr val="black"/>
                  </a:solidFill>
                  <a:latin typeface="Calibri"/>
                </a:endParaRPr>
              </a:p>
            </p:txBody>
          </p:sp>
        </mc:Choice>
        <mc:Fallback xmlns="">
          <p:sp>
            <p:nvSpPr>
              <p:cNvPr id="32" name="Rectangle 3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33530" y="4092298"/>
                <a:ext cx="1897488" cy="115211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TextBox 32"/>
          <p:cNvSpPr txBox="1"/>
          <p:nvPr/>
        </p:nvSpPr>
        <p:spPr>
          <a:xfrm>
            <a:off x="89452" y="135881"/>
            <a:ext cx="65697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rgbClr val="00206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Rationalising Surd Denominators</a:t>
            </a:r>
            <a:endParaRPr lang="en-GB" sz="3200" b="1" dirty="0">
              <a:solidFill>
                <a:srgbClr val="00206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6860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i2.wp.com/variationtheory.com/wp-content/uploads/2018/06/Slide11.png?resize=960%2C720&amp;ssl=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087" y="102326"/>
            <a:ext cx="8835886" cy="66269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49087" y="447261"/>
            <a:ext cx="8547652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solidFill>
                  <a:srgbClr val="FF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1.						6.						11.</a:t>
            </a:r>
          </a:p>
          <a:p>
            <a:endParaRPr lang="en-GB" sz="2800" dirty="0" smtClean="0">
              <a:solidFill>
                <a:srgbClr val="FF000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endParaRPr lang="en-GB" sz="2800" dirty="0" smtClean="0">
              <a:solidFill>
                <a:srgbClr val="FF000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en-GB" sz="2800" dirty="0" smtClean="0">
                <a:solidFill>
                  <a:srgbClr val="FF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2.						7.						12.</a:t>
            </a:r>
          </a:p>
          <a:p>
            <a:endParaRPr lang="en-GB" sz="2800" dirty="0" smtClean="0">
              <a:solidFill>
                <a:srgbClr val="FF000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endParaRPr lang="en-GB" sz="2800" dirty="0" smtClean="0">
              <a:solidFill>
                <a:srgbClr val="FF000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en-GB" sz="2800" dirty="0" smtClean="0">
                <a:solidFill>
                  <a:srgbClr val="FF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3.						8.						13.</a:t>
            </a:r>
          </a:p>
          <a:p>
            <a:endParaRPr lang="en-GB" sz="2800" dirty="0" smtClean="0">
              <a:solidFill>
                <a:srgbClr val="FF000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endParaRPr lang="en-GB" sz="2800" dirty="0" smtClean="0">
              <a:solidFill>
                <a:srgbClr val="FF000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en-GB" sz="2800" dirty="0" smtClean="0">
                <a:solidFill>
                  <a:srgbClr val="FF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4.						9.						14.</a:t>
            </a:r>
          </a:p>
          <a:p>
            <a:endParaRPr lang="en-GB" sz="2800" dirty="0" smtClean="0">
              <a:solidFill>
                <a:srgbClr val="FF000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endParaRPr lang="en-GB" sz="2800" dirty="0" smtClean="0">
              <a:solidFill>
                <a:srgbClr val="FF000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en-GB" sz="2800" dirty="0" smtClean="0">
                <a:solidFill>
                  <a:srgbClr val="FF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5.						10.					15.</a:t>
            </a:r>
          </a:p>
        </p:txBody>
      </p:sp>
    </p:spTree>
    <p:extLst>
      <p:ext uri="{BB962C8B-B14F-4D97-AF65-F5344CB8AC3E}">
        <p14:creationId xmlns:p14="http://schemas.microsoft.com/office/powerpoint/2010/main" val="3216273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i0.wp.com/variationtheory.com/wp-content/uploads/2018/06/Slide12.png?resize=960%2C720&amp;ssl=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329" y="66156"/>
            <a:ext cx="8921889" cy="6691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2471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 flipV="1">
            <a:off x="0" y="793497"/>
            <a:ext cx="9144000" cy="11573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34809" y="190143"/>
            <a:ext cx="2179982" cy="476250"/>
          </a:xfrm>
        </p:spPr>
        <p:txBody>
          <a:bodyPr/>
          <a:lstStyle/>
          <a:p>
            <a:fld id="{4C022395-6D6E-4BA7-B62E-AB2EED021C32}" type="datetime1">
              <a:rPr lang="en-GB" sz="2800" b="1" smtClean="0">
                <a:solidFill>
                  <a:srgbClr val="00206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01/11/2020</a:t>
            </a:fld>
            <a:endParaRPr lang="en-GB" b="1" dirty="0">
              <a:solidFill>
                <a:srgbClr val="00206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89452" y="135881"/>
            <a:ext cx="65697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rgbClr val="00206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Rationalising Surd Denominators</a:t>
            </a:r>
            <a:endParaRPr lang="en-GB" sz="3200" b="1" dirty="0">
              <a:solidFill>
                <a:srgbClr val="00206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r="53816" b="77383"/>
          <a:stretch/>
        </p:blipFill>
        <p:spPr>
          <a:xfrm>
            <a:off x="266291" y="1001059"/>
            <a:ext cx="5219447" cy="840923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3"/>
          <a:srcRect l="54928" t="17133" b="50"/>
          <a:stretch/>
        </p:blipFill>
        <p:spPr>
          <a:xfrm>
            <a:off x="89453" y="4635871"/>
            <a:ext cx="3478696" cy="2102858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3"/>
          <a:srcRect l="45734" b="83159"/>
          <a:stretch/>
        </p:blipFill>
        <p:spPr>
          <a:xfrm>
            <a:off x="266291" y="1841982"/>
            <a:ext cx="6132926" cy="626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5547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r="678" b="68242"/>
          <a:stretch/>
        </p:blipFill>
        <p:spPr>
          <a:xfrm>
            <a:off x="-1" y="2691"/>
            <a:ext cx="9144001" cy="1690734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3"/>
          <a:srcRect t="71788" r="41945"/>
          <a:stretch/>
        </p:blipFill>
        <p:spPr>
          <a:xfrm>
            <a:off x="11688" y="4793809"/>
            <a:ext cx="5621820" cy="157975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3"/>
          <a:srcRect l="60494" t="72031" b="10693"/>
          <a:stretch/>
        </p:blipFill>
        <p:spPr>
          <a:xfrm>
            <a:off x="4738528" y="5709463"/>
            <a:ext cx="4362402" cy="1103244"/>
          </a:xfrm>
          <a:prstGeom prst="rect">
            <a:avLst/>
          </a:prstGeom>
        </p:spPr>
      </p:pic>
      <p:grpSp>
        <p:nvGrpSpPr>
          <p:cNvPr id="14" name="Group 13"/>
          <p:cNvGrpSpPr/>
          <p:nvPr/>
        </p:nvGrpSpPr>
        <p:grpSpPr>
          <a:xfrm>
            <a:off x="0" y="2082256"/>
            <a:ext cx="6928154" cy="2474274"/>
            <a:chOff x="78933" y="1739349"/>
            <a:chExt cx="6063450" cy="2017642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 rotWithShape="1">
            <a:blip r:embed="rId3"/>
            <a:srcRect t="31022" r="32375" b="30064"/>
            <a:stretch/>
          </p:blipFill>
          <p:spPr>
            <a:xfrm>
              <a:off x="78933" y="1739349"/>
              <a:ext cx="6063450" cy="2017642"/>
            </a:xfrm>
            <a:prstGeom prst="rect">
              <a:avLst/>
            </a:prstGeom>
          </p:spPr>
        </p:pic>
        <p:sp>
          <p:nvSpPr>
            <p:cNvPr id="6" name="Rectangle 5"/>
            <p:cNvSpPr/>
            <p:nvPr/>
          </p:nvSpPr>
          <p:spPr>
            <a:xfrm>
              <a:off x="5009322" y="2196548"/>
              <a:ext cx="1133061" cy="308113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4738528" y="1693426"/>
            <a:ext cx="4362402" cy="1606366"/>
            <a:chOff x="7871791" y="1597716"/>
            <a:chExt cx="4059056" cy="1224997"/>
          </a:xfrm>
        </p:grpSpPr>
        <p:pic>
          <p:nvPicPr>
            <p:cNvPr id="13" name="Picture 12"/>
            <p:cNvPicPr>
              <a:picLocks noChangeAspect="1"/>
            </p:cNvPicPr>
            <p:nvPr/>
          </p:nvPicPr>
          <p:blipFill rotWithShape="1">
            <a:blip r:embed="rId3"/>
            <a:srcRect l="55062" t="31022" b="45879"/>
            <a:stretch/>
          </p:blipFill>
          <p:spPr>
            <a:xfrm>
              <a:off x="7901608" y="1597716"/>
              <a:ext cx="4029239" cy="1197664"/>
            </a:xfrm>
            <a:prstGeom prst="rect">
              <a:avLst/>
            </a:prstGeom>
          </p:spPr>
        </p:pic>
        <p:sp>
          <p:nvSpPr>
            <p:cNvPr id="15" name="Rectangle 14"/>
            <p:cNvSpPr/>
            <p:nvPr/>
          </p:nvSpPr>
          <p:spPr>
            <a:xfrm>
              <a:off x="7871791" y="2502742"/>
              <a:ext cx="1272209" cy="319971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3457864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 flipV="1">
            <a:off x="0" y="793497"/>
            <a:ext cx="9144000" cy="11573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34809" y="190143"/>
            <a:ext cx="2179982" cy="476250"/>
          </a:xfrm>
        </p:spPr>
        <p:txBody>
          <a:bodyPr/>
          <a:lstStyle/>
          <a:p>
            <a:fld id="{4C022395-6D6E-4BA7-B62E-AB2EED021C32}" type="datetime1">
              <a:rPr lang="en-GB" sz="2800" b="1" smtClean="0">
                <a:solidFill>
                  <a:srgbClr val="00206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01/11/2020</a:t>
            </a:fld>
            <a:endParaRPr lang="en-GB" b="1" dirty="0">
              <a:solidFill>
                <a:srgbClr val="00206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89452" y="135881"/>
            <a:ext cx="65697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rgbClr val="00206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Rationalising Surd Denominators</a:t>
            </a:r>
            <a:endParaRPr lang="en-GB" sz="3200" b="1" dirty="0">
              <a:solidFill>
                <a:srgbClr val="00206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19836" y="1063488"/>
            <a:ext cx="61125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rgbClr val="FF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Check, mark and correct:</a:t>
            </a:r>
            <a:endParaRPr lang="en-GB" sz="3200" b="1" dirty="0">
              <a:solidFill>
                <a:srgbClr val="FF000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1482" y="1906681"/>
            <a:ext cx="7856704" cy="4472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9924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 flipV="1">
            <a:off x="0" y="793497"/>
            <a:ext cx="9144000" cy="11573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34809" y="190143"/>
            <a:ext cx="2179982" cy="476250"/>
          </a:xfrm>
        </p:spPr>
        <p:txBody>
          <a:bodyPr/>
          <a:lstStyle/>
          <a:p>
            <a:fld id="{4C022395-6D6E-4BA7-B62E-AB2EED021C32}" type="datetime1">
              <a:rPr lang="en-GB" sz="2800" b="1" smtClean="0">
                <a:solidFill>
                  <a:srgbClr val="00206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01/11/2020</a:t>
            </a:fld>
            <a:endParaRPr lang="en-GB" b="1" dirty="0">
              <a:solidFill>
                <a:srgbClr val="00206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89452" y="135881"/>
            <a:ext cx="65697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rgbClr val="00206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Rationalising Surd Denominators</a:t>
            </a:r>
            <a:endParaRPr lang="en-GB" sz="3200" b="1" dirty="0">
              <a:solidFill>
                <a:srgbClr val="00206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51520" y="836712"/>
            <a:ext cx="79208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en-GB" sz="20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You’ve seen ‘rationalising a denominator’, the idea being that we don’t like to divide things by an irrational number.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/>
              <p:cNvSpPr/>
              <p:nvPr/>
            </p:nvSpPr>
            <p:spPr>
              <a:xfrm>
                <a:off x="239981" y="1697208"/>
                <a:ext cx="8064896" cy="214539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defTabSz="914400"/>
                <a:r>
                  <a:rPr lang="en-GB" sz="2000" dirty="0">
                    <a:solidFill>
                      <a:prstClr val="black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But what do we multiply the top and bottom by if we have a more complicated denominator?</a:t>
                </a:r>
              </a:p>
              <a:p>
                <a:pPr defTabSz="914400"/>
                <a:endParaRPr lang="en-GB" sz="2000" dirty="0">
                  <a:solidFill>
                    <a:prstClr val="black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  <a:p>
                <a:pPr defTabSz="9144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200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32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GB" sz="3200" i="1" smtClean="0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320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  <m:r>
                            <a:rPr lang="en-GB" sz="32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+1</m:t>
                          </m:r>
                        </m:den>
                      </m:f>
                      <m:r>
                        <a:rPr lang="en-GB" sz="32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GB" sz="3200" b="1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GB" sz="3200" b="1" i="1" smtClean="0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3200" b="1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e>
                          </m:rad>
                          <m:r>
                            <a:rPr lang="en-GB" sz="3200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sz="3200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GB" sz="3200" b="1" i="1" smtClean="0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3200" b="1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e>
                          </m:rad>
                          <m:r>
                            <a:rPr lang="en-GB" sz="3200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sz="3200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den>
                      </m:f>
                      <m:r>
                        <a:rPr lang="en-GB" sz="3200" b="1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3200" b="1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GB" sz="3200" b="1" i="1" smtClean="0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3200" b="1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e>
                          </m:rad>
                          <m:r>
                            <a:rPr lang="en-GB" sz="3200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sz="3200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GB" sz="3200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den>
                      </m:f>
                      <m:r>
                        <a:rPr lang="en-GB" sz="3200" b="1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GB" sz="3200" b="1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</m:ctrlPr>
                        </m:radPr>
                        <m:deg/>
                        <m:e>
                          <m:r>
                            <a:rPr lang="en-GB" sz="3200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e>
                      </m:rad>
                      <m:r>
                        <a:rPr lang="en-GB" sz="3200" b="1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3200" b="1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</m:oMath>
                  </m:oMathPara>
                </a14:m>
                <a:endParaRPr lang="en-GB" sz="3200" b="1" dirty="0">
                  <a:solidFill>
                    <a:prstClr val="black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mc:Choice>
        <mc:Fallback xmlns="">
          <p:sp>
            <p:nvSpPr>
              <p:cNvPr id="20" name="Rectangle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9981" y="1697208"/>
                <a:ext cx="8064896" cy="2145396"/>
              </a:xfrm>
              <a:prstGeom prst="rect">
                <a:avLst/>
              </a:prstGeom>
              <a:blipFill>
                <a:blip r:embed="rId3"/>
                <a:stretch>
                  <a:fillRect l="-756" t="-113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Rectangle 20"/>
          <p:cNvSpPr/>
          <p:nvPr/>
        </p:nvSpPr>
        <p:spPr>
          <a:xfrm>
            <a:off x="2321465" y="2504984"/>
            <a:ext cx="1733700" cy="1337620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i="0" u="none" strike="noStrike" kern="0" normalizeH="0" baseline="0" noProof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?</a:t>
            </a:r>
          </a:p>
        </p:txBody>
      </p:sp>
      <p:sp>
        <p:nvSpPr>
          <p:cNvPr id="22" name="Rectangle 21"/>
          <p:cNvSpPr/>
          <p:nvPr/>
        </p:nvSpPr>
        <p:spPr>
          <a:xfrm>
            <a:off x="4412975" y="2504984"/>
            <a:ext cx="3056382" cy="1337620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i="0" u="none" strike="noStrike" kern="0" normalizeH="0" baseline="0" noProof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339578" y="4449146"/>
                <a:ext cx="8208912" cy="923330"/>
              </a:xfrm>
              <a:prstGeom prst="rect">
                <a:avLst/>
              </a:prstGeom>
              <a:solidFill>
                <a:schemeClr val="accent2"/>
              </a:solidFill>
              <a:ln w="25400" cap="flat" cmpd="sng" algn="ctr">
                <a:solidFill>
                  <a:sysClr val="windowText" lastClr="000000">
                    <a:shade val="50000"/>
                  </a:sysClr>
                </a:solidFill>
                <a:prstDash val="solid"/>
              </a:ln>
              <a:effectLst/>
            </p:spPr>
            <p:txBody>
              <a:bodyPr wrap="squar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8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We basically do the same but with the sign reversed (this is known as the ‘conjugate’). That way, we obtain the difference of two squares. Since </a:t>
                </a:r>
                <a14:m>
                  <m:oMath xmlns:m="http://schemas.openxmlformats.org/officeDocument/2006/math">
                    <m:d>
                      <m:dPr>
                        <m:ctrlPr>
                          <a:rPr kumimoji="0" lang="en-GB" sz="18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mbria Math"/>
                            <a:ea typeface="+mn-ea"/>
                            <a:cs typeface="+mn-cs"/>
                          </a:rPr>
                        </m:ctrlPr>
                      </m:dPr>
                      <m:e>
                        <m:r>
                          <a:rPr kumimoji="0" lang="en-GB" sz="18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𝑎</m:t>
                        </m:r>
                        <m:r>
                          <a:rPr kumimoji="0" lang="en-GB" sz="18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+</m:t>
                        </m:r>
                        <m:r>
                          <a:rPr kumimoji="0" lang="en-GB" sz="18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𝑏</m:t>
                        </m:r>
                      </m:e>
                    </m:d>
                    <m:d>
                      <m:dPr>
                        <m:ctrlPr>
                          <a:rPr kumimoji="0" lang="en-GB" sz="18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mbria Math"/>
                            <a:ea typeface="+mn-ea"/>
                            <a:cs typeface="+mn-cs"/>
                          </a:rPr>
                        </m:ctrlPr>
                      </m:dPr>
                      <m:e>
                        <m:r>
                          <a:rPr kumimoji="0" lang="en-GB" sz="18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𝑎</m:t>
                        </m:r>
                        <m:r>
                          <a:rPr kumimoji="0" lang="en-GB" sz="18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−</m:t>
                        </m:r>
                        <m:r>
                          <a:rPr kumimoji="0" lang="en-GB" sz="18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𝑏</m:t>
                        </m:r>
                      </m:e>
                    </m:d>
                    <m:r>
                      <a:rPr kumimoji="0" lang="en-GB" sz="1800" b="0" i="1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sSup>
                      <m:sSupPr>
                        <m:ctrlPr>
                          <a:rPr kumimoji="0" lang="en-GB" sz="18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mbria Math"/>
                            <a:ea typeface="+mn-ea"/>
                            <a:cs typeface="+mn-cs"/>
                          </a:rPr>
                        </m:ctrlPr>
                      </m:sSupPr>
                      <m:e>
                        <m:r>
                          <a:rPr kumimoji="0" lang="en-GB" sz="18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𝑎</m:t>
                        </m:r>
                      </m:e>
                      <m:sup>
                        <m:r>
                          <a:rPr kumimoji="0" lang="en-GB" sz="18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2</m:t>
                        </m:r>
                      </m:sup>
                    </m:sSup>
                    <m:r>
                      <a:rPr kumimoji="0" lang="en-GB" sz="1800" b="0" i="1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−</m:t>
                    </m:r>
                    <m:sSup>
                      <m:sSupPr>
                        <m:ctrlPr>
                          <a:rPr kumimoji="0" lang="en-GB" sz="18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mbria Math"/>
                            <a:ea typeface="+mn-ea"/>
                            <a:cs typeface="+mn-cs"/>
                          </a:rPr>
                        </m:ctrlPr>
                      </m:sSupPr>
                      <m:e>
                        <m:r>
                          <a:rPr kumimoji="0" lang="en-GB" sz="18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𝑏</m:t>
                        </m:r>
                      </m:e>
                      <m:sup>
                        <m:r>
                          <a:rPr kumimoji="0" lang="en-GB" sz="18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2</m:t>
                        </m:r>
                      </m:sup>
                    </m:sSup>
                  </m:oMath>
                </a14:m>
                <a:r>
                  <a:rPr kumimoji="0" lang="en-GB" sz="18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, any surds will be squared and thus we’ll end up with no surds in the denominator.</a:t>
                </a:r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9578" y="4449146"/>
                <a:ext cx="8208912" cy="923330"/>
              </a:xfrm>
              <a:prstGeom prst="rect">
                <a:avLst/>
              </a:prstGeom>
              <a:blipFill>
                <a:blip r:embed="rId4"/>
                <a:stretch>
                  <a:fillRect l="-519" t="-2581" r="-889" b="-8387"/>
                </a:stretch>
              </a:blipFill>
              <a:ln w="25400" cap="flat" cmpd="sng" algn="ctr">
                <a:solidFill>
                  <a:sysClr val="windowText" lastClr="000000">
                    <a:shade val="50000"/>
                  </a:sysClr>
                </a:solidFill>
                <a:prstDash val="solid"/>
              </a:ln>
              <a:effectLst/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21147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 flipV="1">
            <a:off x="0" y="793497"/>
            <a:ext cx="9144000" cy="11573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34809" y="190143"/>
            <a:ext cx="2179982" cy="476250"/>
          </a:xfrm>
        </p:spPr>
        <p:txBody>
          <a:bodyPr/>
          <a:lstStyle/>
          <a:p>
            <a:fld id="{4C022395-6D6E-4BA7-B62E-AB2EED021C32}" type="datetime1">
              <a:rPr lang="en-GB" sz="2800" b="1" smtClean="0">
                <a:solidFill>
                  <a:srgbClr val="00206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01/11/2020</a:t>
            </a:fld>
            <a:endParaRPr lang="en-GB" b="1" dirty="0">
              <a:solidFill>
                <a:srgbClr val="00206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89452" y="135881"/>
            <a:ext cx="65697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rgbClr val="00206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Rationalising Surd Denominators</a:t>
            </a:r>
            <a:endParaRPr lang="en-GB" sz="3200" b="1" dirty="0">
              <a:solidFill>
                <a:srgbClr val="00206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683568" y="1052736"/>
                <a:ext cx="5472608" cy="9421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9144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4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GB" sz="2400" i="1" smtClean="0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40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6</m:t>
                              </m:r>
                            </m:e>
                          </m:rad>
                          <m:r>
                            <a:rPr lang="en-GB" sz="24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−2</m:t>
                          </m:r>
                        </m:den>
                      </m:f>
                      <m:r>
                        <a:rPr lang="en-GB" sz="24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GB" sz="2400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GB" sz="2400" i="1" smtClean="0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40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6</m:t>
                              </m:r>
                            </m:e>
                          </m:rad>
                          <m:r>
                            <a:rPr lang="en-GB" sz="24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+2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GB" sz="2400" i="1" smtClean="0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40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6</m:t>
                              </m:r>
                            </m:e>
                          </m:rad>
                          <m:r>
                            <a:rPr lang="en-GB" sz="24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+2</m:t>
                          </m:r>
                        </m:den>
                      </m:f>
                      <m:r>
                        <a:rPr lang="en-GB" sz="24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4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  <m:rad>
                            <m:radPr>
                              <m:degHide m:val="on"/>
                              <m:ctrlPr>
                                <a:rPr lang="en-GB" sz="2400" i="1" smtClean="0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40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6</m:t>
                              </m:r>
                            </m:e>
                          </m:rad>
                          <m:r>
                            <a:rPr lang="en-GB" sz="24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+6</m:t>
                          </m:r>
                        </m:num>
                        <m:den>
                          <m:r>
                            <a:rPr lang="en-GB" sz="24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2400" dirty="0">
                  <a:solidFill>
                    <a:prstClr val="black"/>
                  </a:solidFill>
                  <a:latin typeface="Calibri"/>
                </a:endParaRPr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568" y="1052736"/>
                <a:ext cx="5472608" cy="94218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6156176" y="1029354"/>
                <a:ext cx="2880320" cy="1858842"/>
              </a:xfrm>
              <a:prstGeom prst="rect">
                <a:avLst/>
              </a:prstGeom>
              <a:solidFill>
                <a:schemeClr val="accent2"/>
              </a:solidFill>
              <a:ln w="25400" cap="flat" cmpd="sng" algn="ctr">
                <a:solidFill>
                  <a:sysClr val="windowText" lastClr="000000">
                    <a:shade val="50000"/>
                  </a:sysClr>
                </a:solidFill>
                <a:prstDash val="solid"/>
              </a:ln>
              <a:effectLst/>
            </p:spPr>
            <p:txBody>
              <a:bodyPr wrap="squar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6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You can explicitly expand out </a:t>
                </a:r>
                <a14:m>
                  <m:oMath xmlns:m="http://schemas.openxmlformats.org/officeDocument/2006/math">
                    <m:d>
                      <m:dPr>
                        <m:ctrlPr>
                          <a:rPr kumimoji="0" lang="en-GB" sz="16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mbria Math"/>
                            <a:ea typeface="+mn-ea"/>
                            <a:cs typeface="+mn-cs"/>
                          </a:rPr>
                        </m:ctrlPr>
                      </m:dPr>
                      <m:e>
                        <m:rad>
                          <m:radPr>
                            <m:degHide m:val="on"/>
                            <m:ctrlPr>
                              <a:rPr kumimoji="0" lang="en-GB" sz="1600" b="0" i="1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white"/>
                                </a:solidFill>
                                <a:effectLst/>
                                <a:uLnTx/>
                                <a:uFillTx/>
                                <a:latin typeface="Cambria Math"/>
                                <a:ea typeface="+mn-ea"/>
                                <a:cs typeface="+mn-cs"/>
                              </a:rPr>
                            </m:ctrlPr>
                          </m:radPr>
                          <m:deg/>
                          <m:e>
                            <m:r>
                              <a:rPr kumimoji="0" lang="en-GB" sz="1600" b="0" i="1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white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6</m:t>
                            </m:r>
                          </m:e>
                        </m:rad>
                        <m:r>
                          <a:rPr kumimoji="0" lang="en-GB" sz="16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−2</m:t>
                        </m:r>
                      </m:e>
                    </m:d>
                    <m:d>
                      <m:dPr>
                        <m:ctrlPr>
                          <a:rPr kumimoji="0" lang="en-GB" sz="16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mbria Math"/>
                            <a:ea typeface="+mn-ea"/>
                            <a:cs typeface="+mn-cs"/>
                          </a:rPr>
                        </m:ctrlPr>
                      </m:dPr>
                      <m:e>
                        <m:rad>
                          <m:radPr>
                            <m:degHide m:val="on"/>
                            <m:ctrlPr>
                              <a:rPr kumimoji="0" lang="en-GB" sz="1600" b="0" i="1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white"/>
                                </a:solidFill>
                                <a:effectLst/>
                                <a:uLnTx/>
                                <a:uFillTx/>
                                <a:latin typeface="Cambria Math"/>
                                <a:ea typeface="+mn-ea"/>
                                <a:cs typeface="+mn-cs"/>
                              </a:rPr>
                            </m:ctrlPr>
                          </m:radPr>
                          <m:deg/>
                          <m:e>
                            <m:r>
                              <a:rPr kumimoji="0" lang="en-GB" sz="1600" b="0" i="1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white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6</m:t>
                            </m:r>
                          </m:e>
                        </m:rad>
                        <m:r>
                          <a:rPr kumimoji="0" lang="en-GB" sz="16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+2</m:t>
                        </m:r>
                      </m:e>
                    </m:d>
                  </m:oMath>
                </a14:m>
                <a:r>
                  <a:rPr kumimoji="0" lang="en-GB" sz="16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 in the denominator, but remember that </a:t>
                </a:r>
                <a14:m>
                  <m:oMath xmlns:m="http://schemas.openxmlformats.org/officeDocument/2006/math">
                    <m:d>
                      <m:dPr>
                        <m:ctrlPr>
                          <a:rPr kumimoji="0" lang="en-GB" sz="16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mbria Math"/>
                            <a:ea typeface="+mn-ea"/>
                            <a:cs typeface="+mn-cs"/>
                          </a:rPr>
                        </m:ctrlPr>
                      </m:dPr>
                      <m:e>
                        <m:r>
                          <a:rPr kumimoji="0" lang="en-GB" sz="16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𝑎</m:t>
                        </m:r>
                        <m:r>
                          <a:rPr kumimoji="0" lang="en-GB" sz="16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−</m:t>
                        </m:r>
                        <m:r>
                          <a:rPr kumimoji="0" lang="en-GB" sz="16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𝑏</m:t>
                        </m:r>
                      </m:e>
                    </m:d>
                    <m:d>
                      <m:dPr>
                        <m:ctrlPr>
                          <a:rPr kumimoji="0" lang="en-GB" sz="16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mbria Math"/>
                            <a:ea typeface="+mn-ea"/>
                            <a:cs typeface="+mn-cs"/>
                          </a:rPr>
                        </m:ctrlPr>
                      </m:dPr>
                      <m:e>
                        <m:r>
                          <a:rPr kumimoji="0" lang="en-GB" sz="16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𝑎</m:t>
                        </m:r>
                        <m:r>
                          <a:rPr kumimoji="0" lang="en-GB" sz="16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+</m:t>
                        </m:r>
                        <m:r>
                          <a:rPr kumimoji="0" lang="en-GB" sz="16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𝑏</m:t>
                        </m:r>
                      </m:e>
                    </m:d>
                    <m:r>
                      <a:rPr kumimoji="0" lang="en-GB" sz="1600" b="0" i="1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sSup>
                      <m:sSupPr>
                        <m:ctrlPr>
                          <a:rPr kumimoji="0" lang="en-GB" sz="16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mbria Math"/>
                            <a:ea typeface="+mn-ea"/>
                            <a:cs typeface="+mn-cs"/>
                          </a:rPr>
                        </m:ctrlPr>
                      </m:sSupPr>
                      <m:e>
                        <m:r>
                          <a:rPr kumimoji="0" lang="en-GB" sz="16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𝑎</m:t>
                        </m:r>
                      </m:e>
                      <m:sup>
                        <m:r>
                          <a:rPr kumimoji="0" lang="en-GB" sz="16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2</m:t>
                        </m:r>
                      </m:sup>
                    </m:sSup>
                    <m:r>
                      <a:rPr kumimoji="0" lang="en-GB" sz="1600" b="0" i="1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−</m:t>
                    </m:r>
                    <m:sSup>
                      <m:sSupPr>
                        <m:ctrlPr>
                          <a:rPr kumimoji="0" lang="en-GB" sz="16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mbria Math"/>
                            <a:ea typeface="+mn-ea"/>
                            <a:cs typeface="+mn-cs"/>
                          </a:rPr>
                        </m:ctrlPr>
                      </m:sSupPr>
                      <m:e>
                        <m:r>
                          <a:rPr kumimoji="0" lang="en-GB" sz="16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𝑏</m:t>
                        </m:r>
                      </m:e>
                      <m:sup>
                        <m:r>
                          <a:rPr kumimoji="0" lang="en-GB" sz="16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2</m:t>
                        </m:r>
                      </m:sup>
                    </m:sSup>
                  </m:oMath>
                </a14:m>
                <a:r>
                  <a:rPr kumimoji="0" lang="en-GB" sz="16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 so we get </a:t>
                </a:r>
                <a14:m>
                  <m:oMath xmlns:m="http://schemas.openxmlformats.org/officeDocument/2006/math">
                    <m:r>
                      <a:rPr kumimoji="0" lang="en-GB" sz="1600" b="0" i="1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6−4=2</m:t>
                    </m:r>
                  </m:oMath>
                </a14:m>
                <a:endParaRPr kumimoji="0" lang="en-GB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6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Just remember: ‘difference of two squares’!</a:t>
                </a:r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56176" y="1029354"/>
                <a:ext cx="2880320" cy="1858842"/>
              </a:xfrm>
              <a:prstGeom prst="rect">
                <a:avLst/>
              </a:prstGeom>
              <a:blipFill>
                <a:blip r:embed="rId4"/>
                <a:stretch>
                  <a:fillRect l="-840" t="-324" b="-2589"/>
                </a:stretch>
              </a:blipFill>
              <a:ln w="25400" cap="flat" cmpd="sng" algn="ctr">
                <a:solidFill>
                  <a:sysClr val="windowText" lastClr="000000">
                    <a:shade val="50000"/>
                  </a:sysClr>
                </a:solidFill>
                <a:prstDash val="solid"/>
              </a:ln>
              <a:effectLst/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9" name="Straight Arrow Connector 28"/>
          <p:cNvCxnSpPr/>
          <p:nvPr/>
        </p:nvCxnSpPr>
        <p:spPr>
          <a:xfrm flipH="1">
            <a:off x="5220072" y="1700808"/>
            <a:ext cx="936104" cy="72008"/>
          </a:xfrm>
          <a:prstGeom prst="straightConnector1">
            <a:avLst/>
          </a:prstGeom>
          <a:noFill/>
          <a:ln w="9525" cap="flat" cmpd="sng" algn="ctr">
            <a:solidFill>
              <a:sysClr val="windowText" lastClr="000000">
                <a:shade val="95000"/>
                <a:satMod val="105000"/>
              </a:sysClr>
            </a:solidFill>
            <a:prstDash val="solid"/>
            <a:tailEnd type="triangle"/>
          </a:ln>
          <a:effectLst/>
        </p:spPr>
      </p:cxnSp>
      <p:sp>
        <p:nvSpPr>
          <p:cNvPr id="30" name="Rectangle 29"/>
          <p:cNvSpPr/>
          <p:nvPr/>
        </p:nvSpPr>
        <p:spPr>
          <a:xfrm>
            <a:off x="4092304" y="1080655"/>
            <a:ext cx="1127768" cy="902524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i="0" u="none" strike="noStrike" kern="0" normalizeH="0" baseline="0" noProof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755576" y="4529342"/>
                <a:ext cx="7704856" cy="13524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9144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4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  <m:rad>
                            <m:radPr>
                              <m:degHide m:val="on"/>
                              <m:ctrlPr>
                                <a:rPr lang="en-GB" sz="2400" i="1" smtClean="0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40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  <m:r>
                            <a:rPr lang="en-GB" sz="24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+4</m:t>
                          </m:r>
                        </m:num>
                        <m:den>
                          <m:r>
                            <a:rPr lang="en-GB" sz="24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  <m:rad>
                            <m:radPr>
                              <m:degHide m:val="on"/>
                              <m:ctrlPr>
                                <a:rPr lang="en-GB" sz="2400" i="1" smtClean="0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40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  <m:r>
                            <a:rPr lang="en-GB" sz="24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−7</m:t>
                          </m:r>
                        </m:den>
                      </m:f>
                      <m:r>
                        <a:rPr lang="en-GB" sz="24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GB" sz="2400" b="1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400" b="1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  <m:rad>
                            <m:radPr>
                              <m:degHide m:val="on"/>
                              <m:ctrlPr>
                                <a:rPr lang="en-GB" sz="2400" b="1" i="1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400" b="1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e>
                          </m:rad>
                          <m:r>
                            <a:rPr lang="en-GB" sz="2400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GB" sz="2400" b="1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𝟕</m:t>
                          </m:r>
                        </m:num>
                        <m:den>
                          <m:r>
                            <a:rPr lang="en-GB" sz="2400" b="1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  <m:rad>
                            <m:radPr>
                              <m:degHide m:val="on"/>
                              <m:ctrlPr>
                                <a:rPr lang="en-GB" sz="2400" b="1" i="1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400" b="1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e>
                          </m:rad>
                          <m:r>
                            <a:rPr lang="en-GB" sz="2400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GB" sz="2400" b="1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𝟕</m:t>
                          </m:r>
                        </m:den>
                      </m:f>
                      <m:r>
                        <a:rPr lang="en-GB" sz="2400" b="1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b="1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400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𝟑𝟎</m:t>
                          </m:r>
                          <m:r>
                            <a:rPr lang="en-GB" sz="2400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GB" sz="2400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𝟐𝟏</m:t>
                          </m:r>
                          <m:rad>
                            <m:radPr>
                              <m:degHide m:val="on"/>
                              <m:ctrlPr>
                                <a:rPr lang="en-GB" sz="2400" b="1" i="1" smtClean="0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400" b="1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e>
                          </m:rad>
                          <m:r>
                            <a:rPr lang="en-GB" sz="2400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GB" sz="2400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𝟐𝟎</m:t>
                          </m:r>
                          <m:rad>
                            <m:radPr>
                              <m:degHide m:val="on"/>
                              <m:ctrlPr>
                                <a:rPr lang="en-GB" sz="2400" b="1" i="1" smtClean="0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400" b="1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e>
                          </m:rad>
                          <m:r>
                            <a:rPr lang="en-GB" sz="2400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GB" sz="2400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𝟐𝟖</m:t>
                          </m:r>
                        </m:num>
                        <m:den>
                          <m:r>
                            <a:rPr lang="en-GB" sz="2400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den>
                      </m:f>
                    </m:oMath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                                       =</m:t>
                      </m:r>
                      <m:r>
                        <a:rPr lang="en-GB" sz="2400" b="1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𝟓𝟖</m:t>
                      </m:r>
                      <m:r>
                        <a:rPr lang="en-GB" sz="2400" b="1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400" b="1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𝟒𝟏</m:t>
                      </m:r>
                      <m:rad>
                        <m:radPr>
                          <m:degHide m:val="on"/>
                          <m:ctrlPr>
                            <a:rPr lang="en-GB" sz="2400" b="1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</m:ctrlPr>
                        </m:radPr>
                        <m:deg/>
                        <m:e>
                          <m:r>
                            <a:rPr lang="en-GB" sz="2400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e>
                      </m:rad>
                    </m:oMath>
                  </m:oMathPara>
                </a14:m>
                <a:endParaRPr lang="en-GB" sz="2400" b="1" dirty="0">
                  <a:solidFill>
                    <a:prstClr val="black"/>
                  </a:solidFill>
                  <a:latin typeface="Calibri"/>
                </a:endParaRPr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5576" y="4529342"/>
                <a:ext cx="7704856" cy="135248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Rectangle 31"/>
          <p:cNvSpPr/>
          <p:nvPr/>
        </p:nvSpPr>
        <p:spPr>
          <a:xfrm>
            <a:off x="2891405" y="4509120"/>
            <a:ext cx="1158837" cy="951733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i="0" u="none" strike="noStrike" kern="0" normalizeH="0" baseline="0" noProof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?</a:t>
            </a:r>
          </a:p>
        </p:txBody>
      </p:sp>
      <p:sp>
        <p:nvSpPr>
          <p:cNvPr id="34" name="Rectangle 33"/>
          <p:cNvSpPr/>
          <p:nvPr/>
        </p:nvSpPr>
        <p:spPr>
          <a:xfrm>
            <a:off x="4355976" y="4509120"/>
            <a:ext cx="3600400" cy="1372708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i="0" u="none" strike="noStrike" kern="0" normalizeH="0" baseline="0" noProof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?</a:t>
            </a:r>
          </a:p>
        </p:txBody>
      </p:sp>
      <p:sp>
        <p:nvSpPr>
          <p:cNvPr id="35" name="Rectangle 34"/>
          <p:cNvSpPr/>
          <p:nvPr/>
        </p:nvSpPr>
        <p:spPr>
          <a:xfrm>
            <a:off x="2819397" y="1080655"/>
            <a:ext cx="992582" cy="902524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i="0" u="none" strike="noStrike" kern="0" normalizeH="0" baseline="0" noProof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1260621" y="3002172"/>
                <a:ext cx="5472608" cy="9421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9144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4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GB" sz="2400" i="1" smtClean="0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40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  <m:r>
                            <a:rPr lang="en-GB" sz="24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+1</m:t>
                          </m:r>
                        </m:den>
                      </m:f>
                      <m:r>
                        <a:rPr lang="en-GB" sz="24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GB" sz="2400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GB" sz="2400" i="1" smtClean="0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40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  <m:r>
                            <a:rPr lang="en-GB" sz="24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GB" sz="2400" i="1" smtClean="0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40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  <m:r>
                            <a:rPr lang="en-GB" sz="24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den>
                      </m:f>
                      <m:r>
                        <a:rPr lang="en-GB" sz="24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4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  <m:rad>
                            <m:radPr>
                              <m:degHide m:val="on"/>
                              <m:ctrlPr>
                                <a:rPr lang="en-GB" sz="2400" i="1" smtClean="0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40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  <m:r>
                            <a:rPr lang="en-GB" sz="24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−4</m:t>
                          </m:r>
                        </m:num>
                        <m:den>
                          <m:r>
                            <a:rPr lang="en-GB" sz="24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GB" sz="24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  <m:rad>
                        <m:radPr>
                          <m:degHide m:val="on"/>
                          <m:ctrlPr>
                            <a:rPr lang="en-GB" sz="2400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</m:ctrlPr>
                        </m:radPr>
                        <m:deg/>
                        <m:e>
                          <m:r>
                            <a:rPr lang="en-GB" sz="24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</m:rad>
                      <m:r>
                        <a:rPr lang="en-GB" sz="24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</m:oMath>
                  </m:oMathPara>
                </a14:m>
                <a:endParaRPr lang="en-GB" sz="2400" dirty="0">
                  <a:solidFill>
                    <a:prstClr val="black"/>
                  </a:solidFill>
                  <a:latin typeface="Calibri"/>
                </a:endParaRPr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60621" y="3002172"/>
                <a:ext cx="5472608" cy="94218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Rectangle 36"/>
          <p:cNvSpPr/>
          <p:nvPr/>
        </p:nvSpPr>
        <p:spPr>
          <a:xfrm>
            <a:off x="3965474" y="3076500"/>
            <a:ext cx="1127768" cy="902524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i="0" u="none" strike="noStrike" kern="0" normalizeH="0" baseline="0" noProof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?</a:t>
            </a:r>
          </a:p>
        </p:txBody>
      </p:sp>
      <p:sp>
        <p:nvSpPr>
          <p:cNvPr id="38" name="Rectangle 37"/>
          <p:cNvSpPr/>
          <p:nvPr/>
        </p:nvSpPr>
        <p:spPr>
          <a:xfrm>
            <a:off x="2681549" y="3076501"/>
            <a:ext cx="992582" cy="902524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i="0" u="none" strike="noStrike" kern="0" normalizeH="0" baseline="0" noProof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?</a:t>
            </a:r>
          </a:p>
        </p:txBody>
      </p:sp>
      <p:sp>
        <p:nvSpPr>
          <p:cNvPr id="39" name="Rectangle 38"/>
          <p:cNvSpPr/>
          <p:nvPr/>
        </p:nvSpPr>
        <p:spPr>
          <a:xfrm>
            <a:off x="5392085" y="3076500"/>
            <a:ext cx="1295154" cy="902524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i="0" u="none" strike="noStrike" kern="0" normalizeH="0" baseline="0" noProof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743423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</p:childTnLst>
        </p:cTn>
      </p:par>
    </p:tnLst>
    <p:bldLst>
      <p:bldP spid="28" grpId="0" animBg="1"/>
      <p:bldP spid="30" grpId="0" animBg="1"/>
      <p:bldP spid="32" grpId="0" animBg="1"/>
      <p:bldP spid="34" grpId="0" animBg="1"/>
      <p:bldP spid="35" grpId="0" animBg="1"/>
      <p:bldP spid="37" grpId="0" animBg="1"/>
      <p:bldP spid="38" grpId="0" animBg="1"/>
      <p:bldP spid="3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 flipV="1">
            <a:off x="0" y="793497"/>
            <a:ext cx="9144000" cy="11573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34809" y="190143"/>
            <a:ext cx="2179982" cy="476250"/>
          </a:xfrm>
        </p:spPr>
        <p:txBody>
          <a:bodyPr/>
          <a:lstStyle/>
          <a:p>
            <a:fld id="{4C022395-6D6E-4BA7-B62E-AB2EED021C32}" type="datetime1">
              <a:rPr lang="en-GB" sz="2800" b="1" smtClean="0">
                <a:solidFill>
                  <a:srgbClr val="00206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01/11/2020</a:t>
            </a:fld>
            <a:endParaRPr lang="en-GB" b="1" dirty="0">
              <a:solidFill>
                <a:srgbClr val="00206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89452" y="135881"/>
            <a:ext cx="65697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rgbClr val="00206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Rationalising Surd Denominators</a:t>
            </a:r>
            <a:endParaRPr lang="en-GB" sz="3200" b="1" dirty="0">
              <a:solidFill>
                <a:srgbClr val="00206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678997" y="3582981"/>
            <a:ext cx="2808312" cy="369332"/>
          </a:xfrm>
          <a:prstGeom prst="rect">
            <a:avLst/>
          </a:prstGeom>
          <a:solidFill>
            <a:srgbClr val="8064A2"/>
          </a:solidFill>
          <a:ln w="25400" cap="flat" cmpd="sng" algn="ctr">
            <a:solidFill>
              <a:srgbClr val="8064A2">
                <a:shade val="50000"/>
              </a:srgbClr>
            </a:solidFill>
            <a:prstDash val="solid"/>
          </a:ln>
          <a:effectLst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AQA FM June 2013 Paper 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4678997" y="3943021"/>
                <a:ext cx="3960440" cy="997774"/>
              </a:xfrm>
              <a:prstGeom prst="rect">
                <a:avLst/>
              </a:prstGeom>
              <a:solidFill>
                <a:sysClr val="window" lastClr="FFFFFF"/>
              </a:solidFill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8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</a:rPr>
                  <a:t>Solve </a:t>
                </a:r>
                <a14:m>
                  <m:oMath xmlns:m="http://schemas.openxmlformats.org/officeDocument/2006/math">
                    <m:r>
                      <a:rPr kumimoji="0" lang="en-GB" sz="1800" b="0" i="1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𝑦</m:t>
                    </m:r>
                    <m:d>
                      <m:dPr>
                        <m:ctrlPr>
                          <a:rPr kumimoji="0" lang="en-GB" sz="18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/>
                          </a:rPr>
                        </m:ctrlPr>
                      </m:dPr>
                      <m:e>
                        <m:rad>
                          <m:radPr>
                            <m:degHide m:val="on"/>
                            <m:ctrlPr>
                              <a:rPr kumimoji="0" lang="en-GB" sz="1800" b="0" i="1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/>
                              </a:rPr>
                            </m:ctrlPr>
                          </m:radPr>
                          <m:deg/>
                          <m:e>
                            <m:r>
                              <a:rPr kumimoji="0" lang="en-GB" sz="1800" b="0" i="1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3</m:t>
                            </m:r>
                          </m:e>
                        </m:rad>
                        <m:r>
                          <a:rPr kumimoji="0" lang="en-GB" sz="18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−1</m:t>
                        </m:r>
                      </m:e>
                    </m:d>
                    <m:r>
                      <a:rPr kumimoji="0" lang="en-GB" sz="1800" b="0" i="1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=8</m:t>
                    </m:r>
                  </m:oMath>
                </a14:m>
                <a:endParaRPr kumimoji="0" lang="en-GB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</a:endParaRPr>
              </a:p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8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</a:rPr>
                  <a:t>Give your answer in the form </a:t>
                </a:r>
                <a14:m>
                  <m:oMath xmlns:m="http://schemas.openxmlformats.org/officeDocument/2006/math">
                    <m:r>
                      <a:rPr kumimoji="0" lang="en-GB" sz="1800" b="0" i="1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𝑎</m:t>
                    </m:r>
                    <m:r>
                      <a:rPr kumimoji="0" lang="en-GB" sz="1800" b="0" i="1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+</m:t>
                    </m:r>
                    <m:r>
                      <a:rPr kumimoji="0" lang="en-GB" sz="1800" b="0" i="1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𝑏</m:t>
                    </m:r>
                    <m:rad>
                      <m:radPr>
                        <m:degHide m:val="on"/>
                        <m:ctrlPr>
                          <a:rPr kumimoji="0" lang="en-GB" sz="18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kumimoji="0" lang="en-GB" sz="18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3</m:t>
                        </m:r>
                      </m:e>
                    </m:rad>
                  </m:oMath>
                </a14:m>
                <a:r>
                  <a:rPr kumimoji="0" lang="en-GB" sz="18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</a:rPr>
                  <a:t> where </a:t>
                </a:r>
                <a14:m>
                  <m:oMath xmlns:m="http://schemas.openxmlformats.org/officeDocument/2006/math">
                    <m:r>
                      <a:rPr kumimoji="0" lang="en-GB" sz="1800" b="0" i="1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kumimoji="0" lang="en-GB" sz="18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</a:rPr>
                  <a:t> and </a:t>
                </a:r>
                <a14:m>
                  <m:oMath xmlns:m="http://schemas.openxmlformats.org/officeDocument/2006/math">
                    <m:r>
                      <a:rPr kumimoji="0" lang="en-GB" sz="1800" b="0" i="1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kumimoji="0" lang="en-GB" sz="18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</a:rPr>
                  <a:t> are integers.</a:t>
                </a: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8997" y="3943021"/>
                <a:ext cx="3960440" cy="997774"/>
              </a:xfrm>
              <a:prstGeom prst="rect">
                <a:avLst/>
              </a:prstGeom>
              <a:blipFill>
                <a:blip r:embed="rId3"/>
                <a:stretch>
                  <a:fillRect b="-1058"/>
                </a:stretch>
              </a:blipFill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4827142" y="5166474"/>
                <a:ext cx="3664150" cy="14427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9144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GB" sz="2000" b="1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000" b="1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000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𝟖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GB" sz="2000" b="1" i="1" smtClean="0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000" b="1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𝟑</m:t>
                              </m:r>
                            </m:e>
                          </m:rad>
                          <m:r>
                            <a:rPr lang="en-GB" sz="2000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sz="2000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den>
                      </m:f>
                      <m:r>
                        <a:rPr lang="en-GB" sz="2000" b="1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GB" sz="2000" b="1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GB" sz="2000" b="1" i="1" smtClean="0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000" b="1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𝟑</m:t>
                              </m:r>
                            </m:e>
                          </m:rad>
                          <m:r>
                            <a:rPr lang="en-GB" sz="2000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GB" sz="2000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GB" sz="2000" b="1" i="1" smtClean="0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000" b="1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𝟑</m:t>
                              </m:r>
                            </m:e>
                          </m:rad>
                          <m:r>
                            <a:rPr lang="en-GB" sz="2000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GB" sz="2000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den>
                      </m:f>
                    </m:oMath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    =</m:t>
                      </m:r>
                      <m:f>
                        <m:fPr>
                          <m:ctrlPr>
                            <a:rPr lang="en-GB" sz="2000" b="1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000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𝟖</m:t>
                          </m:r>
                          <m:rad>
                            <m:radPr>
                              <m:degHide m:val="on"/>
                              <m:ctrlPr>
                                <a:rPr lang="en-GB" sz="2000" b="1" i="1" smtClean="0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000" b="1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𝟑</m:t>
                              </m:r>
                            </m:e>
                          </m:rad>
                          <m:r>
                            <a:rPr lang="en-GB" sz="2000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GB" sz="2000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𝟖</m:t>
                          </m:r>
                        </m:num>
                        <m:den>
                          <m:r>
                            <a:rPr lang="en-GB" sz="2000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  <m:r>
                        <a:rPr lang="en-GB" sz="2000" b="1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000" b="1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en-GB" sz="2000" b="1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000" b="1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rad>
                        <m:radPr>
                          <m:degHide m:val="on"/>
                          <m:ctrlPr>
                            <a:rPr lang="en-GB" sz="2000" b="1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</m:ctrlPr>
                        </m:radPr>
                        <m:deg/>
                        <m:e>
                          <m:r>
                            <a:rPr lang="en-GB" sz="2000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e>
                      </m:rad>
                    </m:oMath>
                  </m:oMathPara>
                </a14:m>
                <a:endParaRPr lang="en-GB" b="1" dirty="0">
                  <a:solidFill>
                    <a:prstClr val="black"/>
                  </a:solidFill>
                  <a:latin typeface="Calibri"/>
                </a:endParaRPr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27142" y="5166474"/>
                <a:ext cx="3664150" cy="144276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270901" y="3199452"/>
                <a:ext cx="2944761" cy="1280928"/>
              </a:xfrm>
              <a:prstGeom prst="rect">
                <a:avLst/>
              </a:prstGeom>
              <a:solidFill>
                <a:sysClr val="window" lastClr="FFFFFF"/>
              </a:solidFill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8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</a:rPr>
                  <a:t>Rationalise the denominator and simplify</a:t>
                </a:r>
              </a:p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en-GB" sz="18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/>
                            </a:rPr>
                          </m:ctrlPr>
                        </m:fPr>
                        <m:num>
                          <m:r>
                            <a:rPr kumimoji="0" lang="en-GB" sz="18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2</m:t>
                          </m:r>
                          <m:rad>
                            <m:radPr>
                              <m:degHide m:val="on"/>
                              <m:ctrlPr>
                                <a:rPr kumimoji="0" lang="en-GB" sz="1800" b="0" i="1" u="none" strike="noStrike" kern="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/>
                                </a:rPr>
                              </m:ctrlPr>
                            </m:radPr>
                            <m:deg/>
                            <m:e>
                              <m:r>
                                <a:rPr kumimoji="0" lang="en-GB" sz="1800" b="0" i="1" u="none" strike="noStrike" kern="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  <m:r>
                            <a:rPr kumimoji="0" lang="en-GB" sz="18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−1</m:t>
                          </m:r>
                        </m:num>
                        <m:den>
                          <m:r>
                            <a:rPr kumimoji="0" lang="en-GB" sz="18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3</m:t>
                          </m:r>
                          <m:rad>
                            <m:radPr>
                              <m:degHide m:val="on"/>
                              <m:ctrlPr>
                                <a:rPr kumimoji="0" lang="en-GB" sz="1800" b="0" i="1" u="none" strike="noStrike" kern="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/>
                                </a:rPr>
                              </m:ctrlPr>
                            </m:radPr>
                            <m:deg/>
                            <m:e>
                              <m:r>
                                <a:rPr kumimoji="0" lang="en-GB" sz="1800" b="0" i="1" u="none" strike="noStrike" kern="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  <m:r>
                            <a:rPr kumimoji="0" lang="en-GB" sz="18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+1</m:t>
                          </m:r>
                        </m:den>
                      </m:f>
                    </m:oMath>
                  </m:oMathPara>
                </a14:m>
                <a:endParaRPr kumimoji="0" lang="en-GB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</a:endParaRPr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0901" y="3199452"/>
                <a:ext cx="2944761" cy="128092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270901" y="4717826"/>
                <a:ext cx="2944761" cy="18914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9144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b="1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b="1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  <m:rad>
                            <m:radPr>
                              <m:degHide m:val="on"/>
                              <m:ctrlPr>
                                <a:rPr lang="en-GB" b="1" i="1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b="1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𝟑</m:t>
                              </m:r>
                            </m:e>
                          </m:rad>
                          <m:r>
                            <a:rPr lang="en-GB" b="1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b="1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GB" b="1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  <m:rad>
                            <m:radPr>
                              <m:degHide m:val="on"/>
                              <m:ctrlPr>
                                <a:rPr lang="en-GB" b="1" i="1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b="1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𝟑</m:t>
                              </m:r>
                            </m:e>
                          </m:rad>
                          <m:r>
                            <a:rPr lang="en-GB" b="1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GB" b="1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den>
                      </m:f>
                      <m:r>
                        <a:rPr lang="en-GB" b="1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GB" b="1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  <m:rad>
                            <m:radPr>
                              <m:degHide m:val="on"/>
                              <m:ctrlPr>
                                <a:rPr lang="en-GB" b="1" i="1" smtClean="0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b="1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𝟑</m:t>
                              </m:r>
                            </m:e>
                          </m:rad>
                          <m:r>
                            <a:rPr lang="en-GB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GB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  <m:rad>
                            <m:radPr>
                              <m:degHide m:val="on"/>
                              <m:ctrlPr>
                                <a:rPr lang="en-GB" b="1" i="1" smtClean="0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b="1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𝟑</m:t>
                              </m:r>
                            </m:e>
                          </m:rad>
                          <m:r>
                            <a:rPr lang="en-GB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den>
                      </m:f>
                    </m:oMath>
                    <m:oMath xmlns:m="http://schemas.openxmlformats.org/officeDocument/2006/math">
                      <m:r>
                        <a:rPr lang="en-GB" b="1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b="1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𝟏𝟖</m:t>
                          </m:r>
                          <m:r>
                            <a:rPr lang="en-GB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  <m:rad>
                            <m:radPr>
                              <m:degHide m:val="on"/>
                              <m:ctrlPr>
                                <a:rPr lang="en-GB" b="1" i="1" smtClean="0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b="1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𝟑</m:t>
                              </m:r>
                            </m:e>
                          </m:rad>
                          <m:r>
                            <a:rPr lang="en-GB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  <m:rad>
                            <m:radPr>
                              <m:degHide m:val="on"/>
                              <m:ctrlPr>
                                <a:rPr lang="en-GB" b="1" i="1" smtClean="0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b="1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𝟑</m:t>
                              </m:r>
                            </m:e>
                          </m:rad>
                          <m:r>
                            <a:rPr lang="en-GB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GB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GB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𝟐𝟕</m:t>
                          </m:r>
                          <m:r>
                            <a:rPr lang="en-GB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den>
                      </m:f>
                    </m:oMath>
                    <m:oMath xmlns:m="http://schemas.openxmlformats.org/officeDocument/2006/math">
                      <m:r>
                        <a:rPr lang="en-GB" b="1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b="1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𝟏𝟗</m:t>
                          </m:r>
                          <m:r>
                            <a:rPr lang="en-GB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  <m:rad>
                            <m:radPr>
                              <m:degHide m:val="on"/>
                              <m:ctrlPr>
                                <a:rPr lang="en-GB" b="1" i="1" smtClean="0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b="1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𝟑</m:t>
                              </m:r>
                            </m:e>
                          </m:rad>
                        </m:num>
                        <m:den>
                          <m:r>
                            <a:rPr lang="en-GB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𝟐𝟔</m:t>
                          </m:r>
                        </m:den>
                      </m:f>
                    </m:oMath>
                  </m:oMathPara>
                </a14:m>
                <a:endParaRPr lang="en-GB" b="1" dirty="0">
                  <a:solidFill>
                    <a:prstClr val="black"/>
                  </a:solidFill>
                  <a:latin typeface="Calibri"/>
                </a:endParaRPr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0901" y="4717826"/>
                <a:ext cx="2944761" cy="189141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Rectangle 24"/>
          <p:cNvSpPr/>
          <p:nvPr/>
        </p:nvSpPr>
        <p:spPr>
          <a:xfrm>
            <a:off x="4678997" y="5093895"/>
            <a:ext cx="3490968" cy="1473985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i="0" u="none" strike="noStrike" kern="0" normalizeH="0" baseline="0" noProof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?</a:t>
            </a:r>
          </a:p>
        </p:txBody>
      </p:sp>
      <p:sp>
        <p:nvSpPr>
          <p:cNvPr id="26" name="Rectangle 25"/>
          <p:cNvSpPr/>
          <p:nvPr/>
        </p:nvSpPr>
        <p:spPr>
          <a:xfrm>
            <a:off x="258357" y="4606824"/>
            <a:ext cx="2957305" cy="2002417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i="0" u="none" strike="noStrike" kern="0" normalizeH="0" baseline="0" noProof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258356" y="1706331"/>
                <a:ext cx="2957305" cy="1242456"/>
              </a:xfrm>
              <a:prstGeom prst="rect">
                <a:avLst/>
              </a:prstGeom>
              <a:solidFill>
                <a:sysClr val="window" lastClr="FFFFFF"/>
              </a:solidFill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8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</a:rPr>
                  <a:t>Rationalise the denominator and simplify</a:t>
                </a:r>
              </a:p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en-GB" sz="18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/>
                            </a:rPr>
                          </m:ctrlPr>
                        </m:fPr>
                        <m:num>
                          <m:r>
                            <a:rPr kumimoji="0" lang="en-GB" sz="18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kumimoji="0" lang="en-GB" sz="1800" b="0" i="1" u="none" strike="noStrike" kern="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/>
                                </a:rPr>
                              </m:ctrlPr>
                            </m:radPr>
                            <m:deg/>
                            <m:e>
                              <m:r>
                                <a:rPr kumimoji="0" lang="en-GB" sz="1800" b="0" i="1" u="none" strike="noStrike" kern="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e>
                          </m:rad>
                          <m:r>
                            <a:rPr kumimoji="0" lang="en-GB" sz="18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−2</m:t>
                          </m:r>
                        </m:den>
                      </m:f>
                    </m:oMath>
                  </m:oMathPara>
                </a14:m>
                <a:endParaRPr kumimoji="0" lang="en-GB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</a:endParaRPr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8356" y="1706331"/>
                <a:ext cx="2957305" cy="1242456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/>
              <p:cNvSpPr txBox="1"/>
              <p:nvPr/>
            </p:nvSpPr>
            <p:spPr>
              <a:xfrm>
                <a:off x="3543654" y="2033852"/>
                <a:ext cx="1440160" cy="40754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9144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𝟖</m:t>
                      </m:r>
                      <m:r>
                        <a:rPr lang="en-GB" b="1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b="1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rad>
                        <m:radPr>
                          <m:degHide m:val="on"/>
                          <m:ctrlPr>
                            <a:rPr lang="en-GB" b="1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</m:ctrlPr>
                        </m:radPr>
                        <m:deg/>
                        <m:e>
                          <m:r>
                            <a:rPr lang="en-GB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e>
                      </m:rad>
                    </m:oMath>
                  </m:oMathPara>
                </a14:m>
                <a:endParaRPr lang="en-GB" b="1" dirty="0">
                  <a:solidFill>
                    <a:prstClr val="black"/>
                  </a:solidFill>
                  <a:latin typeface="Calibri"/>
                </a:endParaRPr>
              </a:p>
            </p:txBody>
          </p:sp>
        </mc:Choice>
        <mc:Fallback xmlns=""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43654" y="2033852"/>
                <a:ext cx="1440160" cy="40754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2" name="Rectangle 41"/>
          <p:cNvSpPr/>
          <p:nvPr/>
        </p:nvSpPr>
        <p:spPr>
          <a:xfrm>
            <a:off x="3474191" y="1706331"/>
            <a:ext cx="1509623" cy="1242456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i="0" u="none" strike="noStrike" kern="0" normalizeH="0" baseline="0" noProof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?</a:t>
            </a:r>
          </a:p>
        </p:txBody>
      </p:sp>
      <p:sp>
        <p:nvSpPr>
          <p:cNvPr id="2" name="Rectangle 1"/>
          <p:cNvSpPr/>
          <p:nvPr/>
        </p:nvSpPr>
        <p:spPr>
          <a:xfrm>
            <a:off x="126869" y="968110"/>
            <a:ext cx="888792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400" b="1" dirty="0">
                <a:solidFill>
                  <a:srgbClr val="FF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Test Your Understanding</a:t>
            </a:r>
          </a:p>
        </p:txBody>
      </p:sp>
    </p:spTree>
    <p:extLst>
      <p:ext uri="{BB962C8B-B14F-4D97-AF65-F5344CB8AC3E}">
        <p14:creationId xmlns:p14="http://schemas.microsoft.com/office/powerpoint/2010/main" val="20989014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  <p:bldP spid="4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/>
              <p:cNvSpPr txBox="1"/>
              <p:nvPr/>
            </p:nvSpPr>
            <p:spPr>
              <a:xfrm>
                <a:off x="539552" y="764704"/>
                <a:ext cx="3024336" cy="60419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914400"/>
                <a:r>
                  <a:rPr lang="en-GB" dirty="0" smtClean="0">
                    <a:solidFill>
                      <a:prstClr val="black"/>
                    </a:solidFill>
                    <a:latin typeface="Calibri"/>
                  </a:rPr>
                  <a:t>Write this ratio in its simplest form:</a:t>
                </a:r>
              </a:p>
              <a:p>
                <a:pPr defTabSz="9144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</m:ctrlPr>
                        </m:radPr>
                        <m:deg/>
                        <m:e>
                          <m:r>
                            <a:rPr lang="en-GB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12</m:t>
                          </m:r>
                        </m:e>
                      </m:rad>
                      <m:r>
                        <a:rPr lang="en-GB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:</m:t>
                      </m:r>
                      <m:rad>
                        <m:radPr>
                          <m:degHide m:val="on"/>
                          <m:ctrlPr>
                            <a:rPr lang="en-GB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</m:ctrlPr>
                        </m:radPr>
                        <m:deg/>
                        <m:e>
                          <m:r>
                            <a:rPr lang="en-GB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48</m:t>
                          </m:r>
                        </m:e>
                      </m:rad>
                      <m:r>
                        <a:rPr lang="en-GB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:</m:t>
                      </m:r>
                      <m:rad>
                        <m:radPr>
                          <m:degHide m:val="on"/>
                          <m:ctrlPr>
                            <a:rPr lang="en-GB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</m:ctrlPr>
                        </m:radPr>
                        <m:deg/>
                        <m:e>
                          <m:r>
                            <a:rPr lang="en-GB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300</m:t>
                          </m:r>
                        </m:e>
                      </m:rad>
                    </m:oMath>
                  </m:oMathPara>
                </a14:m>
                <a:endParaRPr lang="en-GB" dirty="0" smtClean="0">
                  <a:solidFill>
                    <a:prstClr val="black"/>
                  </a:solidFill>
                  <a:latin typeface="Calibri"/>
                </a:endParaRPr>
              </a:p>
              <a:p>
                <a:pPr defTabSz="9144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GB" b="1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:</m:t>
                      </m:r>
                      <m:r>
                        <a:rPr lang="en-GB" b="1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GB" b="1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:</m:t>
                      </m:r>
                      <m:r>
                        <a:rPr lang="en-GB" b="1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</m:oMath>
                  </m:oMathPara>
                </a14:m>
                <a:endParaRPr lang="en-GB" b="1" dirty="0" smtClean="0">
                  <a:solidFill>
                    <a:prstClr val="black"/>
                  </a:solidFill>
                  <a:latin typeface="Calibri"/>
                </a:endParaRPr>
              </a:p>
              <a:p>
                <a:pPr defTabSz="914400"/>
                <a:endParaRPr lang="en-GB" dirty="0">
                  <a:solidFill>
                    <a:prstClr val="black"/>
                  </a:solidFill>
                  <a:latin typeface="Calibri"/>
                </a:endParaRPr>
              </a:p>
              <a:p>
                <a:pPr defTabSz="914400"/>
                <a:r>
                  <a:rPr lang="en-GB" dirty="0" smtClean="0">
                    <a:solidFill>
                      <a:prstClr val="black"/>
                    </a:solidFill>
                    <a:latin typeface="Calibri"/>
                  </a:rPr>
                  <a:t>Rationalise the denominator and simplify the following:</a:t>
                </a:r>
              </a:p>
              <a:p>
                <a:pPr defTabSz="9144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GB" i="1" smtClean="0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e>
                          </m:rad>
                          <m:r>
                            <a:rPr lang="en-GB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+2</m:t>
                          </m:r>
                        </m:den>
                      </m:f>
                      <m:r>
                        <a:rPr lang="en-GB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GB" b="1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</m:ctrlPr>
                        </m:radPr>
                        <m:deg/>
                        <m:e>
                          <m:r>
                            <a:rPr lang="en-GB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e>
                      </m:rad>
                      <m:r>
                        <a:rPr lang="en-GB" b="1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b="1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</m:oMath>
                  </m:oMathPara>
                </a14:m>
                <a:endParaRPr lang="en-GB" b="1" dirty="0" smtClean="0">
                  <a:solidFill>
                    <a:prstClr val="black"/>
                  </a:solidFill>
                  <a:latin typeface="Calibri"/>
                </a:endParaRPr>
              </a:p>
              <a:p>
                <a:pPr defTabSz="914400"/>
                <a:r>
                  <a:rPr lang="en-GB" sz="1200" dirty="0" smtClean="0">
                    <a:solidFill>
                      <a:prstClr val="black"/>
                    </a:solidFill>
                    <a:latin typeface="Calibri"/>
                  </a:rPr>
                  <a:t/>
                </a:r>
                <a:br>
                  <a:rPr lang="en-GB" sz="1200" dirty="0" smtClean="0">
                    <a:solidFill>
                      <a:prstClr val="black"/>
                    </a:solidFill>
                    <a:latin typeface="Calibri"/>
                  </a:rPr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GB" i="1" smtClean="0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GB" i="1" smtClean="0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  <m:r>
                            <a:rPr lang="en-GB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den>
                      </m:f>
                      <m:r>
                        <a:rPr lang="en-GB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b="1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  <m:r>
                            <a:rPr lang="en-GB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ad>
                            <m:radPr>
                              <m:degHide m:val="on"/>
                              <m:ctrlPr>
                                <a:rPr lang="en-GB" b="1" i="1" smtClean="0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b="1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𝟑</m:t>
                              </m:r>
                            </m:e>
                          </m:rad>
                        </m:num>
                        <m:den>
                          <m:r>
                            <a:rPr lang="en-GB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endParaRPr lang="en-GB" b="1" dirty="0" smtClean="0">
                  <a:solidFill>
                    <a:prstClr val="black"/>
                  </a:solidFill>
                  <a:latin typeface="Calibri"/>
                </a:endParaRPr>
              </a:p>
              <a:p>
                <a:pPr defTabSz="914400"/>
                <a:r>
                  <a:rPr lang="en-GB" sz="1200" dirty="0" smtClean="0">
                    <a:solidFill>
                      <a:prstClr val="black"/>
                    </a:solidFill>
                    <a:latin typeface="Calibri"/>
                  </a:rPr>
                  <a:t/>
                </a:r>
                <a:br>
                  <a:rPr lang="en-GB" sz="1200" dirty="0" smtClean="0">
                    <a:solidFill>
                      <a:prstClr val="black"/>
                    </a:solidFill>
                    <a:latin typeface="Calibri"/>
                  </a:rPr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GB" i="1" smtClean="0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e>
                          </m:rad>
                          <m:r>
                            <a:rPr lang="en-GB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+1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GB" i="1" smtClean="0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e>
                          </m:rad>
                          <m:r>
                            <a:rPr lang="en-GB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−2</m:t>
                          </m:r>
                        </m:den>
                      </m:f>
                      <m:r>
                        <a:rPr lang="en-GB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1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𝟕</m:t>
                      </m:r>
                      <m:r>
                        <a:rPr lang="en-GB" b="1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b="1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ad>
                        <m:radPr>
                          <m:degHide m:val="on"/>
                          <m:ctrlPr>
                            <a:rPr lang="en-GB" b="1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</m:ctrlPr>
                        </m:radPr>
                        <m:deg/>
                        <m:e>
                          <m:r>
                            <a:rPr lang="en-GB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e>
                      </m:rad>
                    </m:oMath>
                  </m:oMathPara>
                </a14:m>
                <a:endParaRPr lang="en-GB" b="1" dirty="0" smtClean="0">
                  <a:solidFill>
                    <a:prstClr val="black"/>
                  </a:solidFill>
                  <a:latin typeface="Calibri"/>
                </a:endParaRPr>
              </a:p>
              <a:p>
                <a:pPr defTabSz="914400"/>
                <a:r>
                  <a:rPr lang="en-GB" sz="1200" dirty="0" smtClean="0">
                    <a:solidFill>
                      <a:prstClr val="black"/>
                    </a:solidFill>
                    <a:latin typeface="Calibri"/>
                  </a:rPr>
                  <a:t/>
                </a:r>
                <a:br>
                  <a:rPr lang="en-GB" sz="1200" dirty="0" smtClean="0">
                    <a:solidFill>
                      <a:prstClr val="black"/>
                    </a:solidFill>
                    <a:latin typeface="Calibri"/>
                  </a:rPr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ad>
                            <m:radPr>
                              <m:degHide m:val="on"/>
                              <m:ctrlPr>
                                <a:rPr lang="en-GB" i="1" smtClean="0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  <m:r>
                            <a:rPr lang="en-GB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num>
                        <m:den>
                          <m:r>
                            <a:rPr lang="en-GB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  <m:rad>
                            <m:radPr>
                              <m:degHide m:val="on"/>
                              <m:ctrlPr>
                                <a:rPr lang="en-GB" i="1" smtClean="0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  <m:r>
                            <a:rPr lang="en-GB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+4</m:t>
                          </m:r>
                        </m:den>
                      </m:f>
                      <m:r>
                        <a:rPr lang="en-GB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1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GB" b="1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ad>
                        <m:radPr>
                          <m:degHide m:val="on"/>
                          <m:ctrlPr>
                            <a:rPr lang="en-GB" b="1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</m:ctrlPr>
                        </m:radPr>
                        <m:deg/>
                        <m:e>
                          <m:r>
                            <a:rPr lang="en-GB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e>
                      </m:rad>
                    </m:oMath>
                  </m:oMathPara>
                </a14:m>
                <a:endParaRPr lang="en-GB" b="1" dirty="0" smtClean="0">
                  <a:solidFill>
                    <a:prstClr val="black"/>
                  </a:solidFill>
                  <a:latin typeface="Calibri"/>
                </a:endParaRPr>
              </a:p>
              <a:p>
                <a:pPr defTabSz="914400"/>
                <a:r>
                  <a:rPr lang="en-GB" sz="1200" dirty="0" smtClean="0">
                    <a:solidFill>
                      <a:prstClr val="black"/>
                    </a:solidFill>
                    <a:latin typeface="Calibri"/>
                  </a:rPr>
                  <a:t/>
                </a:r>
                <a:br>
                  <a:rPr lang="en-GB" sz="1200" dirty="0" smtClean="0">
                    <a:solidFill>
                      <a:prstClr val="black"/>
                    </a:solidFill>
                    <a:latin typeface="Calibri"/>
                  </a:rPr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  <m:rad>
                            <m:radPr>
                              <m:degHide m:val="on"/>
                              <m:ctrlPr>
                                <a:rPr lang="en-GB" i="1" smtClean="0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e>
                          </m:rad>
                          <m:r>
                            <a:rPr lang="en-GB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−2</m:t>
                          </m:r>
                        </m:num>
                        <m:den>
                          <m:r>
                            <a:rPr lang="en-GB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ad>
                            <m:radPr>
                              <m:degHide m:val="on"/>
                              <m:ctrlPr>
                                <a:rPr lang="en-GB" i="1" smtClean="0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e>
                          </m:rad>
                          <m:r>
                            <a:rPr lang="en-GB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−3</m:t>
                          </m:r>
                        </m:den>
                      </m:f>
                      <m:r>
                        <a:rPr lang="en-GB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1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en-GB" b="1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ad>
                        <m:radPr>
                          <m:degHide m:val="on"/>
                          <m:ctrlPr>
                            <a:rPr lang="en-GB" b="1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</m:ctrlPr>
                        </m:radPr>
                        <m:deg/>
                        <m:e>
                          <m:r>
                            <a:rPr lang="en-GB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e>
                      </m:rad>
                    </m:oMath>
                  </m:oMathPara>
                </a14:m>
                <a:endParaRPr lang="en-GB" b="1" dirty="0">
                  <a:solidFill>
                    <a:prstClr val="black"/>
                  </a:solidFill>
                  <a:latin typeface="Calibri"/>
                </a:endParaRPr>
              </a:p>
            </p:txBody>
          </p:sp>
        </mc:Choice>
        <mc:Fallback xmlns="">
          <p:sp>
            <p:nvSpPr>
              <p:cNvPr id="58" name="TextBox 5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2" y="764704"/>
                <a:ext cx="3024336" cy="6041910"/>
              </a:xfrm>
              <a:prstGeom prst="rect">
                <a:avLst/>
              </a:prstGeom>
              <a:blipFill>
                <a:blip r:embed="rId3"/>
                <a:stretch>
                  <a:fillRect l="-1815" t="-50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/>
              <p:cNvSpPr txBox="1"/>
              <p:nvPr/>
            </p:nvSpPr>
            <p:spPr>
              <a:xfrm>
                <a:off x="4829395" y="302707"/>
                <a:ext cx="3888432" cy="64315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914400"/>
                <a:r>
                  <a:rPr lang="en-GB" dirty="0" smtClean="0">
                    <a:solidFill>
                      <a:prstClr val="black"/>
                    </a:solidFill>
                    <a:latin typeface="Calibri"/>
                  </a:rPr>
                  <a:t>Expand and simplify:</a:t>
                </a:r>
              </a:p>
              <a:p>
                <a:pPr defTabSz="9144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rad>
                            <m:radPr>
                              <m:degHide m:val="on"/>
                              <m:ctrlPr>
                                <a:rPr lang="en-GB" i="1" smtClean="0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e>
                          </m:rad>
                          <m:r>
                            <a:rPr lang="en-GB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+3</m:t>
                          </m:r>
                        </m:e>
                      </m:d>
                      <m:d>
                        <m:dPr>
                          <m:ctrlPr>
                            <a:rPr lang="en-GB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rad>
                            <m:radPr>
                              <m:degHide m:val="on"/>
                              <m:ctrlPr>
                                <a:rPr lang="en-GB" i="1" smtClean="0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e>
                          </m:rad>
                          <m:r>
                            <a:rPr lang="en-GB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−2</m:t>
                          </m:r>
                        </m:e>
                      </m:d>
                      <m:d>
                        <m:dPr>
                          <m:ctrlPr>
                            <a:rPr lang="en-GB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rad>
                            <m:radPr>
                              <m:degHide m:val="on"/>
                              <m:ctrlPr>
                                <a:rPr lang="en-GB" i="1" smtClean="0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e>
                          </m:rad>
                          <m:r>
                            <a:rPr lang="en-GB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+1</m:t>
                          </m:r>
                        </m:e>
                      </m:d>
                      <m:r>
                        <a:rPr lang="en-GB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1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</m:oMath>
                  </m:oMathPara>
                </a14:m>
                <a:endParaRPr lang="en-GB" b="1" dirty="0" smtClean="0">
                  <a:solidFill>
                    <a:prstClr val="black"/>
                  </a:solidFill>
                  <a:latin typeface="Calibri"/>
                </a:endParaRPr>
              </a:p>
              <a:p>
                <a:pPr defTabSz="914400"/>
                <a:endParaRPr lang="en-GB" dirty="0" smtClean="0">
                  <a:solidFill>
                    <a:prstClr val="black"/>
                  </a:solidFill>
                  <a:latin typeface="Calibri"/>
                </a:endParaRPr>
              </a:p>
              <a:p>
                <a:pPr defTabSz="914400"/>
                <a:r>
                  <a:rPr lang="en-GB" dirty="0" smtClean="0">
                    <a:solidFill>
                      <a:prstClr val="black"/>
                    </a:solidFill>
                    <a:latin typeface="Calibri"/>
                  </a:rPr>
                  <a:t>Rationalise the denominator, giving your answer in the form </a:t>
                </a:r>
                <a14:m>
                  <m:oMath xmlns:m="http://schemas.openxmlformats.org/officeDocument/2006/math">
                    <m:r>
                      <a:rPr lang="en-GB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GB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𝑏</m:t>
                    </m:r>
                    <m:rad>
                      <m:radPr>
                        <m:degHide m:val="on"/>
                        <m:ctrlPr>
                          <a:rPr lang="en-GB" i="1" smtClean="0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en-GB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e>
                    </m:rad>
                  </m:oMath>
                </a14:m>
                <a:r>
                  <a:rPr lang="en-GB" dirty="0" smtClean="0">
                    <a:solidFill>
                      <a:prstClr val="black"/>
                    </a:solidFill>
                    <a:latin typeface="Calibri"/>
                  </a:rPr>
                  <a:t>.</a:t>
                </a:r>
              </a:p>
              <a:p>
                <a:pPr defTabSz="9144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>
                              <a:solidFill>
                                <a:prstClr val="black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  <m:rad>
                            <m:radPr>
                              <m:degHide m:val="on"/>
                              <m:ctrlPr>
                                <a:rPr lang="en-GB" i="1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  <m:r>
                            <a:rPr lang="en-GB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+7</m:t>
                          </m:r>
                        </m:num>
                        <m:den>
                          <m:r>
                            <a:rPr lang="en-GB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  <m:rad>
                            <m:radPr>
                              <m:degHide m:val="on"/>
                              <m:ctrlPr>
                                <a:rPr lang="en-GB" i="1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  <m:r>
                            <a:rPr lang="en-GB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−5</m:t>
                          </m:r>
                        </m:den>
                      </m:f>
                      <m:r>
                        <a:rPr lang="en-GB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1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𝟑𝟏</m:t>
                      </m:r>
                      <m:r>
                        <a:rPr lang="en-GB" b="1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b="1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𝟏𝟖</m:t>
                      </m:r>
                      <m:rad>
                        <m:radPr>
                          <m:degHide m:val="on"/>
                          <m:ctrlPr>
                            <a:rPr lang="en-GB" b="1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</m:ctrlPr>
                        </m:radPr>
                        <m:deg/>
                        <m:e>
                          <m:r>
                            <a:rPr lang="en-GB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e>
                      </m:rad>
                    </m:oMath>
                  </m:oMathPara>
                </a14:m>
                <a:endParaRPr lang="en-GB" b="1" dirty="0">
                  <a:solidFill>
                    <a:prstClr val="black"/>
                  </a:solidFill>
                  <a:latin typeface="Calibri"/>
                </a:endParaRPr>
              </a:p>
              <a:p>
                <a:pPr defTabSz="914400"/>
                <a:endParaRPr lang="en-GB" dirty="0" smtClean="0">
                  <a:solidFill>
                    <a:prstClr val="black"/>
                  </a:solidFill>
                  <a:latin typeface="Calibri"/>
                </a:endParaRPr>
              </a:p>
              <a:p>
                <a:pPr defTabSz="914400"/>
                <a:r>
                  <a:rPr lang="en-GB" dirty="0" smtClean="0">
                    <a:solidFill>
                      <a:prstClr val="black"/>
                    </a:solidFill>
                    <a:latin typeface="Calibri"/>
                  </a:rPr>
                  <a:t>Solve </a:t>
                </a:r>
                <a14:m>
                  <m:oMath xmlns:m="http://schemas.openxmlformats.org/officeDocument/2006/math">
                    <m:r>
                      <a:rPr lang="en-GB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d>
                      <m:dPr>
                        <m:ctrlPr>
                          <a:rPr lang="en-GB" i="1" smtClean="0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en-GB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4−</m:t>
                        </m:r>
                        <m:rad>
                          <m:radPr>
                            <m:degHide m:val="on"/>
                            <m:ctrlPr>
                              <a:rPr lang="en-GB" i="1" smtClean="0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</m:ctrlPr>
                          </m:radPr>
                          <m:deg/>
                          <m:e>
                            <m:r>
                              <a:rPr lang="en-GB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6</m:t>
                            </m:r>
                          </m:e>
                        </m:rad>
                      </m:e>
                    </m:d>
                    <m:r>
                      <a:rPr lang="en-GB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=10</m:t>
                    </m:r>
                  </m:oMath>
                </a14:m>
                <a:r>
                  <a:rPr lang="en-GB" dirty="0" smtClean="0">
                    <a:solidFill>
                      <a:prstClr val="black"/>
                    </a:solidFill>
                    <a:latin typeface="Calibri"/>
                  </a:rPr>
                  <a:t> giving your answer in the form </a:t>
                </a:r>
                <a14:m>
                  <m:oMath xmlns:m="http://schemas.openxmlformats.org/officeDocument/2006/math">
                    <m:r>
                      <a:rPr lang="en-GB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GB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𝑏</m:t>
                    </m:r>
                    <m:rad>
                      <m:radPr>
                        <m:degHide m:val="on"/>
                        <m:ctrlPr>
                          <a:rPr lang="en-GB" i="1" smtClean="0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en-GB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6</m:t>
                        </m:r>
                      </m:e>
                    </m:rad>
                  </m:oMath>
                </a14:m>
                <a:r>
                  <a:rPr lang="en-GB" dirty="0" smtClean="0">
                    <a:solidFill>
                      <a:prstClr val="black"/>
                    </a:solidFill>
                    <a:latin typeface="Calibri"/>
                  </a:rPr>
                  <a:t>.</a:t>
                </a:r>
              </a:p>
              <a:p>
                <a:pPr defTabSz="9144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10</m:t>
                          </m:r>
                        </m:num>
                        <m:den>
                          <m:r>
                            <a:rPr lang="en-GB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4−</m:t>
                          </m:r>
                          <m:rad>
                            <m:radPr>
                              <m:degHide m:val="on"/>
                              <m:ctrlPr>
                                <a:rPr lang="en-GB" i="1" smtClean="0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6</m:t>
                              </m:r>
                            </m:e>
                          </m:rad>
                        </m:den>
                      </m:f>
                      <m:r>
                        <a:rPr lang="en-GB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1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en-GB" b="1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ad>
                        <m:radPr>
                          <m:degHide m:val="on"/>
                          <m:ctrlPr>
                            <a:rPr lang="en-GB" b="1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</m:ctrlPr>
                        </m:radPr>
                        <m:deg/>
                        <m:e>
                          <m:r>
                            <a:rPr lang="en-GB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</m:e>
                      </m:rad>
                    </m:oMath>
                  </m:oMathPara>
                </a14:m>
                <a:endParaRPr lang="en-GB" b="1" dirty="0" smtClean="0">
                  <a:solidFill>
                    <a:prstClr val="black"/>
                  </a:solidFill>
                  <a:latin typeface="Calibri"/>
                </a:endParaRPr>
              </a:p>
              <a:p>
                <a:pPr defTabSz="914400"/>
                <a:endParaRPr lang="en-GB" dirty="0" smtClean="0">
                  <a:solidFill>
                    <a:prstClr val="black"/>
                  </a:solidFill>
                  <a:latin typeface="Calibri"/>
                </a:endParaRPr>
              </a:p>
              <a:p>
                <a:pPr defTabSz="914400"/>
                <a:r>
                  <a:rPr lang="en-GB" dirty="0" smtClean="0">
                    <a:solidFill>
                      <a:prstClr val="black"/>
                    </a:solidFill>
                    <a:latin typeface="Calibri"/>
                  </a:rPr>
                  <a:t>Solve </a:t>
                </a:r>
                <a14:m>
                  <m:oMath xmlns:m="http://schemas.openxmlformats.org/officeDocument/2006/math">
                    <m:r>
                      <a:rPr lang="en-GB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d>
                      <m:dPr>
                        <m:ctrlPr>
                          <a:rPr lang="en-GB" i="1" smtClean="0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en-GB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1+</m:t>
                        </m:r>
                        <m:rad>
                          <m:radPr>
                            <m:degHide m:val="on"/>
                            <m:ctrlPr>
                              <a:rPr lang="en-GB" i="1" smtClean="0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</m:ctrlPr>
                          </m:radPr>
                          <m:deg/>
                          <m:e>
                            <m:r>
                              <a:rPr lang="en-GB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</m:rad>
                      </m:e>
                    </m:d>
                    <m:r>
                      <a:rPr lang="en-GB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ad>
                      <m:radPr>
                        <m:degHide m:val="on"/>
                        <m:ctrlPr>
                          <a:rPr lang="en-GB" i="1" smtClean="0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en-GB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e>
                    </m:rad>
                    <m:r>
                      <a:rPr lang="en-GB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=3</m:t>
                    </m:r>
                  </m:oMath>
                </a14:m>
                <a:endParaRPr lang="en-GB" dirty="0" smtClean="0">
                  <a:solidFill>
                    <a:prstClr val="black"/>
                  </a:solidFill>
                  <a:latin typeface="Calibri"/>
                </a:endParaRPr>
              </a:p>
              <a:p>
                <a:pPr defTabSz="9144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3+</m:t>
                          </m:r>
                          <m:rad>
                            <m:radPr>
                              <m:degHide m:val="on"/>
                              <m:ctrlPr>
                                <a:rPr lang="en-GB" i="1" smtClean="0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</m:num>
                        <m:den>
                          <m:r>
                            <a:rPr lang="en-GB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1+</m:t>
                          </m:r>
                          <m:rad>
                            <m:radPr>
                              <m:degHide m:val="on"/>
                              <m:ctrlPr>
                                <a:rPr lang="en-GB" i="1" smtClean="0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</m:den>
                      </m:f>
                      <m:r>
                        <a:rPr lang="en-GB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1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ad>
                        <m:radPr>
                          <m:degHide m:val="on"/>
                          <m:ctrlPr>
                            <a:rPr lang="en-GB" b="1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</m:ctrlPr>
                        </m:radPr>
                        <m:deg/>
                        <m:e>
                          <m:r>
                            <a:rPr lang="en-GB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e>
                      </m:rad>
                      <m:r>
                        <a:rPr lang="en-GB" b="1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b="1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</m:oMath>
                  </m:oMathPara>
                </a14:m>
                <a:endParaRPr lang="en-GB" b="1" dirty="0">
                  <a:solidFill>
                    <a:prstClr val="black"/>
                  </a:solidFill>
                  <a:latin typeface="Calibri"/>
                </a:endParaRPr>
              </a:p>
              <a:p>
                <a:pPr defTabSz="914400"/>
                <a:endParaRPr lang="en-GB" dirty="0">
                  <a:solidFill>
                    <a:prstClr val="black"/>
                  </a:solidFill>
                  <a:latin typeface="Calibri"/>
                </a:endParaRPr>
              </a:p>
              <a:p>
                <a:pPr defTabSz="914400"/>
                <a:r>
                  <a:rPr lang="en-GB" dirty="0" smtClean="0">
                    <a:solidFill>
                      <a:prstClr val="black"/>
                    </a:solidFill>
                    <a:latin typeface="Calibri"/>
                  </a:rPr>
                  <a:t>Simplify:</a:t>
                </a:r>
              </a:p>
              <a:p>
                <a:pPr defTabSz="9144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GB" i="1" smtClean="0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en-GB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e>
                          </m:rad>
                          <m:r>
                            <a:rPr lang="en-GB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ad>
                            <m:radPr>
                              <m:degHide m:val="on"/>
                              <m:ctrlPr>
                                <a:rPr lang="en-GB" i="1" smtClean="0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rad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GB" i="1" smtClean="0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en-GB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e>
                          </m:rad>
                          <m:r>
                            <a:rPr lang="en-GB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ad>
                            <m:radPr>
                              <m:degHide m:val="on"/>
                              <m:ctrlPr>
                                <a:rPr lang="en-GB" i="1" smtClean="0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GB" i="1" dirty="0" smtClean="0">
                  <a:solidFill>
                    <a:prstClr val="black"/>
                  </a:solidFill>
                  <a:latin typeface="Cambria Math" panose="02040503050406030204" pitchFamily="18" charset="0"/>
                </a:endParaRPr>
              </a:p>
              <a:p>
                <a:pPr defTabSz="9144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1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GB" b="1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GB" b="1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b="1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GB" b="1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b="1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ad>
                        <m:radPr>
                          <m:degHide m:val="on"/>
                          <m:ctrlPr>
                            <a:rPr lang="en-GB" b="1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</m:ctrlPr>
                        </m:radPr>
                        <m:deg/>
                        <m:e>
                          <m:r>
                            <a:rPr lang="en-GB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</m:rad>
                      <m:rad>
                        <m:radPr>
                          <m:degHide m:val="on"/>
                          <m:ctrlPr>
                            <a:rPr lang="en-GB" b="1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</m:ctrlPr>
                        </m:radPr>
                        <m:deg/>
                        <m:e>
                          <m:r>
                            <a:rPr lang="en-GB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  <m:r>
                            <a:rPr lang="en-GB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GB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e>
                      </m:rad>
                    </m:oMath>
                  </m:oMathPara>
                </a14:m>
                <a:endParaRPr lang="en-GB" b="1" dirty="0">
                  <a:solidFill>
                    <a:prstClr val="black"/>
                  </a:solidFill>
                  <a:latin typeface="Calibri"/>
                </a:endParaRPr>
              </a:p>
            </p:txBody>
          </p:sp>
        </mc:Choice>
        <mc:Fallback xmlns="">
          <p:sp>
            <p:nvSpPr>
              <p:cNvPr id="59" name="TextBox 5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29395" y="302707"/>
                <a:ext cx="3888432" cy="6431569"/>
              </a:xfrm>
              <a:prstGeom prst="rect">
                <a:avLst/>
              </a:prstGeom>
              <a:blipFill>
                <a:blip r:embed="rId4"/>
                <a:stretch>
                  <a:fillRect l="-1254" t="-56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0" name="Rectangle 59"/>
          <p:cNvSpPr/>
          <p:nvPr/>
        </p:nvSpPr>
        <p:spPr>
          <a:xfrm>
            <a:off x="1605147" y="1681759"/>
            <a:ext cx="1697611" cy="392701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i="0" u="none" strike="noStrike" kern="0" normalizeH="0" baseline="0" noProof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?</a:t>
            </a:r>
          </a:p>
        </p:txBody>
      </p:sp>
      <p:sp>
        <p:nvSpPr>
          <p:cNvPr id="61" name="Rectangle 60"/>
          <p:cNvSpPr/>
          <p:nvPr/>
        </p:nvSpPr>
        <p:spPr>
          <a:xfrm>
            <a:off x="2126406" y="2768853"/>
            <a:ext cx="1176352" cy="574848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i="0" u="none" strike="noStrike" kern="0" normalizeH="0" baseline="0" noProof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?</a:t>
            </a:r>
          </a:p>
        </p:txBody>
      </p:sp>
      <p:sp>
        <p:nvSpPr>
          <p:cNvPr id="62" name="Rectangle 61"/>
          <p:cNvSpPr/>
          <p:nvPr/>
        </p:nvSpPr>
        <p:spPr>
          <a:xfrm>
            <a:off x="2126406" y="3518492"/>
            <a:ext cx="1176352" cy="574848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i="0" u="none" strike="noStrike" kern="0" normalizeH="0" baseline="0" noProof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?</a:t>
            </a:r>
          </a:p>
        </p:txBody>
      </p:sp>
      <p:sp>
        <p:nvSpPr>
          <p:cNvPr id="63" name="Rectangle 62"/>
          <p:cNvSpPr/>
          <p:nvPr/>
        </p:nvSpPr>
        <p:spPr>
          <a:xfrm>
            <a:off x="2126406" y="4412914"/>
            <a:ext cx="1176352" cy="574848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i="0" u="none" strike="noStrike" kern="0" normalizeH="0" baseline="0" noProof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?</a:t>
            </a:r>
          </a:p>
        </p:txBody>
      </p:sp>
      <p:sp>
        <p:nvSpPr>
          <p:cNvPr id="64" name="Rectangle 63"/>
          <p:cNvSpPr/>
          <p:nvPr/>
        </p:nvSpPr>
        <p:spPr>
          <a:xfrm>
            <a:off x="2126406" y="5181709"/>
            <a:ext cx="1176352" cy="574848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i="0" u="none" strike="noStrike" kern="0" normalizeH="0" baseline="0" noProof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?</a:t>
            </a:r>
          </a:p>
        </p:txBody>
      </p:sp>
      <p:sp>
        <p:nvSpPr>
          <p:cNvPr id="65" name="Rectangle 64"/>
          <p:cNvSpPr/>
          <p:nvPr/>
        </p:nvSpPr>
        <p:spPr>
          <a:xfrm>
            <a:off x="2126407" y="6004190"/>
            <a:ext cx="1176352" cy="574848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i="0" u="none" strike="noStrike" kern="0" normalizeH="0" baseline="0" noProof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?</a:t>
            </a:r>
          </a:p>
        </p:txBody>
      </p:sp>
      <p:sp>
        <p:nvSpPr>
          <p:cNvPr id="66" name="Rectangle 65"/>
          <p:cNvSpPr/>
          <p:nvPr/>
        </p:nvSpPr>
        <p:spPr>
          <a:xfrm>
            <a:off x="6747106" y="1820234"/>
            <a:ext cx="2057197" cy="574848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i="0" u="none" strike="noStrike" kern="0" normalizeH="0" baseline="0" noProof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?</a:t>
            </a:r>
          </a:p>
        </p:txBody>
      </p:sp>
      <p:sp>
        <p:nvSpPr>
          <p:cNvPr id="67" name="Rectangle 66"/>
          <p:cNvSpPr/>
          <p:nvPr/>
        </p:nvSpPr>
        <p:spPr>
          <a:xfrm>
            <a:off x="6125539" y="3332476"/>
            <a:ext cx="2678764" cy="574848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i="0" u="none" strike="noStrike" kern="0" normalizeH="0" baseline="0" noProof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?</a:t>
            </a:r>
          </a:p>
        </p:txBody>
      </p:sp>
      <p:sp>
        <p:nvSpPr>
          <p:cNvPr id="68" name="Rectangle 67"/>
          <p:cNvSpPr/>
          <p:nvPr/>
        </p:nvSpPr>
        <p:spPr>
          <a:xfrm>
            <a:off x="7061643" y="4536955"/>
            <a:ext cx="1742660" cy="574848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i="0" u="none" strike="noStrike" kern="0" normalizeH="0" baseline="0" noProof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?</a:t>
            </a:r>
          </a:p>
        </p:txBody>
      </p:sp>
      <p:sp>
        <p:nvSpPr>
          <p:cNvPr id="69" name="Rectangle 68"/>
          <p:cNvSpPr/>
          <p:nvPr/>
        </p:nvSpPr>
        <p:spPr>
          <a:xfrm>
            <a:off x="5460890" y="6362245"/>
            <a:ext cx="2598192" cy="372031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i="0" u="none" strike="noStrike" kern="0" normalizeH="0" baseline="0" noProof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?</a:t>
            </a:r>
          </a:p>
        </p:txBody>
      </p:sp>
      <p:sp>
        <p:nvSpPr>
          <p:cNvPr id="70" name="Rectangle 69"/>
          <p:cNvSpPr/>
          <p:nvPr/>
        </p:nvSpPr>
        <p:spPr>
          <a:xfrm>
            <a:off x="206807" y="805647"/>
            <a:ext cx="288032" cy="288032"/>
          </a:xfrm>
          <a:prstGeom prst="rect">
            <a:avLst/>
          </a:prstGeom>
          <a:solidFill>
            <a:srgbClr val="8064A2"/>
          </a:solidFill>
          <a:ln w="25400" cap="flat" cmpd="sng" algn="ctr">
            <a:solidFill>
              <a:srgbClr val="8064A2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</a:t>
            </a:r>
          </a:p>
        </p:txBody>
      </p:sp>
      <p:sp>
        <p:nvSpPr>
          <p:cNvPr id="71" name="Rectangle 70"/>
          <p:cNvSpPr/>
          <p:nvPr/>
        </p:nvSpPr>
        <p:spPr>
          <a:xfrm>
            <a:off x="206807" y="2204864"/>
            <a:ext cx="288032" cy="288032"/>
          </a:xfrm>
          <a:prstGeom prst="rect">
            <a:avLst/>
          </a:prstGeom>
          <a:solidFill>
            <a:srgbClr val="8064A2"/>
          </a:solidFill>
          <a:ln w="25400" cap="flat" cmpd="sng" algn="ctr">
            <a:solidFill>
              <a:srgbClr val="8064A2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</a:t>
            </a:r>
          </a:p>
        </p:txBody>
      </p:sp>
      <p:sp>
        <p:nvSpPr>
          <p:cNvPr id="72" name="Rectangle 71"/>
          <p:cNvSpPr/>
          <p:nvPr/>
        </p:nvSpPr>
        <p:spPr>
          <a:xfrm>
            <a:off x="4454886" y="343650"/>
            <a:ext cx="288032" cy="288032"/>
          </a:xfrm>
          <a:prstGeom prst="rect">
            <a:avLst/>
          </a:prstGeom>
          <a:solidFill>
            <a:srgbClr val="8064A2"/>
          </a:solidFill>
          <a:ln w="25400" cap="flat" cmpd="sng" algn="ctr">
            <a:solidFill>
              <a:srgbClr val="8064A2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3</a:t>
            </a:r>
          </a:p>
        </p:txBody>
      </p:sp>
      <p:sp>
        <p:nvSpPr>
          <p:cNvPr id="73" name="Rectangle 72"/>
          <p:cNvSpPr/>
          <p:nvPr/>
        </p:nvSpPr>
        <p:spPr>
          <a:xfrm>
            <a:off x="4454886" y="1297539"/>
            <a:ext cx="288032" cy="288032"/>
          </a:xfrm>
          <a:prstGeom prst="rect">
            <a:avLst/>
          </a:prstGeom>
          <a:solidFill>
            <a:srgbClr val="8064A2"/>
          </a:solidFill>
          <a:ln w="25400" cap="flat" cmpd="sng" algn="ctr">
            <a:solidFill>
              <a:srgbClr val="8064A2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4</a:t>
            </a:r>
          </a:p>
        </p:txBody>
      </p:sp>
      <p:sp>
        <p:nvSpPr>
          <p:cNvPr id="74" name="Rectangle 73"/>
          <p:cNvSpPr/>
          <p:nvPr/>
        </p:nvSpPr>
        <p:spPr>
          <a:xfrm>
            <a:off x="4454886" y="2749002"/>
            <a:ext cx="288032" cy="288032"/>
          </a:xfrm>
          <a:prstGeom prst="rect">
            <a:avLst/>
          </a:prstGeom>
          <a:solidFill>
            <a:srgbClr val="8064A2"/>
          </a:solidFill>
          <a:ln w="25400" cap="flat" cmpd="sng" algn="ctr">
            <a:solidFill>
              <a:srgbClr val="8064A2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5</a:t>
            </a:r>
          </a:p>
        </p:txBody>
      </p:sp>
      <p:sp>
        <p:nvSpPr>
          <p:cNvPr id="75" name="Rectangle 74"/>
          <p:cNvSpPr/>
          <p:nvPr/>
        </p:nvSpPr>
        <p:spPr>
          <a:xfrm>
            <a:off x="4454886" y="4223744"/>
            <a:ext cx="288032" cy="288032"/>
          </a:xfrm>
          <a:prstGeom prst="rect">
            <a:avLst/>
          </a:prstGeom>
          <a:solidFill>
            <a:srgbClr val="8064A2"/>
          </a:solidFill>
          <a:ln w="25400" cap="flat" cmpd="sng" algn="ctr">
            <a:solidFill>
              <a:srgbClr val="8064A2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6</a:t>
            </a:r>
          </a:p>
        </p:txBody>
      </p:sp>
      <p:sp>
        <p:nvSpPr>
          <p:cNvPr id="76" name="Rectangle 75"/>
          <p:cNvSpPr/>
          <p:nvPr/>
        </p:nvSpPr>
        <p:spPr>
          <a:xfrm>
            <a:off x="758130" y="2933081"/>
            <a:ext cx="288032" cy="288032"/>
          </a:xfrm>
          <a:prstGeom prst="rect">
            <a:avLst/>
          </a:prstGeom>
          <a:solidFill>
            <a:srgbClr val="F79646"/>
          </a:solidFill>
          <a:ln w="25400" cap="flat" cmpd="sng" algn="ctr">
            <a:solidFill>
              <a:srgbClr val="F79646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</a:t>
            </a:r>
          </a:p>
        </p:txBody>
      </p:sp>
      <p:sp>
        <p:nvSpPr>
          <p:cNvPr id="77" name="Rectangle 76"/>
          <p:cNvSpPr/>
          <p:nvPr/>
        </p:nvSpPr>
        <p:spPr>
          <a:xfrm>
            <a:off x="758130" y="3661900"/>
            <a:ext cx="288032" cy="288032"/>
          </a:xfrm>
          <a:prstGeom prst="rect">
            <a:avLst/>
          </a:prstGeom>
          <a:solidFill>
            <a:srgbClr val="F79646"/>
          </a:solidFill>
          <a:ln w="25400" cap="flat" cmpd="sng" algn="ctr">
            <a:solidFill>
              <a:srgbClr val="F79646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</a:t>
            </a:r>
          </a:p>
        </p:txBody>
      </p:sp>
      <p:sp>
        <p:nvSpPr>
          <p:cNvPr id="78" name="Rectangle 77"/>
          <p:cNvSpPr/>
          <p:nvPr/>
        </p:nvSpPr>
        <p:spPr>
          <a:xfrm>
            <a:off x="758130" y="4505438"/>
            <a:ext cx="288032" cy="288032"/>
          </a:xfrm>
          <a:prstGeom prst="rect">
            <a:avLst/>
          </a:prstGeom>
          <a:solidFill>
            <a:srgbClr val="F79646"/>
          </a:solidFill>
          <a:ln w="25400" cap="flat" cmpd="sng" algn="ctr">
            <a:solidFill>
              <a:srgbClr val="F79646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</a:t>
            </a:r>
          </a:p>
        </p:txBody>
      </p:sp>
      <p:sp>
        <p:nvSpPr>
          <p:cNvPr id="79" name="Rectangle 78"/>
          <p:cNvSpPr/>
          <p:nvPr/>
        </p:nvSpPr>
        <p:spPr>
          <a:xfrm>
            <a:off x="758130" y="5350128"/>
            <a:ext cx="288032" cy="288032"/>
          </a:xfrm>
          <a:prstGeom prst="rect">
            <a:avLst/>
          </a:prstGeom>
          <a:solidFill>
            <a:srgbClr val="F79646"/>
          </a:solidFill>
          <a:ln w="25400" cap="flat" cmpd="sng" algn="ctr">
            <a:solidFill>
              <a:srgbClr val="F79646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</a:t>
            </a:r>
          </a:p>
        </p:txBody>
      </p:sp>
      <p:sp>
        <p:nvSpPr>
          <p:cNvPr id="80" name="Rectangle 79"/>
          <p:cNvSpPr/>
          <p:nvPr/>
        </p:nvSpPr>
        <p:spPr>
          <a:xfrm>
            <a:off x="758130" y="6194818"/>
            <a:ext cx="288032" cy="288032"/>
          </a:xfrm>
          <a:prstGeom prst="rect">
            <a:avLst/>
          </a:prstGeom>
          <a:solidFill>
            <a:srgbClr val="F79646"/>
          </a:solidFill>
          <a:ln w="25400" cap="flat" cmpd="sng" algn="ctr">
            <a:solidFill>
              <a:srgbClr val="F79646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</a:t>
            </a:r>
          </a:p>
        </p:txBody>
      </p:sp>
      <p:sp>
        <p:nvSpPr>
          <p:cNvPr id="81" name="Rectangle 80"/>
          <p:cNvSpPr/>
          <p:nvPr/>
        </p:nvSpPr>
        <p:spPr>
          <a:xfrm>
            <a:off x="8174216" y="461873"/>
            <a:ext cx="634093" cy="600129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i="0" u="none" strike="noStrike" kern="0" normalizeH="0" baseline="0" noProof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?</a:t>
            </a:r>
          </a:p>
        </p:txBody>
      </p:sp>
      <p:sp>
        <p:nvSpPr>
          <p:cNvPr id="82" name="Rectangle 81"/>
          <p:cNvSpPr/>
          <p:nvPr/>
        </p:nvSpPr>
        <p:spPr>
          <a:xfrm>
            <a:off x="4454886" y="5410454"/>
            <a:ext cx="288032" cy="288032"/>
          </a:xfrm>
          <a:prstGeom prst="rect">
            <a:avLst/>
          </a:prstGeom>
          <a:solidFill>
            <a:srgbClr val="8064A2"/>
          </a:solidFill>
          <a:ln w="25400" cap="flat" cmpd="sng" algn="ctr">
            <a:solidFill>
              <a:srgbClr val="8064A2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7</a:t>
            </a:r>
          </a:p>
        </p:txBody>
      </p:sp>
      <p:sp>
        <p:nvSpPr>
          <p:cNvPr id="85" name="TextBox 84"/>
          <p:cNvSpPr txBox="1"/>
          <p:nvPr/>
        </p:nvSpPr>
        <p:spPr>
          <a:xfrm>
            <a:off x="89452" y="135881"/>
            <a:ext cx="65697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 smtClean="0">
                <a:solidFill>
                  <a:srgbClr val="FF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Your Turn</a:t>
            </a:r>
            <a:endParaRPr lang="en-GB" sz="2800" b="1" dirty="0">
              <a:solidFill>
                <a:srgbClr val="FF000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87530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0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6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2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3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6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4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6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5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6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6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6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7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6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8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6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9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8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1"/>
                  </p:tgtEl>
                </p:cond>
              </p:nextCondLst>
            </p:seq>
          </p:childTnLst>
        </p:cTn>
      </p:par>
    </p:tnLst>
    <p:bldLst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81" grpId="0" animBg="1"/>
    </p:bldLst>
  </p:timing>
</p:sld>
</file>

<file path=ppt/theme/theme1.xml><?xml version="1.0" encoding="utf-8"?>
<a:theme xmlns:a="http://schemas.openxmlformats.org/drawingml/2006/main" name="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2.xml><?xml version="1.0" encoding="utf-8"?>
<a:theme xmlns:a="http://schemas.openxmlformats.org/drawingml/2006/main" name="1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3.xml><?xml version="1.0" encoding="utf-8"?>
<a:theme xmlns:a="http://schemas.openxmlformats.org/drawingml/2006/main" name="2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4.xml><?xml version="1.0" encoding="utf-8"?>
<a:theme xmlns:a="http://schemas.openxmlformats.org/drawingml/2006/main" name="3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5.xml><?xml version="1.0" encoding="utf-8"?>
<a:theme xmlns:a="http://schemas.openxmlformats.org/drawingml/2006/main" name="1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6.xml><?xml version="1.0" encoding="utf-8"?>
<a:theme xmlns:a="http://schemas.openxmlformats.org/drawingml/2006/main" name="4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7.xml><?xml version="1.0" encoding="utf-8"?>
<a:theme xmlns:a="http://schemas.openxmlformats.org/drawingml/2006/main" name="5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8.xml><?xml version="1.0" encoding="utf-8"?>
<a:theme xmlns:a="http://schemas.openxmlformats.org/drawingml/2006/main" name="6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9.xml><?xml version="1.0" encoding="utf-8"?>
<a:theme xmlns:a="http://schemas.openxmlformats.org/drawingml/2006/main" name="2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0.xml><?xml version="1.0" encoding="utf-8"?>
<a:theme xmlns:a="http://schemas.openxmlformats.org/drawingml/2006/main" name="7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1.xml><?xml version="1.0" encoding="utf-8"?>
<a:theme xmlns:a="http://schemas.openxmlformats.org/drawingml/2006/main" name="8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2.xml><?xml version="1.0" encoding="utf-8"?>
<a:theme xmlns:a="http://schemas.openxmlformats.org/drawingml/2006/main" name="9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3.xml><?xml version="1.0" encoding="utf-8"?>
<a:theme xmlns:a="http://schemas.openxmlformats.org/drawingml/2006/main" name="3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Archway</Template>
  <TotalTime>2506</TotalTime>
  <Words>740</Words>
  <Application>Microsoft Office PowerPoint</Application>
  <PresentationFormat>On-screen Show (4:3)</PresentationFormat>
  <Paragraphs>139</Paragraphs>
  <Slides>13</Slides>
  <Notes>11</Notes>
  <HiddenSlides>0</HiddenSlides>
  <MMClips>0</MMClips>
  <ScaleCrop>false</ScaleCrop>
  <HeadingPairs>
    <vt:vector size="4" baseType="variant">
      <vt:variant>
        <vt:lpstr>Theme</vt:lpstr>
      </vt:variant>
      <vt:variant>
        <vt:i4>13</vt:i4>
      </vt:variant>
      <vt:variant>
        <vt:lpstr>Slide Titles</vt:lpstr>
      </vt:variant>
      <vt:variant>
        <vt:i4>13</vt:i4>
      </vt:variant>
    </vt:vector>
  </HeadingPairs>
  <TitlesOfParts>
    <vt:vector size="26" baseType="lpstr">
      <vt:lpstr>Archway</vt:lpstr>
      <vt:lpstr>1_ArchwayMaster</vt:lpstr>
      <vt:lpstr>2_ArchwayMaster</vt:lpstr>
      <vt:lpstr>3_ArchwayMaster</vt:lpstr>
      <vt:lpstr>1_Archway PPT</vt:lpstr>
      <vt:lpstr>4_ArchwayMaster</vt:lpstr>
      <vt:lpstr>5_ArchwayMaster</vt:lpstr>
      <vt:lpstr>6_ArchwayMaster</vt:lpstr>
      <vt:lpstr>2_Archway PPT</vt:lpstr>
      <vt:lpstr>7_ArchwayMaster</vt:lpstr>
      <vt:lpstr>8_ArchwayMaster</vt:lpstr>
      <vt:lpstr>9_ArchwayMaster</vt:lpstr>
      <vt:lpstr>3_Archway PPT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Craig Barton</dc:creator>
  <cp:lastModifiedBy>Elder, L</cp:lastModifiedBy>
  <cp:revision>104</cp:revision>
  <cp:lastPrinted>2020-01-08T08:11:55Z</cp:lastPrinted>
  <dcterms:created xsi:type="dcterms:W3CDTF">2018-01-26T08:52:52Z</dcterms:created>
  <dcterms:modified xsi:type="dcterms:W3CDTF">2020-11-01T13:37:08Z</dcterms:modified>
</cp:coreProperties>
</file>