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9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0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1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2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1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  <p:sldMasterId id="2147483676" r:id="rId2"/>
    <p:sldMasterId id="2147483688" r:id="rId3"/>
    <p:sldMasterId id="2147483700" r:id="rId4"/>
    <p:sldMasterId id="2147483712" r:id="rId5"/>
    <p:sldMasterId id="2147483724" r:id="rId6"/>
    <p:sldMasterId id="2147483736" r:id="rId7"/>
    <p:sldMasterId id="2147483748" r:id="rId8"/>
    <p:sldMasterId id="2147483760" r:id="rId9"/>
    <p:sldMasterId id="2147483772" r:id="rId10"/>
    <p:sldMasterId id="2147483784" r:id="rId11"/>
    <p:sldMasterId id="2147483796" r:id="rId12"/>
    <p:sldMasterId id="2147483808" r:id="rId13"/>
  </p:sldMasterIdLst>
  <p:sldIdLst>
    <p:sldId id="261" r:id="rId14"/>
    <p:sldId id="262" r:id="rId15"/>
    <p:sldId id="258" r:id="rId16"/>
    <p:sldId id="259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1" r:id="rId26"/>
    <p:sldId id="272" r:id="rId27"/>
    <p:sldId id="273" r:id="rId28"/>
    <p:sldId id="274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presProps" Target="presProps.xml"/><Relationship Id="rId8" Type="http://schemas.openxmlformats.org/officeDocument/2006/relationships/slideMaster" Target="slideMasters/slideMaster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76019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168930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168930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417813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9.xml"/><Relationship Id="rId7" Type="http://schemas.openxmlformats.org/officeDocument/2006/relationships/slideLayout" Target="../slideLayouts/slideLayout143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0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6A778783-E334-40A9-8E15-3E8DAE95E7B4}" type="datetimeFigureOut">
              <a:rPr lang="en-GB" smtClean="0"/>
              <a:t>09/11/2020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26CB56B3-3B24-479B-9118-11D1E2EFA8BC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61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11/9/2020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11/9/2020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09/11/2020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23" r:id="rId12"/>
    <p:sldLayoutId id="2147483824" r:id="rId13"/>
    <p:sldLayoutId id="2147483821" r:id="rId14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11/9/2020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7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7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DB2C0FA7-ED4C-449B-B075-784DB558AF08}"/>
              </a:ext>
            </a:extLst>
          </p:cNvPr>
          <p:cNvSpPr txBox="1"/>
          <p:nvPr/>
        </p:nvSpPr>
        <p:spPr>
          <a:xfrm>
            <a:off x="2779222" y="154256"/>
            <a:ext cx="36003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2000" dirty="0">
                <a:solidFill>
                  <a:prstClr val="black"/>
                </a:solidFill>
              </a:rPr>
              <a:t>How can we complete the table?</a:t>
            </a:r>
          </a:p>
        </p:txBody>
      </p:sp>
      <p:graphicFrame>
        <p:nvGraphicFramePr>
          <p:cNvPr id="92" name="Table 11">
            <a:extLst>
              <a:ext uri="{FF2B5EF4-FFF2-40B4-BE49-F238E27FC236}">
                <a16:creationId xmlns:a16="http://schemas.microsoft.com/office/drawing/2014/main" xmlns="" id="{AAC0730F-C7A8-442E-BC6C-4594A60628A6}"/>
              </a:ext>
            </a:extLst>
          </p:cNvPr>
          <p:cNvGraphicFramePr>
            <a:graphicFrameLocks noGrp="1"/>
          </p:cNvGraphicFramePr>
          <p:nvPr/>
        </p:nvGraphicFramePr>
        <p:xfrm>
          <a:off x="3112594" y="1005843"/>
          <a:ext cx="2175804" cy="4470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7902">
                  <a:extLst>
                    <a:ext uri="{9D8B030D-6E8A-4147-A177-3AD203B41FA5}">
                      <a16:colId xmlns:a16="http://schemas.microsoft.com/office/drawing/2014/main" xmlns="" val="2427296590"/>
                    </a:ext>
                  </a:extLst>
                </a:gridCol>
                <a:gridCol w="1087902">
                  <a:extLst>
                    <a:ext uri="{9D8B030D-6E8A-4147-A177-3AD203B41FA5}">
                      <a16:colId xmlns:a16="http://schemas.microsoft.com/office/drawing/2014/main" xmlns="" val="3711269100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Shape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Squares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95554256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st</a:t>
                      </a:r>
                      <a:endParaRPr lang="en-GB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3479058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nd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2688492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rd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50165483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th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4808849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th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448232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20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th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9874837"/>
                  </a:ext>
                </a:extLst>
              </a:tr>
            </a:tbl>
          </a:graphicData>
        </a:graphic>
      </p:graphicFrame>
      <p:sp>
        <p:nvSpPr>
          <p:cNvPr id="96" name="TextBox 95">
            <a:extLst>
              <a:ext uri="{FF2B5EF4-FFF2-40B4-BE49-F238E27FC236}">
                <a16:creationId xmlns:a16="http://schemas.microsoft.com/office/drawing/2014/main" xmlns="" id="{65145AAC-E8AF-40E8-AF30-7FFE38EB81EA}"/>
              </a:ext>
            </a:extLst>
          </p:cNvPr>
          <p:cNvSpPr txBox="1"/>
          <p:nvPr/>
        </p:nvSpPr>
        <p:spPr>
          <a:xfrm>
            <a:off x="1199309" y="5925136"/>
            <a:ext cx="67601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2000" b="1" dirty="0">
                <a:solidFill>
                  <a:prstClr val="black"/>
                </a:solidFill>
              </a:rPr>
              <a:t>Without</a:t>
            </a:r>
            <a:r>
              <a:rPr lang="en-GB" sz="2000" dirty="0">
                <a:solidFill>
                  <a:prstClr val="black"/>
                </a:solidFill>
              </a:rPr>
              <a:t> counting up, </a:t>
            </a:r>
          </a:p>
          <a:p>
            <a:pPr algn="ctr" defTabSz="457200"/>
            <a:r>
              <a:rPr lang="en-GB" sz="2000" dirty="0">
                <a:solidFill>
                  <a:prstClr val="black"/>
                </a:solidFill>
              </a:rPr>
              <a:t>how can we calculate the number of squares in the 20</a:t>
            </a:r>
            <a:r>
              <a:rPr lang="en-GB" sz="2000" baseline="30000" dirty="0">
                <a:solidFill>
                  <a:prstClr val="black"/>
                </a:solidFill>
              </a:rPr>
              <a:t>th</a:t>
            </a:r>
            <a:r>
              <a:rPr lang="en-GB" sz="2000" dirty="0">
                <a:solidFill>
                  <a:prstClr val="black"/>
                </a:solidFill>
              </a:rPr>
              <a:t> shape?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xmlns="" id="{A5A9E9AE-0F0F-4F4C-8AD2-73C20905A415}"/>
              </a:ext>
            </a:extLst>
          </p:cNvPr>
          <p:cNvSpPr/>
          <p:nvPr/>
        </p:nvSpPr>
        <p:spPr>
          <a:xfrm rot="10800000">
            <a:off x="1565676" y="4858777"/>
            <a:ext cx="300836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xmlns="" id="{B996CE15-AA7E-4563-A933-6B4C5EACC27A}"/>
              </a:ext>
            </a:extLst>
          </p:cNvPr>
          <p:cNvSpPr/>
          <p:nvPr/>
        </p:nvSpPr>
        <p:spPr>
          <a:xfrm rot="10800000">
            <a:off x="1866512" y="4858777"/>
            <a:ext cx="300836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xmlns="" id="{0A3D948E-DBAB-469E-BAA9-D6565826B8C3}"/>
              </a:ext>
            </a:extLst>
          </p:cNvPr>
          <p:cNvSpPr/>
          <p:nvPr/>
        </p:nvSpPr>
        <p:spPr>
          <a:xfrm rot="10800000">
            <a:off x="1264840" y="4858777"/>
            <a:ext cx="300836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xmlns="" id="{A844D4A7-B94E-480E-AC1D-4E4182D5B4DA}"/>
              </a:ext>
            </a:extLst>
          </p:cNvPr>
          <p:cNvSpPr/>
          <p:nvPr/>
        </p:nvSpPr>
        <p:spPr>
          <a:xfrm rot="10800000">
            <a:off x="2155922" y="4858777"/>
            <a:ext cx="300836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xmlns="" id="{BA960E77-EA9F-4C5A-B0AB-0A0244347E9C}"/>
              </a:ext>
            </a:extLst>
          </p:cNvPr>
          <p:cNvSpPr/>
          <p:nvPr/>
        </p:nvSpPr>
        <p:spPr>
          <a:xfrm rot="10800000">
            <a:off x="974520" y="4858777"/>
            <a:ext cx="300836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xmlns="" id="{89862A74-8269-4ABD-8EEC-8395D0F4B33C}"/>
              </a:ext>
            </a:extLst>
          </p:cNvPr>
          <p:cNvSpPr/>
          <p:nvPr/>
        </p:nvSpPr>
        <p:spPr>
          <a:xfrm rot="10800000">
            <a:off x="2456432" y="4858777"/>
            <a:ext cx="300836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xmlns="" id="{B4CA09CB-F79C-418A-9A61-76E7FE1EAE64}"/>
              </a:ext>
            </a:extLst>
          </p:cNvPr>
          <p:cNvSpPr/>
          <p:nvPr/>
        </p:nvSpPr>
        <p:spPr>
          <a:xfrm rot="10800000">
            <a:off x="674921" y="4858777"/>
            <a:ext cx="300836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xmlns="" id="{CA2DFEEC-63FC-4B54-91E2-80F1120033AC}"/>
              </a:ext>
            </a:extLst>
          </p:cNvPr>
          <p:cNvSpPr/>
          <p:nvPr/>
        </p:nvSpPr>
        <p:spPr>
          <a:xfrm rot="10800000">
            <a:off x="1566134" y="2810365"/>
            <a:ext cx="300835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xmlns="" id="{A6B863AE-C288-40CC-B4FB-23EB0A5BF572}"/>
              </a:ext>
            </a:extLst>
          </p:cNvPr>
          <p:cNvSpPr/>
          <p:nvPr/>
        </p:nvSpPr>
        <p:spPr>
          <a:xfrm rot="10800000">
            <a:off x="1866971" y="2810365"/>
            <a:ext cx="300835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xmlns="" id="{EF6D906E-7FEA-4AE8-B55F-0E4B346F473B}"/>
              </a:ext>
            </a:extLst>
          </p:cNvPr>
          <p:cNvSpPr/>
          <p:nvPr/>
        </p:nvSpPr>
        <p:spPr>
          <a:xfrm rot="10800000">
            <a:off x="1265297" y="2810365"/>
            <a:ext cx="300835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xmlns="" id="{DEEB4214-B1FA-4D81-BC6A-C04D7A975A60}"/>
              </a:ext>
            </a:extLst>
          </p:cNvPr>
          <p:cNvSpPr/>
          <p:nvPr/>
        </p:nvSpPr>
        <p:spPr>
          <a:xfrm rot="10800000">
            <a:off x="2156379" y="2810365"/>
            <a:ext cx="300835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xmlns="" id="{9C7849BB-D259-4292-8075-FAD69B3ABBB3}"/>
              </a:ext>
            </a:extLst>
          </p:cNvPr>
          <p:cNvSpPr/>
          <p:nvPr/>
        </p:nvSpPr>
        <p:spPr>
          <a:xfrm rot="10800000">
            <a:off x="974978" y="2810365"/>
            <a:ext cx="300835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xmlns="" id="{583D1BD5-BDEF-47D6-9ABA-23B7F8A49A7C}"/>
              </a:ext>
            </a:extLst>
          </p:cNvPr>
          <p:cNvSpPr/>
          <p:nvPr/>
        </p:nvSpPr>
        <p:spPr>
          <a:xfrm rot="10800000">
            <a:off x="1565678" y="894027"/>
            <a:ext cx="300835" cy="325904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xmlns="" id="{640E58AB-D739-4053-8E09-1F272D5A0CEE}"/>
              </a:ext>
            </a:extLst>
          </p:cNvPr>
          <p:cNvSpPr/>
          <p:nvPr/>
        </p:nvSpPr>
        <p:spPr>
          <a:xfrm rot="10800000">
            <a:off x="1866515" y="894027"/>
            <a:ext cx="300835" cy="325904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xmlns="" id="{21EAA862-A848-45F4-B7D2-DD31F6F6B6B2}"/>
              </a:ext>
            </a:extLst>
          </p:cNvPr>
          <p:cNvSpPr/>
          <p:nvPr/>
        </p:nvSpPr>
        <p:spPr>
          <a:xfrm rot="10800000">
            <a:off x="1264842" y="894027"/>
            <a:ext cx="300835" cy="325904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xmlns="" id="{AE10F6CC-A633-4019-BBE2-9C13965D326C}"/>
              </a:ext>
            </a:extLst>
          </p:cNvPr>
          <p:cNvSpPr txBox="1"/>
          <p:nvPr/>
        </p:nvSpPr>
        <p:spPr>
          <a:xfrm>
            <a:off x="293133" y="296496"/>
            <a:ext cx="6195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2800" dirty="0">
                <a:solidFill>
                  <a:prstClr val="black"/>
                </a:solidFill>
              </a:rPr>
              <a:t>1</a:t>
            </a:r>
            <a:r>
              <a:rPr lang="en-GB" sz="2800" baseline="30000" dirty="0">
                <a:solidFill>
                  <a:prstClr val="black"/>
                </a:solidFill>
              </a:rPr>
              <a:t>st</a:t>
            </a:r>
            <a:r>
              <a:rPr lang="en-GB" sz="28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xmlns="" id="{00D1D94C-6BE5-4BB4-A63A-9F8746AD4322}"/>
              </a:ext>
            </a:extLst>
          </p:cNvPr>
          <p:cNvSpPr txBox="1"/>
          <p:nvPr/>
        </p:nvSpPr>
        <p:spPr>
          <a:xfrm>
            <a:off x="253314" y="2216736"/>
            <a:ext cx="6992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2800" dirty="0">
                <a:solidFill>
                  <a:prstClr val="black"/>
                </a:solidFill>
              </a:rPr>
              <a:t>2</a:t>
            </a:r>
            <a:r>
              <a:rPr lang="en-GB" sz="2800" baseline="30000" dirty="0">
                <a:solidFill>
                  <a:prstClr val="black"/>
                </a:solidFill>
              </a:rPr>
              <a:t>nd</a:t>
            </a:r>
            <a:r>
              <a:rPr lang="en-GB" sz="28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xmlns="" id="{B0685F2F-56E9-4C5A-A2D2-860E8769055B}"/>
              </a:ext>
            </a:extLst>
          </p:cNvPr>
          <p:cNvSpPr txBox="1"/>
          <p:nvPr/>
        </p:nvSpPr>
        <p:spPr>
          <a:xfrm>
            <a:off x="275787" y="4065856"/>
            <a:ext cx="6542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2800" dirty="0">
                <a:solidFill>
                  <a:prstClr val="black"/>
                </a:solidFill>
              </a:rPr>
              <a:t>3</a:t>
            </a:r>
            <a:r>
              <a:rPr lang="en-GB" sz="2800" baseline="30000" dirty="0">
                <a:solidFill>
                  <a:prstClr val="black"/>
                </a:solidFill>
              </a:rPr>
              <a:t>rd</a:t>
            </a:r>
            <a:r>
              <a:rPr lang="en-GB" sz="28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46" name="Freeform: Shape 145">
            <a:extLst>
              <a:ext uri="{FF2B5EF4-FFF2-40B4-BE49-F238E27FC236}">
                <a16:creationId xmlns:a16="http://schemas.microsoft.com/office/drawing/2014/main" xmlns="" id="{B21317A9-9C52-4DD7-8BA5-A43F5584E51D}"/>
              </a:ext>
            </a:extLst>
          </p:cNvPr>
          <p:cNvSpPr/>
          <p:nvPr/>
        </p:nvSpPr>
        <p:spPr>
          <a:xfrm rot="5400000">
            <a:off x="4927047" y="2044798"/>
            <a:ext cx="736532" cy="396114"/>
          </a:xfrm>
          <a:custGeom>
            <a:avLst/>
            <a:gdLst>
              <a:gd name="connsiteX0" fmla="*/ 0 w 2946400"/>
              <a:gd name="connsiteY0" fmla="*/ 20320 h 20320"/>
              <a:gd name="connsiteX1" fmla="*/ 2946400 w 2946400"/>
              <a:gd name="connsiteY1" fmla="*/ 0 h 20320"/>
              <a:gd name="connsiteX0" fmla="*/ 0 w 3057167"/>
              <a:gd name="connsiteY0" fmla="*/ 0 h 16934"/>
              <a:gd name="connsiteX1" fmla="*/ 3057167 w 3057167"/>
              <a:gd name="connsiteY1" fmla="*/ 16934 h 16934"/>
              <a:gd name="connsiteX0" fmla="*/ 0 w 3057167"/>
              <a:gd name="connsiteY0" fmla="*/ 100192 h 117126"/>
              <a:gd name="connsiteX1" fmla="*/ 3057167 w 3057167"/>
              <a:gd name="connsiteY1" fmla="*/ 117126 h 117126"/>
              <a:gd name="connsiteX0" fmla="*/ 0 w 3057167"/>
              <a:gd name="connsiteY0" fmla="*/ 173790 h 190724"/>
              <a:gd name="connsiteX1" fmla="*/ 3057167 w 3057167"/>
              <a:gd name="connsiteY1" fmla="*/ 190724 h 190724"/>
              <a:gd name="connsiteX0" fmla="*/ 0 w 2939016"/>
              <a:gd name="connsiteY0" fmla="*/ 173790 h 190724"/>
              <a:gd name="connsiteX1" fmla="*/ 2939016 w 2939016"/>
              <a:gd name="connsiteY1" fmla="*/ 190724 h 190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939016" h="190724">
                <a:moveTo>
                  <a:pt x="0" y="173790"/>
                </a:moveTo>
                <a:cubicBezTo>
                  <a:pt x="775368" y="-55941"/>
                  <a:pt x="2296568" y="-65538"/>
                  <a:pt x="2939016" y="190724"/>
                </a:cubicBezTo>
              </a:path>
            </a:pathLst>
          </a:custGeom>
          <a:noFill/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47" name="Rectangle: Rounded Corners 146">
            <a:extLst>
              <a:ext uri="{FF2B5EF4-FFF2-40B4-BE49-F238E27FC236}">
                <a16:creationId xmlns:a16="http://schemas.microsoft.com/office/drawing/2014/main" xmlns="" id="{A1B9485E-9E09-43D3-B947-7E63CEF30C35}"/>
              </a:ext>
            </a:extLst>
          </p:cNvPr>
          <p:cNvSpPr/>
          <p:nvPr/>
        </p:nvSpPr>
        <p:spPr>
          <a:xfrm>
            <a:off x="5415523" y="2028120"/>
            <a:ext cx="714206" cy="37218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black"/>
                </a:solidFill>
              </a:rPr>
              <a:t>+ 2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xmlns="" id="{1756B0BA-21F6-4F81-88B6-03F47B2D998E}"/>
              </a:ext>
            </a:extLst>
          </p:cNvPr>
          <p:cNvSpPr txBox="1"/>
          <p:nvPr/>
        </p:nvSpPr>
        <p:spPr>
          <a:xfrm>
            <a:off x="5534144" y="848298"/>
            <a:ext cx="34147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1600" dirty="0">
                <a:solidFill>
                  <a:prstClr val="black"/>
                </a:solidFill>
              </a:rPr>
              <a:t>Two </a:t>
            </a:r>
            <a:r>
              <a:rPr lang="en-GB" sz="1600" dirty="0">
                <a:solidFill>
                  <a:prstClr val="black"/>
                </a:solidFill>
              </a:rPr>
              <a:t>squares are added each time,</a:t>
            </a:r>
          </a:p>
          <a:p>
            <a:pPr algn="ctr" defTabSz="457200"/>
            <a:r>
              <a:rPr lang="en-GB" sz="1600" dirty="0" smtClean="0">
                <a:solidFill>
                  <a:prstClr val="black"/>
                </a:solidFill>
              </a:rPr>
              <a:t>but we start </a:t>
            </a:r>
            <a:r>
              <a:rPr lang="en-GB" sz="1600" dirty="0">
                <a:solidFill>
                  <a:prstClr val="black"/>
                </a:solidFill>
              </a:rPr>
              <a:t>with </a:t>
            </a:r>
            <a:r>
              <a:rPr lang="en-GB" sz="1600" b="1" dirty="0">
                <a:solidFill>
                  <a:prstClr val="black"/>
                </a:solidFill>
              </a:rPr>
              <a:t>three squares</a:t>
            </a:r>
            <a:r>
              <a:rPr lang="en-GB" sz="1600" dirty="0">
                <a:solidFill>
                  <a:prstClr val="black"/>
                </a:solidFill>
              </a:rPr>
              <a:t>. </a:t>
            </a:r>
            <a:endParaRPr lang="en-GB" sz="1600" dirty="0">
              <a:solidFill>
                <a:prstClr val="black"/>
              </a:solidFill>
            </a:endParaRPr>
          </a:p>
        </p:txBody>
      </p:sp>
      <p:sp>
        <p:nvSpPr>
          <p:cNvPr id="149" name="Freeform: Shape 148">
            <a:extLst>
              <a:ext uri="{FF2B5EF4-FFF2-40B4-BE49-F238E27FC236}">
                <a16:creationId xmlns:a16="http://schemas.microsoft.com/office/drawing/2014/main" xmlns="" id="{F1C88092-E564-46B6-ACC2-6B4ADDB1628F}"/>
              </a:ext>
            </a:extLst>
          </p:cNvPr>
          <p:cNvSpPr/>
          <p:nvPr/>
        </p:nvSpPr>
        <p:spPr>
          <a:xfrm rot="5400000">
            <a:off x="4927047" y="2806798"/>
            <a:ext cx="736532" cy="396114"/>
          </a:xfrm>
          <a:custGeom>
            <a:avLst/>
            <a:gdLst>
              <a:gd name="connsiteX0" fmla="*/ 0 w 2946400"/>
              <a:gd name="connsiteY0" fmla="*/ 20320 h 20320"/>
              <a:gd name="connsiteX1" fmla="*/ 2946400 w 2946400"/>
              <a:gd name="connsiteY1" fmla="*/ 0 h 20320"/>
              <a:gd name="connsiteX0" fmla="*/ 0 w 3057167"/>
              <a:gd name="connsiteY0" fmla="*/ 0 h 16934"/>
              <a:gd name="connsiteX1" fmla="*/ 3057167 w 3057167"/>
              <a:gd name="connsiteY1" fmla="*/ 16934 h 16934"/>
              <a:gd name="connsiteX0" fmla="*/ 0 w 3057167"/>
              <a:gd name="connsiteY0" fmla="*/ 100192 h 117126"/>
              <a:gd name="connsiteX1" fmla="*/ 3057167 w 3057167"/>
              <a:gd name="connsiteY1" fmla="*/ 117126 h 117126"/>
              <a:gd name="connsiteX0" fmla="*/ 0 w 3057167"/>
              <a:gd name="connsiteY0" fmla="*/ 173790 h 190724"/>
              <a:gd name="connsiteX1" fmla="*/ 3057167 w 3057167"/>
              <a:gd name="connsiteY1" fmla="*/ 190724 h 190724"/>
              <a:gd name="connsiteX0" fmla="*/ 0 w 2939016"/>
              <a:gd name="connsiteY0" fmla="*/ 173790 h 190724"/>
              <a:gd name="connsiteX1" fmla="*/ 2939016 w 2939016"/>
              <a:gd name="connsiteY1" fmla="*/ 190724 h 190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939016" h="190724">
                <a:moveTo>
                  <a:pt x="0" y="173790"/>
                </a:moveTo>
                <a:cubicBezTo>
                  <a:pt x="775368" y="-55941"/>
                  <a:pt x="2296568" y="-65538"/>
                  <a:pt x="2939016" y="190724"/>
                </a:cubicBezTo>
              </a:path>
            </a:pathLst>
          </a:custGeom>
          <a:noFill/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50" name="Rectangle: Rounded Corners 149">
            <a:extLst>
              <a:ext uri="{FF2B5EF4-FFF2-40B4-BE49-F238E27FC236}">
                <a16:creationId xmlns:a16="http://schemas.microsoft.com/office/drawing/2014/main" xmlns="" id="{E82DAA70-7504-4EB0-9B01-412D5BE6161F}"/>
              </a:ext>
            </a:extLst>
          </p:cNvPr>
          <p:cNvSpPr/>
          <p:nvPr/>
        </p:nvSpPr>
        <p:spPr>
          <a:xfrm>
            <a:off x="5415523" y="2790120"/>
            <a:ext cx="714206" cy="37218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black"/>
                </a:solidFill>
              </a:rPr>
              <a:t>+ 2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28DAB09D-3414-46DA-8256-6BE08B7542AD}"/>
              </a:ext>
            </a:extLst>
          </p:cNvPr>
          <p:cNvSpPr/>
          <p:nvPr/>
        </p:nvSpPr>
        <p:spPr>
          <a:xfrm>
            <a:off x="4460898" y="1852271"/>
            <a:ext cx="537822" cy="372771"/>
          </a:xfrm>
          <a:prstGeom prst="rect">
            <a:avLst/>
          </a:prstGeom>
          <a:solidFill>
            <a:schemeClr val="bg1"/>
          </a:solidFill>
          <a:ln w="28575">
            <a:noFill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6C7F26CE-8878-42CF-8E1E-9B3C90DAC037}"/>
              </a:ext>
            </a:extLst>
          </p:cNvPr>
          <p:cNvSpPr/>
          <p:nvPr/>
        </p:nvSpPr>
        <p:spPr>
          <a:xfrm>
            <a:off x="4460898" y="2400912"/>
            <a:ext cx="537822" cy="372771"/>
          </a:xfrm>
          <a:prstGeom prst="rect">
            <a:avLst/>
          </a:prstGeom>
          <a:solidFill>
            <a:schemeClr val="bg1"/>
          </a:solidFill>
          <a:ln w="28575">
            <a:noFill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90480D56-E26E-410D-B9BE-8CF0C73D0C78}"/>
              </a:ext>
            </a:extLst>
          </p:cNvPr>
          <p:cNvSpPr/>
          <p:nvPr/>
        </p:nvSpPr>
        <p:spPr>
          <a:xfrm>
            <a:off x="4460898" y="3101952"/>
            <a:ext cx="537822" cy="372771"/>
          </a:xfrm>
          <a:prstGeom prst="rect">
            <a:avLst/>
          </a:prstGeom>
          <a:solidFill>
            <a:schemeClr val="bg1"/>
          </a:solidFill>
          <a:ln w="28575">
            <a:noFill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2249528D-7744-4BBD-A736-A52D3C43A7F0}"/>
              </a:ext>
            </a:extLst>
          </p:cNvPr>
          <p:cNvSpPr/>
          <p:nvPr/>
        </p:nvSpPr>
        <p:spPr>
          <a:xfrm>
            <a:off x="4460898" y="3721709"/>
            <a:ext cx="537822" cy="372771"/>
          </a:xfrm>
          <a:prstGeom prst="rect">
            <a:avLst/>
          </a:prstGeom>
          <a:solidFill>
            <a:schemeClr val="bg1"/>
          </a:solidFill>
          <a:ln w="28575">
            <a:noFill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C8AEFD35-F9A5-4956-BA7F-21ADF82E19F9}"/>
              </a:ext>
            </a:extLst>
          </p:cNvPr>
          <p:cNvSpPr/>
          <p:nvPr/>
        </p:nvSpPr>
        <p:spPr>
          <a:xfrm>
            <a:off x="4460898" y="4443072"/>
            <a:ext cx="537822" cy="372771"/>
          </a:xfrm>
          <a:prstGeom prst="rect">
            <a:avLst/>
          </a:prstGeom>
          <a:solidFill>
            <a:schemeClr val="bg1"/>
          </a:solidFill>
          <a:ln w="28575">
            <a:noFill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071F8D0F-2ADA-4C79-B294-B84465ECF845}"/>
              </a:ext>
            </a:extLst>
          </p:cNvPr>
          <p:cNvSpPr/>
          <p:nvPr/>
        </p:nvSpPr>
        <p:spPr>
          <a:xfrm>
            <a:off x="4460898" y="5042512"/>
            <a:ext cx="537822" cy="372771"/>
          </a:xfrm>
          <a:prstGeom prst="rect">
            <a:avLst/>
          </a:prstGeom>
          <a:solidFill>
            <a:schemeClr val="bg1"/>
          </a:solidFill>
          <a:ln w="28575">
            <a:noFill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249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0" animBg="1"/>
      <p:bldP spid="147" grpId="0" animBg="1"/>
      <p:bldP spid="148" grpId="0"/>
      <p:bldP spid="149" grpId="0" animBg="1"/>
      <p:bldP spid="150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" name="Table 11">
            <a:extLst>
              <a:ext uri="{FF2B5EF4-FFF2-40B4-BE49-F238E27FC236}">
                <a16:creationId xmlns:a16="http://schemas.microsoft.com/office/drawing/2014/main" xmlns="" id="{AAC0730F-C7A8-442E-BC6C-4594A60628A6}"/>
              </a:ext>
            </a:extLst>
          </p:cNvPr>
          <p:cNvGraphicFramePr>
            <a:graphicFrameLocks noGrp="1"/>
          </p:cNvGraphicFramePr>
          <p:nvPr/>
        </p:nvGraphicFramePr>
        <p:xfrm>
          <a:off x="3112594" y="1005843"/>
          <a:ext cx="2175804" cy="4470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7902">
                  <a:extLst>
                    <a:ext uri="{9D8B030D-6E8A-4147-A177-3AD203B41FA5}">
                      <a16:colId xmlns:a16="http://schemas.microsoft.com/office/drawing/2014/main" xmlns="" val="2427296590"/>
                    </a:ext>
                  </a:extLst>
                </a:gridCol>
                <a:gridCol w="1087902">
                  <a:extLst>
                    <a:ext uri="{9D8B030D-6E8A-4147-A177-3AD203B41FA5}">
                      <a16:colId xmlns:a16="http://schemas.microsoft.com/office/drawing/2014/main" xmlns="" val="3711269100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Shape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Squares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95554256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st</a:t>
                      </a:r>
                      <a:endParaRPr lang="en-GB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3479058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nd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2688492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rd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50165483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th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4808849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th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448232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20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th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9874837"/>
                  </a:ext>
                </a:extLst>
              </a:tr>
            </a:tbl>
          </a:graphicData>
        </a:graphic>
      </p:graphicFrame>
      <p:sp>
        <p:nvSpPr>
          <p:cNvPr id="94" name="Rectangle 93">
            <a:extLst>
              <a:ext uri="{FF2B5EF4-FFF2-40B4-BE49-F238E27FC236}">
                <a16:creationId xmlns:a16="http://schemas.microsoft.com/office/drawing/2014/main" xmlns="" id="{A5A9E9AE-0F0F-4F4C-8AD2-73C20905A415}"/>
              </a:ext>
            </a:extLst>
          </p:cNvPr>
          <p:cNvSpPr/>
          <p:nvPr/>
        </p:nvSpPr>
        <p:spPr>
          <a:xfrm rot="10800000">
            <a:off x="1565676" y="4858777"/>
            <a:ext cx="300836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xmlns="" id="{B996CE15-AA7E-4563-A933-6B4C5EACC27A}"/>
              </a:ext>
            </a:extLst>
          </p:cNvPr>
          <p:cNvSpPr/>
          <p:nvPr/>
        </p:nvSpPr>
        <p:spPr>
          <a:xfrm rot="10800000">
            <a:off x="1866512" y="4858777"/>
            <a:ext cx="300836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xmlns="" id="{0A3D948E-DBAB-469E-BAA9-D6565826B8C3}"/>
              </a:ext>
            </a:extLst>
          </p:cNvPr>
          <p:cNvSpPr/>
          <p:nvPr/>
        </p:nvSpPr>
        <p:spPr>
          <a:xfrm rot="10800000">
            <a:off x="1264840" y="4858777"/>
            <a:ext cx="300836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xmlns="" id="{A844D4A7-B94E-480E-AC1D-4E4182D5B4DA}"/>
              </a:ext>
            </a:extLst>
          </p:cNvPr>
          <p:cNvSpPr/>
          <p:nvPr/>
        </p:nvSpPr>
        <p:spPr>
          <a:xfrm rot="10800000">
            <a:off x="2155922" y="4858777"/>
            <a:ext cx="300836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xmlns="" id="{BA960E77-EA9F-4C5A-B0AB-0A0244347E9C}"/>
              </a:ext>
            </a:extLst>
          </p:cNvPr>
          <p:cNvSpPr/>
          <p:nvPr/>
        </p:nvSpPr>
        <p:spPr>
          <a:xfrm rot="10800000">
            <a:off x="974520" y="4858777"/>
            <a:ext cx="300836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xmlns="" id="{89862A74-8269-4ABD-8EEC-8395D0F4B33C}"/>
              </a:ext>
            </a:extLst>
          </p:cNvPr>
          <p:cNvSpPr/>
          <p:nvPr/>
        </p:nvSpPr>
        <p:spPr>
          <a:xfrm rot="10800000">
            <a:off x="2456432" y="4858777"/>
            <a:ext cx="300836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xmlns="" id="{B4CA09CB-F79C-418A-9A61-76E7FE1EAE64}"/>
              </a:ext>
            </a:extLst>
          </p:cNvPr>
          <p:cNvSpPr/>
          <p:nvPr/>
        </p:nvSpPr>
        <p:spPr>
          <a:xfrm rot="10800000">
            <a:off x="674921" y="4858777"/>
            <a:ext cx="300836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xmlns="" id="{CA2DFEEC-63FC-4B54-91E2-80F1120033AC}"/>
              </a:ext>
            </a:extLst>
          </p:cNvPr>
          <p:cNvSpPr/>
          <p:nvPr/>
        </p:nvSpPr>
        <p:spPr>
          <a:xfrm rot="10800000">
            <a:off x="1566134" y="2810365"/>
            <a:ext cx="300835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xmlns="" id="{A6B863AE-C288-40CC-B4FB-23EB0A5BF572}"/>
              </a:ext>
            </a:extLst>
          </p:cNvPr>
          <p:cNvSpPr/>
          <p:nvPr/>
        </p:nvSpPr>
        <p:spPr>
          <a:xfrm rot="10800000">
            <a:off x="1866971" y="2810365"/>
            <a:ext cx="300835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xmlns="" id="{EF6D906E-7FEA-4AE8-B55F-0E4B346F473B}"/>
              </a:ext>
            </a:extLst>
          </p:cNvPr>
          <p:cNvSpPr/>
          <p:nvPr/>
        </p:nvSpPr>
        <p:spPr>
          <a:xfrm rot="10800000">
            <a:off x="1265297" y="2810365"/>
            <a:ext cx="300835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xmlns="" id="{DEEB4214-B1FA-4D81-BC6A-C04D7A975A60}"/>
              </a:ext>
            </a:extLst>
          </p:cNvPr>
          <p:cNvSpPr/>
          <p:nvPr/>
        </p:nvSpPr>
        <p:spPr>
          <a:xfrm rot="10800000">
            <a:off x="2156379" y="2810365"/>
            <a:ext cx="300835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xmlns="" id="{9C7849BB-D259-4292-8075-FAD69B3ABBB3}"/>
              </a:ext>
            </a:extLst>
          </p:cNvPr>
          <p:cNvSpPr/>
          <p:nvPr/>
        </p:nvSpPr>
        <p:spPr>
          <a:xfrm rot="10800000">
            <a:off x="974978" y="2810365"/>
            <a:ext cx="300835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xmlns="" id="{583D1BD5-BDEF-47D6-9ABA-23B7F8A49A7C}"/>
              </a:ext>
            </a:extLst>
          </p:cNvPr>
          <p:cNvSpPr/>
          <p:nvPr/>
        </p:nvSpPr>
        <p:spPr>
          <a:xfrm rot="10800000">
            <a:off x="1565678" y="894027"/>
            <a:ext cx="300835" cy="325904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xmlns="" id="{640E58AB-D739-4053-8E09-1F272D5A0CEE}"/>
              </a:ext>
            </a:extLst>
          </p:cNvPr>
          <p:cNvSpPr/>
          <p:nvPr/>
        </p:nvSpPr>
        <p:spPr>
          <a:xfrm rot="10800000">
            <a:off x="1866515" y="894027"/>
            <a:ext cx="300835" cy="325904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xmlns="" id="{21EAA862-A848-45F4-B7D2-DD31F6F6B6B2}"/>
              </a:ext>
            </a:extLst>
          </p:cNvPr>
          <p:cNvSpPr/>
          <p:nvPr/>
        </p:nvSpPr>
        <p:spPr>
          <a:xfrm rot="10800000">
            <a:off x="1264842" y="894027"/>
            <a:ext cx="300835" cy="325904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xmlns="" id="{AE10F6CC-A633-4019-BBE2-9C13965D326C}"/>
              </a:ext>
            </a:extLst>
          </p:cNvPr>
          <p:cNvSpPr txBox="1"/>
          <p:nvPr/>
        </p:nvSpPr>
        <p:spPr>
          <a:xfrm>
            <a:off x="293133" y="296496"/>
            <a:ext cx="6195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2800" dirty="0">
                <a:solidFill>
                  <a:prstClr val="black"/>
                </a:solidFill>
              </a:rPr>
              <a:t>1</a:t>
            </a:r>
            <a:r>
              <a:rPr lang="en-GB" sz="2800" baseline="30000" dirty="0">
                <a:solidFill>
                  <a:prstClr val="black"/>
                </a:solidFill>
              </a:rPr>
              <a:t>st</a:t>
            </a:r>
            <a:r>
              <a:rPr lang="en-GB" sz="28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xmlns="" id="{00D1D94C-6BE5-4BB4-A63A-9F8746AD4322}"/>
              </a:ext>
            </a:extLst>
          </p:cNvPr>
          <p:cNvSpPr txBox="1"/>
          <p:nvPr/>
        </p:nvSpPr>
        <p:spPr>
          <a:xfrm>
            <a:off x="253314" y="2216736"/>
            <a:ext cx="6992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2800" dirty="0">
                <a:solidFill>
                  <a:prstClr val="black"/>
                </a:solidFill>
              </a:rPr>
              <a:t>2</a:t>
            </a:r>
            <a:r>
              <a:rPr lang="en-GB" sz="2800" baseline="30000" dirty="0">
                <a:solidFill>
                  <a:prstClr val="black"/>
                </a:solidFill>
              </a:rPr>
              <a:t>nd</a:t>
            </a:r>
            <a:r>
              <a:rPr lang="en-GB" sz="28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xmlns="" id="{B0685F2F-56E9-4C5A-A2D2-860E8769055B}"/>
              </a:ext>
            </a:extLst>
          </p:cNvPr>
          <p:cNvSpPr txBox="1"/>
          <p:nvPr/>
        </p:nvSpPr>
        <p:spPr>
          <a:xfrm>
            <a:off x="275787" y="4065856"/>
            <a:ext cx="6542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2800" dirty="0">
                <a:solidFill>
                  <a:prstClr val="black"/>
                </a:solidFill>
              </a:rPr>
              <a:t>3</a:t>
            </a:r>
            <a:r>
              <a:rPr lang="en-GB" sz="2800" baseline="30000" dirty="0">
                <a:solidFill>
                  <a:prstClr val="black"/>
                </a:solidFill>
              </a:rPr>
              <a:t>rd</a:t>
            </a:r>
            <a:r>
              <a:rPr lang="en-GB" sz="2800" dirty="0">
                <a:solidFill>
                  <a:prstClr val="black"/>
                </a:solidFill>
              </a:rPr>
              <a:t>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Left Arrow 1"/>
              <p:cNvSpPr/>
              <p:nvPr/>
            </p:nvSpPr>
            <p:spPr>
              <a:xfrm>
                <a:off x="5562998" y="4589076"/>
                <a:ext cx="2465386" cy="1306527"/>
              </a:xfrm>
              <a:prstGeom prst="leftArrow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FFFF"/>
                          </a:solidFill>
                          <a:latin typeface="Cambria Math"/>
                        </a:rPr>
                        <m:t>2</m:t>
                      </m:r>
                      <m:r>
                        <a:rPr lang="en-GB" sz="2400" i="1">
                          <a:solidFill>
                            <a:srgbClr val="FFFFFF"/>
                          </a:solidFill>
                          <a:latin typeface="Cambria Math"/>
                          <a:ea typeface="Cambria Math"/>
                        </a:rPr>
                        <m:t>×20+1</m:t>
                      </m:r>
                    </m:oMath>
                  </m:oMathPara>
                </a14:m>
                <a:endParaRPr lang="en-GB" sz="2400" dirty="0">
                  <a:solidFill>
                    <a:srgbClr val="FFFFFF"/>
                  </a:solidFill>
                </a:endParaRPr>
              </a:p>
            </p:txBody>
          </p:sp>
        </mc:Choice>
        <mc:Fallback>
          <p:sp>
            <p:nvSpPr>
              <p:cNvPr id="2" name="Left Arrow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998" y="4589076"/>
                <a:ext cx="2465386" cy="1306527"/>
              </a:xfrm>
              <a:prstGeom prst="leftArrow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5565057" y="516583"/>
            <a:ext cx="324036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solidFill>
                  <a:srgbClr val="000000"/>
                </a:solidFill>
              </a:rPr>
              <a:t>The ‘</a:t>
            </a:r>
            <a:r>
              <a:rPr lang="en-GB" sz="3200" dirty="0">
                <a:solidFill>
                  <a:srgbClr val="FF0000"/>
                </a:solidFill>
              </a:rPr>
              <a:t>nth term</a:t>
            </a:r>
            <a:r>
              <a:rPr lang="en-GB" sz="3200" dirty="0">
                <a:solidFill>
                  <a:srgbClr val="000000"/>
                </a:solidFill>
              </a:rPr>
              <a:t>’ is</a:t>
            </a:r>
            <a:r>
              <a:rPr lang="en-GB" sz="3200" dirty="0">
                <a:solidFill>
                  <a:srgbClr val="0070C0"/>
                </a:solidFill>
              </a:rPr>
              <a:t> 2n + 1.</a:t>
            </a:r>
          </a:p>
          <a:p>
            <a:pPr algn="ctr"/>
            <a:endParaRPr lang="en-GB" sz="3200" dirty="0">
              <a:solidFill>
                <a:srgbClr val="0070C0"/>
              </a:solidFill>
            </a:endParaRPr>
          </a:p>
          <a:p>
            <a:pPr algn="ctr"/>
            <a:r>
              <a:rPr lang="en-GB" sz="3200" dirty="0">
                <a:solidFill>
                  <a:srgbClr val="000000"/>
                </a:solidFill>
              </a:rPr>
              <a:t>We can use the nth term to generate sequences.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07504" y="6021288"/>
            <a:ext cx="88503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solidFill>
                  <a:srgbClr val="000000"/>
                </a:solidFill>
              </a:rPr>
              <a:t>How would we calculate the 100</a:t>
            </a:r>
            <a:r>
              <a:rPr lang="en-GB" sz="3200" baseline="30000" dirty="0">
                <a:solidFill>
                  <a:srgbClr val="000000"/>
                </a:solidFill>
              </a:rPr>
              <a:t>th</a:t>
            </a:r>
            <a:r>
              <a:rPr lang="en-GB" sz="3200" dirty="0">
                <a:solidFill>
                  <a:srgbClr val="000000"/>
                </a:solidFill>
              </a:rPr>
              <a:t> term? </a:t>
            </a:r>
          </a:p>
        </p:txBody>
      </p:sp>
    </p:spTree>
    <p:extLst>
      <p:ext uri="{BB962C8B-B14F-4D97-AF65-F5344CB8AC3E}">
        <p14:creationId xmlns:p14="http://schemas.microsoft.com/office/powerpoint/2010/main" val="2210073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" name="Table 11">
            <a:extLst>
              <a:ext uri="{FF2B5EF4-FFF2-40B4-BE49-F238E27FC236}">
                <a16:creationId xmlns:a16="http://schemas.microsoft.com/office/drawing/2014/main" xmlns="" id="{AAC0730F-C7A8-442E-BC6C-4594A60628A6}"/>
              </a:ext>
            </a:extLst>
          </p:cNvPr>
          <p:cNvGraphicFramePr>
            <a:graphicFrameLocks noGrp="1"/>
          </p:cNvGraphicFramePr>
          <p:nvPr/>
        </p:nvGraphicFramePr>
        <p:xfrm>
          <a:off x="3112594" y="1005843"/>
          <a:ext cx="2175804" cy="4470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7902">
                  <a:extLst>
                    <a:ext uri="{9D8B030D-6E8A-4147-A177-3AD203B41FA5}">
                      <a16:colId xmlns:a16="http://schemas.microsoft.com/office/drawing/2014/main" xmlns="" val="2427296590"/>
                    </a:ext>
                  </a:extLst>
                </a:gridCol>
                <a:gridCol w="1087902">
                  <a:extLst>
                    <a:ext uri="{9D8B030D-6E8A-4147-A177-3AD203B41FA5}">
                      <a16:colId xmlns:a16="http://schemas.microsoft.com/office/drawing/2014/main" xmlns="" val="3711269100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Shape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Squares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95554256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st</a:t>
                      </a:r>
                      <a:endParaRPr lang="en-GB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3479058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nd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2688492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rd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50165483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th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4808849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th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448232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20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th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9874837"/>
                  </a:ext>
                </a:extLst>
              </a:tr>
            </a:tbl>
          </a:graphicData>
        </a:graphic>
      </p:graphicFrame>
      <p:sp>
        <p:nvSpPr>
          <p:cNvPr id="94" name="Rectangle 93">
            <a:extLst>
              <a:ext uri="{FF2B5EF4-FFF2-40B4-BE49-F238E27FC236}">
                <a16:creationId xmlns:a16="http://schemas.microsoft.com/office/drawing/2014/main" xmlns="" id="{A5A9E9AE-0F0F-4F4C-8AD2-73C20905A415}"/>
              </a:ext>
            </a:extLst>
          </p:cNvPr>
          <p:cNvSpPr/>
          <p:nvPr/>
        </p:nvSpPr>
        <p:spPr>
          <a:xfrm rot="10800000">
            <a:off x="1565676" y="4858777"/>
            <a:ext cx="300836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xmlns="" id="{B996CE15-AA7E-4563-A933-6B4C5EACC27A}"/>
              </a:ext>
            </a:extLst>
          </p:cNvPr>
          <p:cNvSpPr/>
          <p:nvPr/>
        </p:nvSpPr>
        <p:spPr>
          <a:xfrm rot="10800000">
            <a:off x="1866512" y="4858777"/>
            <a:ext cx="300836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xmlns="" id="{0A3D948E-DBAB-469E-BAA9-D6565826B8C3}"/>
              </a:ext>
            </a:extLst>
          </p:cNvPr>
          <p:cNvSpPr/>
          <p:nvPr/>
        </p:nvSpPr>
        <p:spPr>
          <a:xfrm rot="10800000">
            <a:off x="1264840" y="4858777"/>
            <a:ext cx="300836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xmlns="" id="{A844D4A7-B94E-480E-AC1D-4E4182D5B4DA}"/>
              </a:ext>
            </a:extLst>
          </p:cNvPr>
          <p:cNvSpPr/>
          <p:nvPr/>
        </p:nvSpPr>
        <p:spPr>
          <a:xfrm rot="10800000">
            <a:off x="2155922" y="4858777"/>
            <a:ext cx="300836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xmlns="" id="{BA960E77-EA9F-4C5A-B0AB-0A0244347E9C}"/>
              </a:ext>
            </a:extLst>
          </p:cNvPr>
          <p:cNvSpPr/>
          <p:nvPr/>
        </p:nvSpPr>
        <p:spPr>
          <a:xfrm rot="10800000">
            <a:off x="974520" y="4858777"/>
            <a:ext cx="300836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xmlns="" id="{89862A74-8269-4ABD-8EEC-8395D0F4B33C}"/>
              </a:ext>
            </a:extLst>
          </p:cNvPr>
          <p:cNvSpPr/>
          <p:nvPr/>
        </p:nvSpPr>
        <p:spPr>
          <a:xfrm rot="10800000">
            <a:off x="2456432" y="4858777"/>
            <a:ext cx="300836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xmlns="" id="{B4CA09CB-F79C-418A-9A61-76E7FE1EAE64}"/>
              </a:ext>
            </a:extLst>
          </p:cNvPr>
          <p:cNvSpPr/>
          <p:nvPr/>
        </p:nvSpPr>
        <p:spPr>
          <a:xfrm rot="10800000">
            <a:off x="674921" y="4858777"/>
            <a:ext cx="300836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xmlns="" id="{CA2DFEEC-63FC-4B54-91E2-80F1120033AC}"/>
              </a:ext>
            </a:extLst>
          </p:cNvPr>
          <p:cNvSpPr/>
          <p:nvPr/>
        </p:nvSpPr>
        <p:spPr>
          <a:xfrm rot="10800000">
            <a:off x="1566134" y="2810365"/>
            <a:ext cx="300835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xmlns="" id="{A6B863AE-C288-40CC-B4FB-23EB0A5BF572}"/>
              </a:ext>
            </a:extLst>
          </p:cNvPr>
          <p:cNvSpPr/>
          <p:nvPr/>
        </p:nvSpPr>
        <p:spPr>
          <a:xfrm rot="10800000">
            <a:off x="1866971" y="2810365"/>
            <a:ext cx="300835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xmlns="" id="{EF6D906E-7FEA-4AE8-B55F-0E4B346F473B}"/>
              </a:ext>
            </a:extLst>
          </p:cNvPr>
          <p:cNvSpPr/>
          <p:nvPr/>
        </p:nvSpPr>
        <p:spPr>
          <a:xfrm rot="10800000">
            <a:off x="1265297" y="2810365"/>
            <a:ext cx="300835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xmlns="" id="{DEEB4214-B1FA-4D81-BC6A-C04D7A975A60}"/>
              </a:ext>
            </a:extLst>
          </p:cNvPr>
          <p:cNvSpPr/>
          <p:nvPr/>
        </p:nvSpPr>
        <p:spPr>
          <a:xfrm rot="10800000">
            <a:off x="2156379" y="2810365"/>
            <a:ext cx="300835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xmlns="" id="{9C7849BB-D259-4292-8075-FAD69B3ABBB3}"/>
              </a:ext>
            </a:extLst>
          </p:cNvPr>
          <p:cNvSpPr/>
          <p:nvPr/>
        </p:nvSpPr>
        <p:spPr>
          <a:xfrm rot="10800000">
            <a:off x="974978" y="2810365"/>
            <a:ext cx="300835" cy="32590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xmlns="" id="{583D1BD5-BDEF-47D6-9ABA-23B7F8A49A7C}"/>
              </a:ext>
            </a:extLst>
          </p:cNvPr>
          <p:cNvSpPr/>
          <p:nvPr/>
        </p:nvSpPr>
        <p:spPr>
          <a:xfrm rot="10800000">
            <a:off x="1565678" y="894027"/>
            <a:ext cx="300835" cy="325904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xmlns="" id="{640E58AB-D739-4053-8E09-1F272D5A0CEE}"/>
              </a:ext>
            </a:extLst>
          </p:cNvPr>
          <p:cNvSpPr/>
          <p:nvPr/>
        </p:nvSpPr>
        <p:spPr>
          <a:xfrm rot="10800000">
            <a:off x="1866515" y="894027"/>
            <a:ext cx="300835" cy="325904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xmlns="" id="{21EAA862-A848-45F4-B7D2-DD31F6F6B6B2}"/>
              </a:ext>
            </a:extLst>
          </p:cNvPr>
          <p:cNvSpPr/>
          <p:nvPr/>
        </p:nvSpPr>
        <p:spPr>
          <a:xfrm rot="10800000">
            <a:off x="1264842" y="894027"/>
            <a:ext cx="300835" cy="325904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xmlns="" id="{AE10F6CC-A633-4019-BBE2-9C13965D326C}"/>
              </a:ext>
            </a:extLst>
          </p:cNvPr>
          <p:cNvSpPr txBox="1"/>
          <p:nvPr/>
        </p:nvSpPr>
        <p:spPr>
          <a:xfrm>
            <a:off x="293133" y="296496"/>
            <a:ext cx="6195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2800" dirty="0">
                <a:solidFill>
                  <a:prstClr val="black"/>
                </a:solidFill>
              </a:rPr>
              <a:t>1</a:t>
            </a:r>
            <a:r>
              <a:rPr lang="en-GB" sz="2800" baseline="30000" dirty="0">
                <a:solidFill>
                  <a:prstClr val="black"/>
                </a:solidFill>
              </a:rPr>
              <a:t>st</a:t>
            </a:r>
            <a:r>
              <a:rPr lang="en-GB" sz="28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xmlns="" id="{00D1D94C-6BE5-4BB4-A63A-9F8746AD4322}"/>
              </a:ext>
            </a:extLst>
          </p:cNvPr>
          <p:cNvSpPr txBox="1"/>
          <p:nvPr/>
        </p:nvSpPr>
        <p:spPr>
          <a:xfrm>
            <a:off x="253314" y="2216736"/>
            <a:ext cx="6992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2800" dirty="0">
                <a:solidFill>
                  <a:prstClr val="black"/>
                </a:solidFill>
              </a:rPr>
              <a:t>2</a:t>
            </a:r>
            <a:r>
              <a:rPr lang="en-GB" sz="2800" baseline="30000" dirty="0">
                <a:solidFill>
                  <a:prstClr val="black"/>
                </a:solidFill>
              </a:rPr>
              <a:t>nd</a:t>
            </a:r>
            <a:r>
              <a:rPr lang="en-GB" sz="28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xmlns="" id="{B0685F2F-56E9-4C5A-A2D2-860E8769055B}"/>
              </a:ext>
            </a:extLst>
          </p:cNvPr>
          <p:cNvSpPr txBox="1"/>
          <p:nvPr/>
        </p:nvSpPr>
        <p:spPr>
          <a:xfrm>
            <a:off x="275787" y="4065856"/>
            <a:ext cx="6542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2800" dirty="0">
                <a:solidFill>
                  <a:prstClr val="black"/>
                </a:solidFill>
              </a:rPr>
              <a:t>3</a:t>
            </a:r>
            <a:r>
              <a:rPr lang="en-GB" sz="2800" baseline="30000" dirty="0">
                <a:solidFill>
                  <a:prstClr val="black"/>
                </a:solidFill>
              </a:rPr>
              <a:t>rd</a:t>
            </a:r>
            <a:r>
              <a:rPr lang="en-GB" sz="28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565057" y="516583"/>
            <a:ext cx="324036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 smtClean="0"/>
              <a:t>The ‘</a:t>
            </a:r>
            <a:r>
              <a:rPr lang="en-GB" sz="3200" dirty="0" smtClean="0">
                <a:solidFill>
                  <a:srgbClr val="FF0000"/>
                </a:solidFill>
              </a:rPr>
              <a:t>nth term</a:t>
            </a:r>
            <a:r>
              <a:rPr lang="en-GB" sz="3200" dirty="0" smtClean="0"/>
              <a:t>’ is</a:t>
            </a:r>
            <a:r>
              <a:rPr lang="en-GB" sz="3200" dirty="0" smtClean="0">
                <a:solidFill>
                  <a:srgbClr val="0070C0"/>
                </a:solidFill>
              </a:rPr>
              <a:t> </a:t>
            </a:r>
            <a:r>
              <a:rPr lang="en-GB" sz="3200" dirty="0" smtClean="0">
                <a:solidFill>
                  <a:srgbClr val="0070C0"/>
                </a:solidFill>
              </a:rPr>
              <a:t>2</a:t>
            </a:r>
            <a:r>
              <a:rPr lang="en-GB" sz="3200" dirty="0" smtClean="0">
                <a:solidFill>
                  <a:srgbClr val="7030A0"/>
                </a:solidFill>
              </a:rPr>
              <a:t>n</a:t>
            </a:r>
            <a:r>
              <a:rPr lang="en-GB" sz="3200" dirty="0" smtClean="0">
                <a:solidFill>
                  <a:srgbClr val="0070C0"/>
                </a:solidFill>
              </a:rPr>
              <a:t> </a:t>
            </a:r>
            <a:r>
              <a:rPr lang="en-GB" sz="3200" dirty="0" smtClean="0">
                <a:solidFill>
                  <a:srgbClr val="0070C0"/>
                </a:solidFill>
              </a:rPr>
              <a:t>+ 1</a:t>
            </a:r>
            <a:r>
              <a:rPr lang="en-GB" sz="3200" dirty="0" smtClean="0">
                <a:solidFill>
                  <a:srgbClr val="0070C0"/>
                </a:solidFill>
              </a:rPr>
              <a:t>.</a:t>
            </a:r>
          </a:p>
          <a:p>
            <a:pPr algn="ctr"/>
            <a:endParaRPr lang="en-GB" sz="3200" dirty="0" smtClean="0">
              <a:solidFill>
                <a:srgbClr val="0070C0"/>
              </a:solidFill>
            </a:endParaRPr>
          </a:p>
          <a:p>
            <a:pPr algn="ctr"/>
            <a:endParaRPr lang="en-GB" sz="3200" dirty="0">
              <a:solidFill>
                <a:srgbClr val="0070C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07504" y="6021288"/>
            <a:ext cx="88503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 smtClean="0"/>
              <a:t>How would we calculate the 100</a:t>
            </a:r>
            <a:r>
              <a:rPr lang="en-GB" sz="3200" baseline="30000" dirty="0" smtClean="0"/>
              <a:t>th</a:t>
            </a:r>
            <a:r>
              <a:rPr lang="en-GB" sz="3200" dirty="0" smtClean="0"/>
              <a:t> term? </a:t>
            </a:r>
            <a:endParaRPr lang="en-GB" sz="3200" dirty="0" smtClean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5524182" y="2330555"/>
                <a:ext cx="361791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/>
                        </a:rPr>
                        <m:t>2</m:t>
                      </m:r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sz="3200" b="0" i="1" smtClean="0">
                          <a:solidFill>
                            <a:srgbClr val="7030A0"/>
                          </a:solidFill>
                          <a:latin typeface="Cambria Math"/>
                          <a:ea typeface="Cambria Math"/>
                        </a:rPr>
                        <m:t>100</m:t>
                      </m:r>
                      <m:r>
                        <a:rPr lang="en-GB" sz="3200" b="0" i="1" smtClean="0">
                          <a:latin typeface="Cambria Math"/>
                          <a:ea typeface="Cambria Math"/>
                        </a:rPr>
                        <m:t>+1=201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4182" y="2330555"/>
                <a:ext cx="3617913" cy="58477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7786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DB2C0FA7-ED4C-449B-B075-784DB558AF08}"/>
              </a:ext>
            </a:extLst>
          </p:cNvPr>
          <p:cNvSpPr txBox="1"/>
          <p:nvPr/>
        </p:nvSpPr>
        <p:spPr>
          <a:xfrm>
            <a:off x="2779222" y="154256"/>
            <a:ext cx="36003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2000" dirty="0">
                <a:solidFill>
                  <a:prstClr val="black"/>
                </a:solidFill>
              </a:rPr>
              <a:t>How can we complete the table?</a:t>
            </a:r>
          </a:p>
        </p:txBody>
      </p:sp>
      <p:graphicFrame>
        <p:nvGraphicFramePr>
          <p:cNvPr id="92" name="Table 11">
            <a:extLst>
              <a:ext uri="{FF2B5EF4-FFF2-40B4-BE49-F238E27FC236}">
                <a16:creationId xmlns:a16="http://schemas.microsoft.com/office/drawing/2014/main" xmlns="" id="{AAC0730F-C7A8-442E-BC6C-4594A60628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0751884"/>
              </p:ext>
            </p:extLst>
          </p:nvPr>
        </p:nvGraphicFramePr>
        <p:xfrm>
          <a:off x="3112594" y="1005843"/>
          <a:ext cx="2175804" cy="4470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7902">
                  <a:extLst>
                    <a:ext uri="{9D8B030D-6E8A-4147-A177-3AD203B41FA5}">
                      <a16:colId xmlns:a16="http://schemas.microsoft.com/office/drawing/2014/main" xmlns="" val="2427296590"/>
                    </a:ext>
                  </a:extLst>
                </a:gridCol>
                <a:gridCol w="1087902">
                  <a:extLst>
                    <a:ext uri="{9D8B030D-6E8A-4147-A177-3AD203B41FA5}">
                      <a16:colId xmlns:a16="http://schemas.microsoft.com/office/drawing/2014/main" xmlns="" val="3711269100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Shape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Squares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95554256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st</a:t>
                      </a:r>
                      <a:endParaRPr lang="en-GB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3479058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nd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2688492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rd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50165483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th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4808849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th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448232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20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th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  <a:r>
                        <a:rPr lang="en-GB" b="0" dirty="0" smtClean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endParaRPr lang="en-GB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9874837"/>
                  </a:ext>
                </a:extLst>
              </a:tr>
            </a:tbl>
          </a:graphicData>
        </a:graphic>
      </p:graphicFrame>
      <p:sp>
        <p:nvSpPr>
          <p:cNvPr id="94" name="Rectangle 93">
            <a:extLst>
              <a:ext uri="{FF2B5EF4-FFF2-40B4-BE49-F238E27FC236}">
                <a16:creationId xmlns:a16="http://schemas.microsoft.com/office/drawing/2014/main" xmlns="" id="{A5A9E9AE-0F0F-4F4C-8AD2-73C20905A415}"/>
              </a:ext>
            </a:extLst>
          </p:cNvPr>
          <p:cNvSpPr/>
          <p:nvPr/>
        </p:nvSpPr>
        <p:spPr>
          <a:xfrm rot="10800000">
            <a:off x="1565676" y="5569977"/>
            <a:ext cx="300836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xmlns="" id="{B996CE15-AA7E-4563-A933-6B4C5EACC27A}"/>
              </a:ext>
            </a:extLst>
          </p:cNvPr>
          <p:cNvSpPr/>
          <p:nvPr/>
        </p:nvSpPr>
        <p:spPr>
          <a:xfrm rot="10800000">
            <a:off x="1866512" y="5569977"/>
            <a:ext cx="300836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xmlns="" id="{0A3D948E-DBAB-469E-BAA9-D6565826B8C3}"/>
              </a:ext>
            </a:extLst>
          </p:cNvPr>
          <p:cNvSpPr/>
          <p:nvPr/>
        </p:nvSpPr>
        <p:spPr>
          <a:xfrm rot="10800000">
            <a:off x="1264840" y="5569977"/>
            <a:ext cx="300836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xmlns="" id="{A844D4A7-B94E-480E-AC1D-4E4182D5B4DA}"/>
              </a:ext>
            </a:extLst>
          </p:cNvPr>
          <p:cNvSpPr/>
          <p:nvPr/>
        </p:nvSpPr>
        <p:spPr>
          <a:xfrm rot="10800000">
            <a:off x="2155922" y="5569977"/>
            <a:ext cx="300836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xmlns="" id="{BA960E77-EA9F-4C5A-B0AB-0A0244347E9C}"/>
              </a:ext>
            </a:extLst>
          </p:cNvPr>
          <p:cNvSpPr/>
          <p:nvPr/>
        </p:nvSpPr>
        <p:spPr>
          <a:xfrm rot="10800000">
            <a:off x="974520" y="5569977"/>
            <a:ext cx="300836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xmlns="" id="{89862A74-8269-4ABD-8EEC-8395D0F4B33C}"/>
              </a:ext>
            </a:extLst>
          </p:cNvPr>
          <p:cNvSpPr/>
          <p:nvPr/>
        </p:nvSpPr>
        <p:spPr>
          <a:xfrm rot="10800000">
            <a:off x="2456432" y="5569977"/>
            <a:ext cx="300836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xmlns="" id="{B4CA09CB-F79C-418A-9A61-76E7FE1EAE64}"/>
              </a:ext>
            </a:extLst>
          </p:cNvPr>
          <p:cNvSpPr/>
          <p:nvPr/>
        </p:nvSpPr>
        <p:spPr>
          <a:xfrm rot="10800000">
            <a:off x="674921" y="5569977"/>
            <a:ext cx="300836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xmlns="" id="{CA2DFEEC-63FC-4B54-91E2-80F1120033AC}"/>
              </a:ext>
            </a:extLst>
          </p:cNvPr>
          <p:cNvSpPr/>
          <p:nvPr/>
        </p:nvSpPr>
        <p:spPr>
          <a:xfrm rot="10800000">
            <a:off x="1566134" y="3135485"/>
            <a:ext cx="300835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xmlns="" id="{A6B863AE-C288-40CC-B4FB-23EB0A5BF572}"/>
              </a:ext>
            </a:extLst>
          </p:cNvPr>
          <p:cNvSpPr/>
          <p:nvPr/>
        </p:nvSpPr>
        <p:spPr>
          <a:xfrm rot="10800000">
            <a:off x="1866971" y="3135485"/>
            <a:ext cx="300835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xmlns="" id="{EF6D906E-7FEA-4AE8-B55F-0E4B346F473B}"/>
              </a:ext>
            </a:extLst>
          </p:cNvPr>
          <p:cNvSpPr/>
          <p:nvPr/>
        </p:nvSpPr>
        <p:spPr>
          <a:xfrm rot="10800000">
            <a:off x="1265297" y="3135485"/>
            <a:ext cx="300835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xmlns="" id="{DEEB4214-B1FA-4D81-BC6A-C04D7A975A60}"/>
              </a:ext>
            </a:extLst>
          </p:cNvPr>
          <p:cNvSpPr/>
          <p:nvPr/>
        </p:nvSpPr>
        <p:spPr>
          <a:xfrm rot="10800000">
            <a:off x="2156379" y="3135485"/>
            <a:ext cx="300835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xmlns="" id="{9C7849BB-D259-4292-8075-FAD69B3ABBB3}"/>
              </a:ext>
            </a:extLst>
          </p:cNvPr>
          <p:cNvSpPr/>
          <p:nvPr/>
        </p:nvSpPr>
        <p:spPr>
          <a:xfrm rot="10800000">
            <a:off x="974978" y="3135485"/>
            <a:ext cx="300835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xmlns="" id="{583D1BD5-BDEF-47D6-9ABA-23B7F8A49A7C}"/>
              </a:ext>
            </a:extLst>
          </p:cNvPr>
          <p:cNvSpPr/>
          <p:nvPr/>
        </p:nvSpPr>
        <p:spPr>
          <a:xfrm rot="10800000">
            <a:off x="1565678" y="894027"/>
            <a:ext cx="300835" cy="325904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xmlns="" id="{640E58AB-D739-4053-8E09-1F272D5A0CEE}"/>
              </a:ext>
            </a:extLst>
          </p:cNvPr>
          <p:cNvSpPr/>
          <p:nvPr/>
        </p:nvSpPr>
        <p:spPr>
          <a:xfrm rot="10800000">
            <a:off x="1866515" y="894027"/>
            <a:ext cx="300835" cy="325904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xmlns="" id="{21EAA862-A848-45F4-B7D2-DD31F6F6B6B2}"/>
              </a:ext>
            </a:extLst>
          </p:cNvPr>
          <p:cNvSpPr/>
          <p:nvPr/>
        </p:nvSpPr>
        <p:spPr>
          <a:xfrm rot="10800000">
            <a:off x="1264842" y="894027"/>
            <a:ext cx="300835" cy="325904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xmlns="" id="{AE10F6CC-A633-4019-BBE2-9C13965D326C}"/>
              </a:ext>
            </a:extLst>
          </p:cNvPr>
          <p:cNvSpPr txBox="1"/>
          <p:nvPr/>
        </p:nvSpPr>
        <p:spPr>
          <a:xfrm>
            <a:off x="293133" y="296496"/>
            <a:ext cx="6195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2800" dirty="0">
                <a:solidFill>
                  <a:prstClr val="black"/>
                </a:solidFill>
              </a:rPr>
              <a:t>1</a:t>
            </a:r>
            <a:r>
              <a:rPr lang="en-GB" sz="2800" baseline="30000" dirty="0">
                <a:solidFill>
                  <a:prstClr val="black"/>
                </a:solidFill>
              </a:rPr>
              <a:t>st</a:t>
            </a:r>
            <a:r>
              <a:rPr lang="en-GB" sz="28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xmlns="" id="{00D1D94C-6BE5-4BB4-A63A-9F8746AD4322}"/>
              </a:ext>
            </a:extLst>
          </p:cNvPr>
          <p:cNvSpPr txBox="1"/>
          <p:nvPr/>
        </p:nvSpPr>
        <p:spPr>
          <a:xfrm>
            <a:off x="253314" y="2541856"/>
            <a:ext cx="6992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2800" dirty="0">
                <a:solidFill>
                  <a:prstClr val="black"/>
                </a:solidFill>
              </a:rPr>
              <a:t>2</a:t>
            </a:r>
            <a:r>
              <a:rPr lang="en-GB" sz="2800" baseline="30000" dirty="0">
                <a:solidFill>
                  <a:prstClr val="black"/>
                </a:solidFill>
              </a:rPr>
              <a:t>nd</a:t>
            </a:r>
            <a:r>
              <a:rPr lang="en-GB" sz="28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xmlns="" id="{B0685F2F-56E9-4C5A-A2D2-860E8769055B}"/>
              </a:ext>
            </a:extLst>
          </p:cNvPr>
          <p:cNvSpPr txBox="1"/>
          <p:nvPr/>
        </p:nvSpPr>
        <p:spPr>
          <a:xfrm>
            <a:off x="275787" y="4777056"/>
            <a:ext cx="6542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2800" dirty="0">
                <a:solidFill>
                  <a:prstClr val="black"/>
                </a:solidFill>
              </a:rPr>
              <a:t>3</a:t>
            </a:r>
            <a:r>
              <a:rPr lang="en-GB" sz="2800" baseline="30000" dirty="0">
                <a:solidFill>
                  <a:prstClr val="black"/>
                </a:solidFill>
              </a:rPr>
              <a:t>rd</a:t>
            </a:r>
            <a:r>
              <a:rPr lang="en-GB" sz="28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46" name="Freeform: Shape 145">
            <a:extLst>
              <a:ext uri="{FF2B5EF4-FFF2-40B4-BE49-F238E27FC236}">
                <a16:creationId xmlns:a16="http://schemas.microsoft.com/office/drawing/2014/main" xmlns="" id="{B21317A9-9C52-4DD7-8BA5-A43F5584E51D}"/>
              </a:ext>
            </a:extLst>
          </p:cNvPr>
          <p:cNvSpPr/>
          <p:nvPr/>
        </p:nvSpPr>
        <p:spPr>
          <a:xfrm rot="5400000">
            <a:off x="4927047" y="2044798"/>
            <a:ext cx="736532" cy="396114"/>
          </a:xfrm>
          <a:custGeom>
            <a:avLst/>
            <a:gdLst>
              <a:gd name="connsiteX0" fmla="*/ 0 w 2946400"/>
              <a:gd name="connsiteY0" fmla="*/ 20320 h 20320"/>
              <a:gd name="connsiteX1" fmla="*/ 2946400 w 2946400"/>
              <a:gd name="connsiteY1" fmla="*/ 0 h 20320"/>
              <a:gd name="connsiteX0" fmla="*/ 0 w 3057167"/>
              <a:gd name="connsiteY0" fmla="*/ 0 h 16934"/>
              <a:gd name="connsiteX1" fmla="*/ 3057167 w 3057167"/>
              <a:gd name="connsiteY1" fmla="*/ 16934 h 16934"/>
              <a:gd name="connsiteX0" fmla="*/ 0 w 3057167"/>
              <a:gd name="connsiteY0" fmla="*/ 100192 h 117126"/>
              <a:gd name="connsiteX1" fmla="*/ 3057167 w 3057167"/>
              <a:gd name="connsiteY1" fmla="*/ 117126 h 117126"/>
              <a:gd name="connsiteX0" fmla="*/ 0 w 3057167"/>
              <a:gd name="connsiteY0" fmla="*/ 173790 h 190724"/>
              <a:gd name="connsiteX1" fmla="*/ 3057167 w 3057167"/>
              <a:gd name="connsiteY1" fmla="*/ 190724 h 190724"/>
              <a:gd name="connsiteX0" fmla="*/ 0 w 2939016"/>
              <a:gd name="connsiteY0" fmla="*/ 173790 h 190724"/>
              <a:gd name="connsiteX1" fmla="*/ 2939016 w 2939016"/>
              <a:gd name="connsiteY1" fmla="*/ 190724 h 190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939016" h="190724">
                <a:moveTo>
                  <a:pt x="0" y="173790"/>
                </a:moveTo>
                <a:cubicBezTo>
                  <a:pt x="775368" y="-55941"/>
                  <a:pt x="2296568" y="-65538"/>
                  <a:pt x="2939016" y="190724"/>
                </a:cubicBezTo>
              </a:path>
            </a:pathLst>
          </a:custGeom>
          <a:noFill/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47" name="Rectangle: Rounded Corners 146">
            <a:extLst>
              <a:ext uri="{FF2B5EF4-FFF2-40B4-BE49-F238E27FC236}">
                <a16:creationId xmlns:a16="http://schemas.microsoft.com/office/drawing/2014/main" xmlns="" id="{A1B9485E-9E09-43D3-B947-7E63CEF30C35}"/>
              </a:ext>
            </a:extLst>
          </p:cNvPr>
          <p:cNvSpPr/>
          <p:nvPr/>
        </p:nvSpPr>
        <p:spPr>
          <a:xfrm>
            <a:off x="5415523" y="2028120"/>
            <a:ext cx="714206" cy="37218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black"/>
                </a:solidFill>
              </a:rPr>
              <a:t>+ 2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xmlns="" id="{1756B0BA-21F6-4F81-88B6-03F47B2D998E}"/>
              </a:ext>
            </a:extLst>
          </p:cNvPr>
          <p:cNvSpPr txBox="1"/>
          <p:nvPr/>
        </p:nvSpPr>
        <p:spPr>
          <a:xfrm>
            <a:off x="5183760" y="848298"/>
            <a:ext cx="41154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2000" dirty="0" smtClean="0">
                <a:solidFill>
                  <a:prstClr val="black"/>
                </a:solidFill>
              </a:rPr>
              <a:t>Two </a:t>
            </a:r>
            <a:r>
              <a:rPr lang="en-GB" sz="2000" dirty="0">
                <a:solidFill>
                  <a:prstClr val="black"/>
                </a:solidFill>
              </a:rPr>
              <a:t>squares are added each time,</a:t>
            </a:r>
          </a:p>
          <a:p>
            <a:pPr algn="ctr" defTabSz="457200"/>
            <a:r>
              <a:rPr lang="en-GB" sz="2000" dirty="0">
                <a:solidFill>
                  <a:prstClr val="black"/>
                </a:solidFill>
              </a:rPr>
              <a:t>but we </a:t>
            </a:r>
            <a:r>
              <a:rPr lang="en-GB" sz="2000" dirty="0" smtClean="0">
                <a:solidFill>
                  <a:prstClr val="black"/>
                </a:solidFill>
              </a:rPr>
              <a:t>start </a:t>
            </a:r>
            <a:r>
              <a:rPr lang="en-GB" sz="2000" dirty="0">
                <a:solidFill>
                  <a:prstClr val="black"/>
                </a:solidFill>
              </a:rPr>
              <a:t>with </a:t>
            </a:r>
            <a:r>
              <a:rPr lang="en-GB" sz="2000" b="1" dirty="0">
                <a:solidFill>
                  <a:prstClr val="black"/>
                </a:solidFill>
              </a:rPr>
              <a:t>5 squares</a:t>
            </a:r>
            <a:r>
              <a:rPr lang="en-GB" sz="2000" dirty="0">
                <a:solidFill>
                  <a:prstClr val="black"/>
                </a:solidFill>
              </a:rPr>
              <a:t>,</a:t>
            </a:r>
          </a:p>
          <a:p>
            <a:pPr algn="ctr" defTabSz="457200"/>
            <a:r>
              <a:rPr lang="en-GB" sz="2000" dirty="0">
                <a:solidFill>
                  <a:prstClr val="black"/>
                </a:solidFill>
              </a:rPr>
              <a:t>not 2.</a:t>
            </a:r>
          </a:p>
        </p:txBody>
      </p:sp>
      <p:sp>
        <p:nvSpPr>
          <p:cNvPr id="149" name="Freeform: Shape 148">
            <a:extLst>
              <a:ext uri="{FF2B5EF4-FFF2-40B4-BE49-F238E27FC236}">
                <a16:creationId xmlns:a16="http://schemas.microsoft.com/office/drawing/2014/main" xmlns="" id="{F1C88092-E564-46B6-ACC2-6B4ADDB1628F}"/>
              </a:ext>
            </a:extLst>
          </p:cNvPr>
          <p:cNvSpPr/>
          <p:nvPr/>
        </p:nvSpPr>
        <p:spPr>
          <a:xfrm rot="5400000">
            <a:off x="4927047" y="2806798"/>
            <a:ext cx="736532" cy="396114"/>
          </a:xfrm>
          <a:custGeom>
            <a:avLst/>
            <a:gdLst>
              <a:gd name="connsiteX0" fmla="*/ 0 w 2946400"/>
              <a:gd name="connsiteY0" fmla="*/ 20320 h 20320"/>
              <a:gd name="connsiteX1" fmla="*/ 2946400 w 2946400"/>
              <a:gd name="connsiteY1" fmla="*/ 0 h 20320"/>
              <a:gd name="connsiteX0" fmla="*/ 0 w 3057167"/>
              <a:gd name="connsiteY0" fmla="*/ 0 h 16934"/>
              <a:gd name="connsiteX1" fmla="*/ 3057167 w 3057167"/>
              <a:gd name="connsiteY1" fmla="*/ 16934 h 16934"/>
              <a:gd name="connsiteX0" fmla="*/ 0 w 3057167"/>
              <a:gd name="connsiteY0" fmla="*/ 100192 h 117126"/>
              <a:gd name="connsiteX1" fmla="*/ 3057167 w 3057167"/>
              <a:gd name="connsiteY1" fmla="*/ 117126 h 117126"/>
              <a:gd name="connsiteX0" fmla="*/ 0 w 3057167"/>
              <a:gd name="connsiteY0" fmla="*/ 173790 h 190724"/>
              <a:gd name="connsiteX1" fmla="*/ 3057167 w 3057167"/>
              <a:gd name="connsiteY1" fmla="*/ 190724 h 190724"/>
              <a:gd name="connsiteX0" fmla="*/ 0 w 2939016"/>
              <a:gd name="connsiteY0" fmla="*/ 173790 h 190724"/>
              <a:gd name="connsiteX1" fmla="*/ 2939016 w 2939016"/>
              <a:gd name="connsiteY1" fmla="*/ 190724 h 190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939016" h="190724">
                <a:moveTo>
                  <a:pt x="0" y="173790"/>
                </a:moveTo>
                <a:cubicBezTo>
                  <a:pt x="775368" y="-55941"/>
                  <a:pt x="2296568" y="-65538"/>
                  <a:pt x="2939016" y="190724"/>
                </a:cubicBezTo>
              </a:path>
            </a:pathLst>
          </a:custGeom>
          <a:noFill/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50" name="Rectangle: Rounded Corners 149">
            <a:extLst>
              <a:ext uri="{FF2B5EF4-FFF2-40B4-BE49-F238E27FC236}">
                <a16:creationId xmlns:a16="http://schemas.microsoft.com/office/drawing/2014/main" xmlns="" id="{E82DAA70-7504-4EB0-9B01-412D5BE6161F}"/>
              </a:ext>
            </a:extLst>
          </p:cNvPr>
          <p:cNvSpPr/>
          <p:nvPr/>
        </p:nvSpPr>
        <p:spPr>
          <a:xfrm>
            <a:off x="5415523" y="2790120"/>
            <a:ext cx="714206" cy="37218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black"/>
                </a:solidFill>
              </a:rPr>
              <a:t>+ 2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ABDEB7A6-093D-4005-BD16-248F314E1FB8}"/>
              </a:ext>
            </a:extLst>
          </p:cNvPr>
          <p:cNvSpPr/>
          <p:nvPr/>
        </p:nvSpPr>
        <p:spPr>
          <a:xfrm rot="10800000">
            <a:off x="1565678" y="2809578"/>
            <a:ext cx="300835" cy="325904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705655BE-C749-4432-9070-D77EBA95548D}"/>
              </a:ext>
            </a:extLst>
          </p:cNvPr>
          <p:cNvSpPr/>
          <p:nvPr/>
        </p:nvSpPr>
        <p:spPr>
          <a:xfrm rot="10800000">
            <a:off x="1565678" y="3461388"/>
            <a:ext cx="300835" cy="325904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FCC37A44-92E7-4731-9180-A3E37DA40FED}"/>
              </a:ext>
            </a:extLst>
          </p:cNvPr>
          <p:cNvSpPr/>
          <p:nvPr/>
        </p:nvSpPr>
        <p:spPr>
          <a:xfrm rot="10800000">
            <a:off x="1565678" y="5244070"/>
            <a:ext cx="300835" cy="325904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F6AC3C7F-B516-419F-8653-A8490C46AA82}"/>
              </a:ext>
            </a:extLst>
          </p:cNvPr>
          <p:cNvSpPr/>
          <p:nvPr/>
        </p:nvSpPr>
        <p:spPr>
          <a:xfrm rot="10800000">
            <a:off x="1565678" y="5895880"/>
            <a:ext cx="300835" cy="325904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DEAFD5EE-4753-402D-9788-37ECA826342E}"/>
              </a:ext>
            </a:extLst>
          </p:cNvPr>
          <p:cNvSpPr/>
          <p:nvPr/>
        </p:nvSpPr>
        <p:spPr>
          <a:xfrm rot="10800000">
            <a:off x="1565678" y="568123"/>
            <a:ext cx="300835" cy="325904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3D3FD10A-8E1B-443C-86C3-0C900217894A}"/>
              </a:ext>
            </a:extLst>
          </p:cNvPr>
          <p:cNvSpPr/>
          <p:nvPr/>
        </p:nvSpPr>
        <p:spPr>
          <a:xfrm rot="10800000">
            <a:off x="1565678" y="1219931"/>
            <a:ext cx="300835" cy="325904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DB945287-4D78-40B6-9478-BC105A51AA33}"/>
              </a:ext>
            </a:extLst>
          </p:cNvPr>
          <p:cNvSpPr/>
          <p:nvPr/>
        </p:nvSpPr>
        <p:spPr>
          <a:xfrm>
            <a:off x="4460898" y="1852271"/>
            <a:ext cx="537822" cy="372771"/>
          </a:xfrm>
          <a:prstGeom prst="rect">
            <a:avLst/>
          </a:prstGeom>
          <a:solidFill>
            <a:schemeClr val="bg1"/>
          </a:solidFill>
          <a:ln w="28575">
            <a:noFill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FA8A4031-D259-4CCB-9B24-991078D00D9A}"/>
              </a:ext>
            </a:extLst>
          </p:cNvPr>
          <p:cNvSpPr/>
          <p:nvPr/>
        </p:nvSpPr>
        <p:spPr>
          <a:xfrm>
            <a:off x="4460898" y="2451712"/>
            <a:ext cx="537822" cy="372771"/>
          </a:xfrm>
          <a:prstGeom prst="rect">
            <a:avLst/>
          </a:prstGeom>
          <a:solidFill>
            <a:schemeClr val="bg1"/>
          </a:solidFill>
          <a:ln w="28575">
            <a:noFill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35094C6F-EE7F-4430-875F-F78C7387134B}"/>
              </a:ext>
            </a:extLst>
          </p:cNvPr>
          <p:cNvSpPr/>
          <p:nvPr/>
        </p:nvSpPr>
        <p:spPr>
          <a:xfrm>
            <a:off x="4460898" y="3101952"/>
            <a:ext cx="537822" cy="372771"/>
          </a:xfrm>
          <a:prstGeom prst="rect">
            <a:avLst/>
          </a:prstGeom>
          <a:solidFill>
            <a:schemeClr val="bg1"/>
          </a:solidFill>
          <a:ln w="28575">
            <a:noFill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148FDDCA-95F5-46DB-9EAB-902EE54D3454}"/>
              </a:ext>
            </a:extLst>
          </p:cNvPr>
          <p:cNvSpPr/>
          <p:nvPr/>
        </p:nvSpPr>
        <p:spPr>
          <a:xfrm>
            <a:off x="4460898" y="3691232"/>
            <a:ext cx="537822" cy="372771"/>
          </a:xfrm>
          <a:prstGeom prst="rect">
            <a:avLst/>
          </a:prstGeom>
          <a:solidFill>
            <a:schemeClr val="bg1"/>
          </a:solidFill>
          <a:ln w="28575">
            <a:noFill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xmlns="" id="{03691282-B9F7-46BC-B6A5-46B089193E5F}"/>
              </a:ext>
            </a:extLst>
          </p:cNvPr>
          <p:cNvSpPr/>
          <p:nvPr/>
        </p:nvSpPr>
        <p:spPr>
          <a:xfrm>
            <a:off x="4460898" y="4300832"/>
            <a:ext cx="537822" cy="372771"/>
          </a:xfrm>
          <a:prstGeom prst="rect">
            <a:avLst/>
          </a:prstGeom>
          <a:solidFill>
            <a:schemeClr val="bg1"/>
          </a:solidFill>
          <a:ln w="28575">
            <a:noFill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xmlns="" id="{AF2CE6E5-B0CC-48A7-9317-0E48161E6966}"/>
              </a:ext>
            </a:extLst>
          </p:cNvPr>
          <p:cNvSpPr/>
          <p:nvPr/>
        </p:nvSpPr>
        <p:spPr>
          <a:xfrm>
            <a:off x="4460898" y="5001872"/>
            <a:ext cx="537822" cy="372771"/>
          </a:xfrm>
          <a:prstGeom prst="rect">
            <a:avLst/>
          </a:prstGeom>
          <a:solidFill>
            <a:schemeClr val="bg1"/>
          </a:solidFill>
          <a:ln w="28575">
            <a:noFill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65145AAC-E8AF-40E8-AF30-7FFE38EB81EA}"/>
              </a:ext>
            </a:extLst>
          </p:cNvPr>
          <p:cNvSpPr txBox="1"/>
          <p:nvPr/>
        </p:nvSpPr>
        <p:spPr>
          <a:xfrm>
            <a:off x="1199309" y="5925136"/>
            <a:ext cx="67601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2000" b="1" dirty="0">
                <a:solidFill>
                  <a:prstClr val="black"/>
                </a:solidFill>
              </a:rPr>
              <a:t>Without</a:t>
            </a:r>
            <a:r>
              <a:rPr lang="en-GB" sz="2000" dirty="0">
                <a:solidFill>
                  <a:prstClr val="black"/>
                </a:solidFill>
              </a:rPr>
              <a:t> counting up, </a:t>
            </a:r>
          </a:p>
          <a:p>
            <a:pPr algn="ctr" defTabSz="457200"/>
            <a:r>
              <a:rPr lang="en-GB" sz="2000" dirty="0">
                <a:solidFill>
                  <a:prstClr val="black"/>
                </a:solidFill>
              </a:rPr>
              <a:t>how can we calculate the number of squares in the 20</a:t>
            </a:r>
            <a:r>
              <a:rPr lang="en-GB" sz="2000" baseline="30000" dirty="0">
                <a:solidFill>
                  <a:prstClr val="black"/>
                </a:solidFill>
              </a:rPr>
              <a:t>th</a:t>
            </a:r>
            <a:r>
              <a:rPr lang="en-GB" sz="2000" dirty="0">
                <a:solidFill>
                  <a:prstClr val="black"/>
                </a:solidFill>
              </a:rPr>
              <a:t> shape?</a:t>
            </a:r>
          </a:p>
        </p:txBody>
      </p:sp>
    </p:spTree>
    <p:extLst>
      <p:ext uri="{BB962C8B-B14F-4D97-AF65-F5344CB8AC3E}">
        <p14:creationId xmlns:p14="http://schemas.microsoft.com/office/powerpoint/2010/main" val="64664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0" animBg="1"/>
      <p:bldP spid="147" grpId="0" animBg="1"/>
      <p:bldP spid="148" grpId="0"/>
      <p:bldP spid="149" grpId="0" animBg="1"/>
      <p:bldP spid="150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DB2C0FA7-ED4C-449B-B075-784DB558AF08}"/>
              </a:ext>
            </a:extLst>
          </p:cNvPr>
          <p:cNvSpPr txBox="1"/>
          <p:nvPr/>
        </p:nvSpPr>
        <p:spPr>
          <a:xfrm>
            <a:off x="2779222" y="154256"/>
            <a:ext cx="36003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2000" dirty="0">
                <a:solidFill>
                  <a:prstClr val="black"/>
                </a:solidFill>
              </a:rPr>
              <a:t>How can we complete the table?</a:t>
            </a:r>
          </a:p>
        </p:txBody>
      </p:sp>
      <p:graphicFrame>
        <p:nvGraphicFramePr>
          <p:cNvPr id="92" name="Table 11">
            <a:extLst>
              <a:ext uri="{FF2B5EF4-FFF2-40B4-BE49-F238E27FC236}">
                <a16:creationId xmlns:a16="http://schemas.microsoft.com/office/drawing/2014/main" xmlns="" id="{AAC0730F-C7A8-442E-BC6C-4594A60628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4164945"/>
              </p:ext>
            </p:extLst>
          </p:nvPr>
        </p:nvGraphicFramePr>
        <p:xfrm>
          <a:off x="3112594" y="1005843"/>
          <a:ext cx="2175804" cy="4470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7902">
                  <a:extLst>
                    <a:ext uri="{9D8B030D-6E8A-4147-A177-3AD203B41FA5}">
                      <a16:colId xmlns:a16="http://schemas.microsoft.com/office/drawing/2014/main" xmlns="" val="2427296590"/>
                    </a:ext>
                  </a:extLst>
                </a:gridCol>
                <a:gridCol w="1087902">
                  <a:extLst>
                    <a:ext uri="{9D8B030D-6E8A-4147-A177-3AD203B41FA5}">
                      <a16:colId xmlns:a16="http://schemas.microsoft.com/office/drawing/2014/main" xmlns="" val="3711269100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Shape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Squares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95554256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st</a:t>
                      </a:r>
                      <a:endParaRPr lang="en-GB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3479058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nd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2688492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rd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50165483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th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4808849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th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448232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20</a:t>
                      </a:r>
                      <a:r>
                        <a:rPr lang="en-GB" b="0" baseline="30000" dirty="0">
                          <a:solidFill>
                            <a:sysClr val="windowText" lastClr="000000"/>
                          </a:solidFill>
                        </a:rPr>
                        <a:t>th</a:t>
                      </a: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  <a:r>
                        <a:rPr lang="en-GB" b="0" dirty="0" smtClean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endParaRPr lang="en-GB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9874837"/>
                  </a:ext>
                </a:extLst>
              </a:tr>
            </a:tbl>
          </a:graphicData>
        </a:graphic>
      </p:graphicFrame>
      <p:sp>
        <p:nvSpPr>
          <p:cNvPr id="94" name="Rectangle 93">
            <a:extLst>
              <a:ext uri="{FF2B5EF4-FFF2-40B4-BE49-F238E27FC236}">
                <a16:creationId xmlns:a16="http://schemas.microsoft.com/office/drawing/2014/main" xmlns="" id="{A5A9E9AE-0F0F-4F4C-8AD2-73C20905A415}"/>
              </a:ext>
            </a:extLst>
          </p:cNvPr>
          <p:cNvSpPr/>
          <p:nvPr/>
        </p:nvSpPr>
        <p:spPr>
          <a:xfrm rot="10800000">
            <a:off x="1565676" y="5569977"/>
            <a:ext cx="300836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xmlns="" id="{B996CE15-AA7E-4563-A933-6B4C5EACC27A}"/>
              </a:ext>
            </a:extLst>
          </p:cNvPr>
          <p:cNvSpPr/>
          <p:nvPr/>
        </p:nvSpPr>
        <p:spPr>
          <a:xfrm rot="10800000">
            <a:off x="1866512" y="5569977"/>
            <a:ext cx="300836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xmlns="" id="{0A3D948E-DBAB-469E-BAA9-D6565826B8C3}"/>
              </a:ext>
            </a:extLst>
          </p:cNvPr>
          <p:cNvSpPr/>
          <p:nvPr/>
        </p:nvSpPr>
        <p:spPr>
          <a:xfrm rot="10800000">
            <a:off x="1264840" y="5569977"/>
            <a:ext cx="300836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xmlns="" id="{A844D4A7-B94E-480E-AC1D-4E4182D5B4DA}"/>
              </a:ext>
            </a:extLst>
          </p:cNvPr>
          <p:cNvSpPr/>
          <p:nvPr/>
        </p:nvSpPr>
        <p:spPr>
          <a:xfrm rot="10800000">
            <a:off x="2155922" y="5569977"/>
            <a:ext cx="300836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xmlns="" id="{BA960E77-EA9F-4C5A-B0AB-0A0244347E9C}"/>
              </a:ext>
            </a:extLst>
          </p:cNvPr>
          <p:cNvSpPr/>
          <p:nvPr/>
        </p:nvSpPr>
        <p:spPr>
          <a:xfrm rot="10800000">
            <a:off x="974520" y="5569977"/>
            <a:ext cx="300836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xmlns="" id="{89862A74-8269-4ABD-8EEC-8395D0F4B33C}"/>
              </a:ext>
            </a:extLst>
          </p:cNvPr>
          <p:cNvSpPr/>
          <p:nvPr/>
        </p:nvSpPr>
        <p:spPr>
          <a:xfrm rot="10800000">
            <a:off x="2456432" y="5569977"/>
            <a:ext cx="300836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xmlns="" id="{B4CA09CB-F79C-418A-9A61-76E7FE1EAE64}"/>
              </a:ext>
            </a:extLst>
          </p:cNvPr>
          <p:cNvSpPr/>
          <p:nvPr/>
        </p:nvSpPr>
        <p:spPr>
          <a:xfrm rot="10800000">
            <a:off x="674921" y="5569977"/>
            <a:ext cx="300836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xmlns="" id="{CA2DFEEC-63FC-4B54-91E2-80F1120033AC}"/>
              </a:ext>
            </a:extLst>
          </p:cNvPr>
          <p:cNvSpPr/>
          <p:nvPr/>
        </p:nvSpPr>
        <p:spPr>
          <a:xfrm rot="10800000">
            <a:off x="1566134" y="3135485"/>
            <a:ext cx="300835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xmlns="" id="{A6B863AE-C288-40CC-B4FB-23EB0A5BF572}"/>
              </a:ext>
            </a:extLst>
          </p:cNvPr>
          <p:cNvSpPr/>
          <p:nvPr/>
        </p:nvSpPr>
        <p:spPr>
          <a:xfrm rot="10800000">
            <a:off x="1866971" y="3135485"/>
            <a:ext cx="300835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xmlns="" id="{EF6D906E-7FEA-4AE8-B55F-0E4B346F473B}"/>
              </a:ext>
            </a:extLst>
          </p:cNvPr>
          <p:cNvSpPr/>
          <p:nvPr/>
        </p:nvSpPr>
        <p:spPr>
          <a:xfrm rot="10800000">
            <a:off x="1265297" y="3135485"/>
            <a:ext cx="300835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xmlns="" id="{DEEB4214-B1FA-4D81-BC6A-C04D7A975A60}"/>
              </a:ext>
            </a:extLst>
          </p:cNvPr>
          <p:cNvSpPr/>
          <p:nvPr/>
        </p:nvSpPr>
        <p:spPr>
          <a:xfrm rot="10800000">
            <a:off x="2156379" y="3135485"/>
            <a:ext cx="300835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xmlns="" id="{9C7849BB-D259-4292-8075-FAD69B3ABBB3}"/>
              </a:ext>
            </a:extLst>
          </p:cNvPr>
          <p:cNvSpPr/>
          <p:nvPr/>
        </p:nvSpPr>
        <p:spPr>
          <a:xfrm rot="10800000">
            <a:off x="974978" y="3135485"/>
            <a:ext cx="300835" cy="32590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xmlns="" id="{583D1BD5-BDEF-47D6-9ABA-23B7F8A49A7C}"/>
              </a:ext>
            </a:extLst>
          </p:cNvPr>
          <p:cNvSpPr/>
          <p:nvPr/>
        </p:nvSpPr>
        <p:spPr>
          <a:xfrm rot="10800000">
            <a:off x="1565678" y="894027"/>
            <a:ext cx="300835" cy="325904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xmlns="" id="{640E58AB-D739-4053-8E09-1F272D5A0CEE}"/>
              </a:ext>
            </a:extLst>
          </p:cNvPr>
          <p:cNvSpPr/>
          <p:nvPr/>
        </p:nvSpPr>
        <p:spPr>
          <a:xfrm rot="10800000">
            <a:off x="1866515" y="894027"/>
            <a:ext cx="300835" cy="325904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xmlns="" id="{21EAA862-A848-45F4-B7D2-DD31F6F6B6B2}"/>
              </a:ext>
            </a:extLst>
          </p:cNvPr>
          <p:cNvSpPr/>
          <p:nvPr/>
        </p:nvSpPr>
        <p:spPr>
          <a:xfrm rot="10800000">
            <a:off x="1264842" y="894027"/>
            <a:ext cx="300835" cy="325904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xmlns="" id="{AE10F6CC-A633-4019-BBE2-9C13965D326C}"/>
              </a:ext>
            </a:extLst>
          </p:cNvPr>
          <p:cNvSpPr txBox="1"/>
          <p:nvPr/>
        </p:nvSpPr>
        <p:spPr>
          <a:xfrm>
            <a:off x="293133" y="296496"/>
            <a:ext cx="6195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2800" dirty="0">
                <a:solidFill>
                  <a:prstClr val="black"/>
                </a:solidFill>
              </a:rPr>
              <a:t>1</a:t>
            </a:r>
            <a:r>
              <a:rPr lang="en-GB" sz="2800" baseline="30000" dirty="0">
                <a:solidFill>
                  <a:prstClr val="black"/>
                </a:solidFill>
              </a:rPr>
              <a:t>st</a:t>
            </a:r>
            <a:r>
              <a:rPr lang="en-GB" sz="28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xmlns="" id="{00D1D94C-6BE5-4BB4-A63A-9F8746AD4322}"/>
              </a:ext>
            </a:extLst>
          </p:cNvPr>
          <p:cNvSpPr txBox="1"/>
          <p:nvPr/>
        </p:nvSpPr>
        <p:spPr>
          <a:xfrm>
            <a:off x="253314" y="2541856"/>
            <a:ext cx="6992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2800" dirty="0">
                <a:solidFill>
                  <a:prstClr val="black"/>
                </a:solidFill>
              </a:rPr>
              <a:t>2</a:t>
            </a:r>
            <a:r>
              <a:rPr lang="en-GB" sz="2800" baseline="30000" dirty="0">
                <a:solidFill>
                  <a:prstClr val="black"/>
                </a:solidFill>
              </a:rPr>
              <a:t>nd</a:t>
            </a:r>
            <a:r>
              <a:rPr lang="en-GB" sz="28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xmlns="" id="{B0685F2F-56E9-4C5A-A2D2-860E8769055B}"/>
              </a:ext>
            </a:extLst>
          </p:cNvPr>
          <p:cNvSpPr txBox="1"/>
          <p:nvPr/>
        </p:nvSpPr>
        <p:spPr>
          <a:xfrm>
            <a:off x="275787" y="4777056"/>
            <a:ext cx="6542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2800" dirty="0">
                <a:solidFill>
                  <a:prstClr val="black"/>
                </a:solidFill>
              </a:rPr>
              <a:t>3</a:t>
            </a:r>
            <a:r>
              <a:rPr lang="en-GB" sz="2800" baseline="30000" dirty="0">
                <a:solidFill>
                  <a:prstClr val="black"/>
                </a:solidFill>
              </a:rPr>
              <a:t>rd</a:t>
            </a:r>
            <a:r>
              <a:rPr lang="en-GB" sz="28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ABDEB7A6-093D-4005-BD16-248F314E1FB8}"/>
              </a:ext>
            </a:extLst>
          </p:cNvPr>
          <p:cNvSpPr/>
          <p:nvPr/>
        </p:nvSpPr>
        <p:spPr>
          <a:xfrm rot="10800000">
            <a:off x="1565678" y="2809578"/>
            <a:ext cx="300835" cy="325904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705655BE-C749-4432-9070-D77EBA95548D}"/>
              </a:ext>
            </a:extLst>
          </p:cNvPr>
          <p:cNvSpPr/>
          <p:nvPr/>
        </p:nvSpPr>
        <p:spPr>
          <a:xfrm rot="10800000">
            <a:off x="1565678" y="3461388"/>
            <a:ext cx="300835" cy="325904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FCC37A44-92E7-4731-9180-A3E37DA40FED}"/>
              </a:ext>
            </a:extLst>
          </p:cNvPr>
          <p:cNvSpPr/>
          <p:nvPr/>
        </p:nvSpPr>
        <p:spPr>
          <a:xfrm rot="10800000">
            <a:off x="1565678" y="5244070"/>
            <a:ext cx="300835" cy="325904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F6AC3C7F-B516-419F-8653-A8490C46AA82}"/>
              </a:ext>
            </a:extLst>
          </p:cNvPr>
          <p:cNvSpPr/>
          <p:nvPr/>
        </p:nvSpPr>
        <p:spPr>
          <a:xfrm rot="10800000">
            <a:off x="1565678" y="5895880"/>
            <a:ext cx="300835" cy="325904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DEAFD5EE-4753-402D-9788-37ECA826342E}"/>
              </a:ext>
            </a:extLst>
          </p:cNvPr>
          <p:cNvSpPr/>
          <p:nvPr/>
        </p:nvSpPr>
        <p:spPr>
          <a:xfrm rot="10800000">
            <a:off x="1565678" y="568123"/>
            <a:ext cx="300835" cy="325904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3D3FD10A-8E1B-443C-86C3-0C900217894A}"/>
              </a:ext>
            </a:extLst>
          </p:cNvPr>
          <p:cNvSpPr/>
          <p:nvPr/>
        </p:nvSpPr>
        <p:spPr>
          <a:xfrm rot="10800000">
            <a:off x="1565678" y="1219931"/>
            <a:ext cx="300835" cy="325904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Left Arrow 42"/>
              <p:cNvSpPr/>
              <p:nvPr/>
            </p:nvSpPr>
            <p:spPr>
              <a:xfrm>
                <a:off x="5562998" y="4589076"/>
                <a:ext cx="2465386" cy="1306527"/>
              </a:xfrm>
              <a:prstGeom prst="leftArrow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FFFF"/>
                          </a:solidFill>
                          <a:latin typeface="Cambria Math"/>
                        </a:rPr>
                        <m:t>2</m:t>
                      </m:r>
                      <m:r>
                        <a:rPr lang="en-GB" sz="2400" i="1">
                          <a:solidFill>
                            <a:srgbClr val="FFFFFF"/>
                          </a:solidFill>
                          <a:latin typeface="Cambria Math"/>
                          <a:ea typeface="Cambria Math"/>
                        </a:rPr>
                        <m:t>×20+</m:t>
                      </m:r>
                      <m:r>
                        <a:rPr lang="en-GB" sz="2400" b="0" i="1" smtClean="0">
                          <a:solidFill>
                            <a:srgbClr val="FFFFFF"/>
                          </a:solidFill>
                          <a:latin typeface="Cambria Math"/>
                          <a:ea typeface="Cambria Math"/>
                        </a:rPr>
                        <m:t>3</m:t>
                      </m:r>
                    </m:oMath>
                  </m:oMathPara>
                </a14:m>
                <a:endParaRPr lang="en-GB" sz="2400" dirty="0">
                  <a:solidFill>
                    <a:srgbClr val="FFFFFF"/>
                  </a:solidFill>
                </a:endParaRPr>
              </a:p>
            </p:txBody>
          </p:sp>
        </mc:Choice>
        <mc:Fallback>
          <p:sp>
            <p:nvSpPr>
              <p:cNvPr id="43" name="Left Arrow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998" y="4589076"/>
                <a:ext cx="2465386" cy="1306527"/>
              </a:xfrm>
              <a:prstGeom prst="leftArrow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Rectangle 43"/>
          <p:cNvSpPr/>
          <p:nvPr/>
        </p:nvSpPr>
        <p:spPr>
          <a:xfrm>
            <a:off x="5562998" y="1002973"/>
            <a:ext cx="32403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 smtClean="0"/>
              <a:t>The ‘</a:t>
            </a:r>
            <a:r>
              <a:rPr lang="en-GB" sz="3200" dirty="0" smtClean="0">
                <a:solidFill>
                  <a:srgbClr val="FF0000"/>
                </a:solidFill>
              </a:rPr>
              <a:t>nth term</a:t>
            </a:r>
            <a:r>
              <a:rPr lang="en-GB" sz="3200" dirty="0" smtClean="0"/>
              <a:t>’ is</a:t>
            </a:r>
            <a:r>
              <a:rPr lang="en-GB" sz="3200" dirty="0" smtClean="0">
                <a:solidFill>
                  <a:srgbClr val="0070C0"/>
                </a:solidFill>
              </a:rPr>
              <a:t> </a:t>
            </a:r>
            <a:r>
              <a:rPr lang="en-GB" sz="3200" dirty="0" smtClean="0">
                <a:solidFill>
                  <a:srgbClr val="0070C0"/>
                </a:solidFill>
              </a:rPr>
              <a:t>2</a:t>
            </a:r>
            <a:r>
              <a:rPr lang="en-GB" sz="3200" dirty="0" smtClean="0">
                <a:solidFill>
                  <a:srgbClr val="7030A0"/>
                </a:solidFill>
              </a:rPr>
              <a:t>n</a:t>
            </a:r>
            <a:r>
              <a:rPr lang="en-GB" sz="3200" dirty="0" smtClean="0">
                <a:solidFill>
                  <a:srgbClr val="0070C0"/>
                </a:solidFill>
              </a:rPr>
              <a:t> </a:t>
            </a:r>
            <a:r>
              <a:rPr lang="en-GB" sz="3200" dirty="0" smtClean="0">
                <a:solidFill>
                  <a:srgbClr val="0070C0"/>
                </a:solidFill>
              </a:rPr>
              <a:t>+ </a:t>
            </a:r>
            <a:r>
              <a:rPr lang="en-GB" sz="3200" dirty="0" smtClean="0">
                <a:solidFill>
                  <a:srgbClr val="0070C0"/>
                </a:solidFill>
              </a:rPr>
              <a:t>3</a:t>
            </a:r>
            <a:endParaRPr lang="en-GB" sz="3200" dirty="0" smtClean="0">
              <a:solidFill>
                <a:srgbClr val="0070C0"/>
              </a:solidFill>
            </a:endParaRPr>
          </a:p>
          <a:p>
            <a:pPr algn="ctr"/>
            <a:endParaRPr lang="en-GB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613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404664"/>
            <a:ext cx="849694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Checking for understanding</a:t>
            </a:r>
          </a:p>
          <a:p>
            <a:pPr algn="ctr"/>
            <a:endParaRPr lang="en-GB" sz="4000" dirty="0"/>
          </a:p>
          <a:p>
            <a:pPr algn="ctr"/>
            <a:r>
              <a:rPr lang="en-GB" sz="4000" dirty="0" smtClean="0"/>
              <a:t>Mini Whiteboards Ready </a:t>
            </a:r>
          </a:p>
          <a:p>
            <a:pPr algn="ctr"/>
            <a:endParaRPr lang="en-GB" sz="4000" dirty="0"/>
          </a:p>
          <a:p>
            <a:pPr algn="ctr"/>
            <a:r>
              <a:rPr lang="en-GB" sz="4000" dirty="0" smtClean="0"/>
              <a:t>5 Questions 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93718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/>
              <a:t>23 is the first </a:t>
            </a:r>
            <a:r>
              <a:rPr lang="en-GB" sz="4000" b="1" dirty="0" smtClean="0">
                <a:solidFill>
                  <a:srgbClr val="FF0000"/>
                </a:solidFill>
              </a:rPr>
              <a:t>term</a:t>
            </a:r>
            <a:r>
              <a:rPr lang="en-GB" sz="4000" dirty="0" smtClean="0"/>
              <a:t> in this sequence</a:t>
            </a:r>
            <a:endParaRPr lang="en-GB" sz="4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smtClean="0">
                          <a:latin typeface="Cambria Math"/>
                        </a:rPr>
                        <m:t>23, 38, 53, 68, 83…</m:t>
                      </m:r>
                    </m:oMath>
                  </m:oMathPara>
                </a14:m>
                <a:endParaRPr lang="en-GB" sz="8000" b="0" i="1" dirty="0" smtClean="0">
                  <a:latin typeface="Cambria Math"/>
                </a:endParaRPr>
              </a:p>
              <a:p>
                <a:pPr marL="0" indent="0" algn="ctr">
                  <a:buNone/>
                </a:pPr>
                <a:endParaRPr lang="en-GB" sz="8000" b="0" dirty="0" smtClean="0">
                  <a:latin typeface="+mj-lt"/>
                </a:endParaRPr>
              </a:p>
              <a:p>
                <a:pPr marL="0" indent="0" algn="ctr">
                  <a:buNone/>
                </a:pPr>
                <a:r>
                  <a:rPr lang="en-GB" sz="4000" dirty="0" smtClean="0">
                    <a:latin typeface="+mj-lt"/>
                  </a:rPr>
                  <a:t>What is the value of n for the highlighted term? </a:t>
                </a:r>
                <a:endParaRPr lang="en-GB" sz="4000" b="0" dirty="0" smtClean="0">
                  <a:latin typeface="+mj-lt"/>
                </a:endParaRPr>
              </a:p>
              <a:p>
                <a:pPr marL="0" indent="0">
                  <a:buNone/>
                </a:pPr>
                <a:endParaRPr lang="en-GB" sz="80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80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ounded Rectangle 3"/>
          <p:cNvSpPr/>
          <p:nvPr/>
        </p:nvSpPr>
        <p:spPr>
          <a:xfrm>
            <a:off x="5004048" y="1700808"/>
            <a:ext cx="1224136" cy="1152128"/>
          </a:xfrm>
          <a:prstGeom prst="roundRect">
            <a:avLst/>
          </a:prstGeom>
          <a:solidFill>
            <a:srgbClr val="FFFF0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5182760" y="2852936"/>
                <a:ext cx="8667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𝑛</m:t>
                      </m:r>
                      <m:r>
                        <a:rPr lang="en-GB" b="0" i="1" smtClean="0">
                          <a:latin typeface="Cambria Math"/>
                        </a:rPr>
                        <m:t>=4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2760" y="2852936"/>
                <a:ext cx="866712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683568" y="2852936"/>
                <a:ext cx="8667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𝑛</m:t>
                      </m:r>
                      <m:r>
                        <a:rPr lang="en-GB" b="0" i="1" smtClean="0">
                          <a:latin typeface="Cambria Math"/>
                        </a:rPr>
                        <m:t>=1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2852936"/>
                <a:ext cx="866712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2195736" y="2852936"/>
                <a:ext cx="8667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𝑛</m:t>
                      </m:r>
                      <m:r>
                        <a:rPr lang="en-GB" b="0" i="1" smtClean="0">
                          <a:latin typeface="Cambria Math"/>
                        </a:rPr>
                        <m:t>=2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2852936"/>
                <a:ext cx="866712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3707904" y="2852936"/>
                <a:ext cx="8667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𝑛</m:t>
                      </m:r>
                      <m:r>
                        <a:rPr lang="en-GB" b="0" i="1" smtClean="0">
                          <a:latin typeface="Cambria Math"/>
                        </a:rPr>
                        <m:t>=3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904" y="2852936"/>
                <a:ext cx="866712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660232" y="2820670"/>
                <a:ext cx="8667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𝑛</m:t>
                      </m:r>
                      <m:r>
                        <a:rPr lang="en-GB" b="0" i="1" smtClean="0">
                          <a:latin typeface="Cambria Math"/>
                        </a:rPr>
                        <m:t>=5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0232" y="2820670"/>
                <a:ext cx="866712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6451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/>
              <a:t>42 is the fifth </a:t>
            </a:r>
            <a:r>
              <a:rPr lang="en-GB" sz="4000" b="1" dirty="0" smtClean="0">
                <a:solidFill>
                  <a:srgbClr val="FF0000"/>
                </a:solidFill>
              </a:rPr>
              <a:t>term</a:t>
            </a:r>
            <a:r>
              <a:rPr lang="en-GB" sz="4000" dirty="0" smtClean="0"/>
              <a:t> in this sequence</a:t>
            </a:r>
            <a:endParaRPr lang="en-GB" sz="4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1628800"/>
                <a:ext cx="8229600" cy="4525963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smtClean="0">
                          <a:latin typeface="Cambria Math"/>
                        </a:rPr>
                        <m:t>..42, 48, 54, 60, 66…</m:t>
                      </m:r>
                    </m:oMath>
                  </m:oMathPara>
                </a14:m>
                <a:endParaRPr lang="en-GB" sz="8000" b="0" i="1" dirty="0" smtClean="0">
                  <a:latin typeface="Cambria Math"/>
                </a:endParaRPr>
              </a:p>
              <a:p>
                <a:pPr marL="0" indent="0" algn="ctr">
                  <a:buNone/>
                </a:pPr>
                <a:endParaRPr lang="en-GB" sz="8000" b="0" dirty="0" smtClean="0">
                  <a:latin typeface="+mj-lt"/>
                </a:endParaRPr>
              </a:p>
              <a:p>
                <a:pPr marL="0" indent="0" algn="ctr">
                  <a:buNone/>
                </a:pPr>
                <a:r>
                  <a:rPr lang="en-GB" sz="4000" dirty="0" smtClean="0">
                    <a:latin typeface="+mj-lt"/>
                  </a:rPr>
                  <a:t>What is the value of n for the highlighted term? </a:t>
                </a:r>
                <a:endParaRPr lang="en-GB" sz="4000" b="0" dirty="0" smtClean="0">
                  <a:latin typeface="+mj-lt"/>
                </a:endParaRPr>
              </a:p>
              <a:p>
                <a:pPr marL="0" indent="0">
                  <a:buNone/>
                </a:pPr>
                <a:endParaRPr lang="en-GB" sz="80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80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1628800"/>
                <a:ext cx="8229600" cy="4525963"/>
              </a:xfrm>
              <a:blipFill rotWithShape="1">
                <a:blip r:embed="rId2"/>
                <a:stretch>
                  <a:fillRect r="-7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ounded Rectangle 3"/>
          <p:cNvSpPr/>
          <p:nvPr/>
        </p:nvSpPr>
        <p:spPr>
          <a:xfrm>
            <a:off x="3958624" y="1700808"/>
            <a:ext cx="1224136" cy="1152128"/>
          </a:xfrm>
          <a:prstGeom prst="roundRect">
            <a:avLst/>
          </a:prstGeom>
          <a:solidFill>
            <a:srgbClr val="FFFF0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5724128" y="2809229"/>
                <a:ext cx="8667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𝑛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=8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128" y="2809229"/>
                <a:ext cx="866712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1092689" y="2852936"/>
                <a:ext cx="8667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𝑛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=5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2689" y="2852936"/>
                <a:ext cx="866712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2643037" y="2840124"/>
                <a:ext cx="8667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𝑛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=6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3037" y="2840124"/>
                <a:ext cx="866712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115612" y="2852936"/>
                <a:ext cx="8154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𝑛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=7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5612" y="2852936"/>
                <a:ext cx="81541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7093588" y="2820670"/>
                <a:ext cx="8667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𝑛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=9 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3588" y="2820670"/>
                <a:ext cx="866712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7577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sz="4000" dirty="0" smtClean="0"/>
                  <a:t>The </a:t>
                </a:r>
                <a:r>
                  <a:rPr lang="en-GB" sz="4000" b="1" dirty="0" smtClean="0">
                    <a:solidFill>
                      <a:srgbClr val="FF0000"/>
                    </a:solidFill>
                  </a:rPr>
                  <a:t>nth term </a:t>
                </a:r>
                <a:r>
                  <a:rPr lang="en-GB" sz="4000" dirty="0" smtClean="0"/>
                  <a:t>of a sequence is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/>
                      </a:rPr>
                      <m:t>3</m:t>
                    </m:r>
                    <m:r>
                      <a:rPr lang="en-GB" sz="4000" b="0" i="1" smtClean="0">
                        <a:latin typeface="Cambria Math"/>
                      </a:rPr>
                      <m:t>𝑛</m:t>
                    </m:r>
                    <m:r>
                      <a:rPr lang="en-GB" sz="4000" b="0" i="1" smtClean="0">
                        <a:latin typeface="Cambria Math"/>
                      </a:rPr>
                      <m:t>+5</m:t>
                    </m:r>
                  </m:oMath>
                </a14:m>
                <a:endParaRPr lang="en-GB" sz="4000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t="-170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ctr">
                  <a:buNone/>
                </a:pPr>
                <a:endParaRPr lang="en-GB" sz="4000" dirty="0" smtClean="0">
                  <a:latin typeface="+mj-lt"/>
                </a:endParaRPr>
              </a:p>
              <a:p>
                <a:pPr marL="0" indent="0" algn="ctr">
                  <a:buNone/>
                </a:pPr>
                <a:endParaRPr lang="en-GB" sz="4000" dirty="0">
                  <a:latin typeface="+mj-lt"/>
                </a:endParaRPr>
              </a:p>
              <a:p>
                <a:pPr marL="0" indent="0" algn="ctr">
                  <a:buNone/>
                </a:pPr>
                <a:r>
                  <a:rPr lang="en-GB" sz="4000" dirty="0" smtClean="0">
                    <a:latin typeface="+mj-lt"/>
                  </a:rPr>
                  <a:t>What is the value of the first ter</a:t>
                </a:r>
                <a:r>
                  <a:rPr lang="en-GB" sz="4000" dirty="0">
                    <a:latin typeface="+mj-lt"/>
                  </a:rPr>
                  <a:t>m</a:t>
                </a:r>
                <a:r>
                  <a:rPr lang="en-GB" sz="4000" dirty="0" smtClean="0">
                    <a:latin typeface="+mj-lt"/>
                  </a:rPr>
                  <a:t>? </a:t>
                </a:r>
                <a:endParaRPr lang="en-GB" sz="4000" b="0" dirty="0" smtClean="0">
                  <a:latin typeface="+mj-lt"/>
                </a:endParaRPr>
              </a:p>
              <a:p>
                <a:pPr marL="0" indent="0">
                  <a:buNone/>
                </a:pPr>
                <a:endParaRPr lang="en-GB" sz="80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smtClean="0">
                          <a:latin typeface="Cambria Math"/>
                        </a:rPr>
                        <m:t>3</m:t>
                      </m:r>
                      <m:r>
                        <a:rPr lang="en-GB" sz="8000" b="0" i="1" smtClean="0">
                          <a:latin typeface="Cambria Math"/>
                          <a:ea typeface="Cambria Math"/>
                        </a:rPr>
                        <m:t>×1+5=</m:t>
                      </m:r>
                      <m:r>
                        <a:rPr lang="en-GB" sz="8000" b="1" i="1" smtClean="0">
                          <a:latin typeface="Cambria Math"/>
                          <a:ea typeface="Cambria Math"/>
                        </a:rPr>
                        <m:t>𝟖</m:t>
                      </m:r>
                    </m:oMath>
                  </m:oMathPara>
                </a14:m>
                <a:endParaRPr lang="en-GB" sz="8000" b="1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80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r="-2222" b="-1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2915816" y="3789040"/>
                <a:ext cx="3205429" cy="132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smtClean="0">
                          <a:latin typeface="Cambria Math"/>
                        </a:rPr>
                        <m:t>𝑛</m:t>
                      </m:r>
                      <m:r>
                        <a:rPr lang="en-GB" sz="8000" b="0" i="1" smtClean="0">
                          <a:latin typeface="Cambria Math"/>
                        </a:rPr>
                        <m:t>=1 </m:t>
                      </m:r>
                    </m:oMath>
                  </m:oMathPara>
                </a14:m>
                <a:endParaRPr lang="en-GB" sz="8000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3789040"/>
                <a:ext cx="3205429" cy="132343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9124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sz="4000" dirty="0" smtClean="0"/>
                  <a:t>The </a:t>
                </a:r>
                <a:r>
                  <a:rPr lang="en-GB" sz="4000" b="1" dirty="0" smtClean="0">
                    <a:solidFill>
                      <a:srgbClr val="FF0000"/>
                    </a:solidFill>
                  </a:rPr>
                  <a:t>nth term </a:t>
                </a:r>
                <a:r>
                  <a:rPr lang="en-GB" sz="4000" dirty="0" smtClean="0"/>
                  <a:t>of a sequence is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/>
                      </a:rPr>
                      <m:t>2</m:t>
                    </m:r>
                    <m:sSup>
                      <m:sSupPr>
                        <m:ctrlPr>
                          <a:rPr lang="en-GB" sz="4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en-GB" sz="40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sz="4000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l="-1407" b="-31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ctr">
                  <a:buNone/>
                </a:pPr>
                <a:endParaRPr lang="en-GB" sz="4000" dirty="0" smtClean="0">
                  <a:latin typeface="+mj-lt"/>
                </a:endParaRPr>
              </a:p>
              <a:p>
                <a:pPr marL="0" indent="0" algn="ctr">
                  <a:buNone/>
                </a:pPr>
                <a:endParaRPr lang="en-GB" sz="4000" dirty="0">
                  <a:latin typeface="+mj-lt"/>
                </a:endParaRPr>
              </a:p>
              <a:p>
                <a:pPr marL="0" indent="0" algn="ctr">
                  <a:buNone/>
                </a:pPr>
                <a:r>
                  <a:rPr lang="en-GB" sz="4000" dirty="0" smtClean="0">
                    <a:latin typeface="+mj-lt"/>
                  </a:rPr>
                  <a:t>What is the value of the third ter</a:t>
                </a:r>
                <a:r>
                  <a:rPr lang="en-GB" sz="4000" dirty="0">
                    <a:latin typeface="+mj-lt"/>
                  </a:rPr>
                  <a:t>m</a:t>
                </a:r>
                <a:r>
                  <a:rPr lang="en-GB" sz="4000" dirty="0" smtClean="0">
                    <a:latin typeface="+mj-lt"/>
                  </a:rPr>
                  <a:t>? </a:t>
                </a:r>
                <a:endParaRPr lang="en-GB" sz="4000" b="0" dirty="0" smtClean="0">
                  <a:latin typeface="+mj-lt"/>
                </a:endParaRPr>
              </a:p>
              <a:p>
                <a:pPr marL="0" indent="0">
                  <a:buNone/>
                </a:pPr>
                <a:endParaRPr lang="en-GB" sz="80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smtClean="0">
                          <a:latin typeface="Cambria Math"/>
                        </a:rPr>
                        <m:t>2</m:t>
                      </m:r>
                      <m:r>
                        <a:rPr lang="en-GB" sz="8000" b="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en-GB" sz="80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80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  <m:sup>
                          <m:r>
                            <a:rPr lang="en-GB" sz="80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GB" sz="80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8000" b="1" i="1" smtClean="0">
                          <a:latin typeface="Cambria Math"/>
                          <a:ea typeface="Cambria Math"/>
                        </a:rPr>
                        <m:t>𝟏𝟖</m:t>
                      </m:r>
                    </m:oMath>
                  </m:oMathPara>
                </a14:m>
                <a:endParaRPr lang="en-GB" sz="8000" b="1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80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630" r="-3259" b="-12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2915816" y="3789040"/>
                <a:ext cx="3205429" cy="132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𝑛</m:t>
                      </m:r>
                      <m:r>
                        <a:rPr lang="en-GB" sz="80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=3 </m:t>
                      </m:r>
                    </m:oMath>
                  </m:oMathPara>
                </a14:m>
                <a:endParaRPr lang="en-GB" sz="8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3789040"/>
                <a:ext cx="3205429" cy="132343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9441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sz="4000" dirty="0" smtClean="0"/>
                  <a:t>The </a:t>
                </a:r>
                <a:r>
                  <a:rPr lang="en-GB" sz="4000" b="1" dirty="0" smtClean="0">
                    <a:solidFill>
                      <a:srgbClr val="FF0000"/>
                    </a:solidFill>
                  </a:rPr>
                  <a:t>nth term </a:t>
                </a:r>
                <a:r>
                  <a:rPr lang="en-GB" sz="4000" dirty="0" smtClean="0"/>
                  <a:t>of a sequence is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/>
                      </a:rPr>
                      <m:t>2</m:t>
                    </m:r>
                    <m:sSup>
                      <m:sSupPr>
                        <m:ctrlPr>
                          <a:rPr lang="en-GB" sz="4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en-GB" sz="40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4000" b="0" i="1" smtClean="0">
                        <a:latin typeface="Cambria Math"/>
                      </a:rPr>
                      <m:t>+3</m:t>
                    </m:r>
                    <m:r>
                      <a:rPr lang="en-GB" sz="4000" b="0" i="1" smtClean="0">
                        <a:latin typeface="Cambria Math"/>
                      </a:rPr>
                      <m:t>𝑛</m:t>
                    </m:r>
                    <m:r>
                      <a:rPr lang="en-GB" sz="4000" b="0" i="1" smtClean="0">
                        <a:latin typeface="Cambria Math"/>
                      </a:rPr>
                      <m:t>+1 </m:t>
                    </m:r>
                  </m:oMath>
                </a14:m>
                <a:endParaRPr lang="en-GB" sz="4000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t="-170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600206"/>
                <a:ext cx="8568952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:endParaRPr lang="en-GB" sz="4000" dirty="0" smtClean="0">
                  <a:latin typeface="+mj-lt"/>
                </a:endParaRPr>
              </a:p>
              <a:p>
                <a:pPr marL="0" indent="0" algn="ctr">
                  <a:buNone/>
                </a:pPr>
                <a:endParaRPr lang="en-GB" sz="4000" dirty="0">
                  <a:latin typeface="+mj-lt"/>
                </a:endParaRPr>
              </a:p>
              <a:p>
                <a:pPr marL="0" indent="0" algn="ctr">
                  <a:buNone/>
                </a:pPr>
                <a:r>
                  <a:rPr lang="en-GB" sz="4000" dirty="0" smtClean="0">
                    <a:latin typeface="+mj-lt"/>
                  </a:rPr>
                  <a:t>What is the value of the third ter</a:t>
                </a:r>
                <a:r>
                  <a:rPr lang="en-GB" sz="4000" dirty="0">
                    <a:latin typeface="+mj-lt"/>
                  </a:rPr>
                  <a:t>m</a:t>
                </a:r>
                <a:r>
                  <a:rPr lang="en-GB" sz="4000" dirty="0" smtClean="0">
                    <a:latin typeface="+mj-lt"/>
                  </a:rPr>
                  <a:t>? </a:t>
                </a:r>
                <a:endParaRPr lang="en-GB" sz="4000" b="0" dirty="0" smtClean="0">
                  <a:latin typeface="+mj-lt"/>
                </a:endParaRPr>
              </a:p>
              <a:p>
                <a:pPr marL="0" indent="0">
                  <a:buNone/>
                </a:pPr>
                <a:endParaRPr lang="en-GB" sz="80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latin typeface="Cambria Math"/>
                        </a:rPr>
                        <m:t>2</m:t>
                      </m:r>
                      <m:r>
                        <a:rPr lang="en-GB" sz="6000" b="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en-GB" sz="60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60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  <m:sup>
                          <m:r>
                            <a:rPr lang="en-GB" sz="60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GB" sz="6000" b="0" i="1" smtClean="0">
                          <a:latin typeface="Cambria Math"/>
                          <a:ea typeface="Cambria Math"/>
                        </a:rPr>
                        <m:t>+3</m:t>
                      </m:r>
                      <m:r>
                        <a:rPr lang="en-GB" sz="60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sz="6000" b="0" i="0" smtClean="0">
                          <a:latin typeface="Cambria Math"/>
                          <a:ea typeface="Cambria Math"/>
                        </a:rPr>
                        <m:t>3+1 </m:t>
                      </m:r>
                      <m:r>
                        <a:rPr lang="en-GB" sz="60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6000" b="1" i="1" smtClean="0">
                          <a:latin typeface="Cambria Math"/>
                          <a:ea typeface="Cambria Math"/>
                        </a:rPr>
                        <m:t>𝟐𝟖</m:t>
                      </m:r>
                    </m:oMath>
                  </m:oMathPara>
                </a14:m>
                <a:endParaRPr lang="en-GB" sz="6000" b="1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80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600206"/>
                <a:ext cx="8568952" cy="4525963"/>
              </a:xfrm>
              <a:blipFill rotWithShape="1">
                <a:blip r:embed="rId3"/>
                <a:stretch>
                  <a:fillRect r="-12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2915816" y="3789040"/>
                <a:ext cx="3205429" cy="132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i="1">
                          <a:solidFill>
                            <a:srgbClr val="000000"/>
                          </a:solidFill>
                          <a:latin typeface="Cambria Math"/>
                        </a:rPr>
                        <m:t>𝑛</m:t>
                      </m:r>
                      <m:r>
                        <a:rPr lang="en-GB" sz="8000" i="1">
                          <a:solidFill>
                            <a:srgbClr val="000000"/>
                          </a:solidFill>
                          <a:latin typeface="Cambria Math"/>
                        </a:rPr>
                        <m:t>=3 </m:t>
                      </m:r>
                    </m:oMath>
                  </m:oMathPara>
                </a14:m>
                <a:endParaRPr lang="en-GB" sz="8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3789040"/>
                <a:ext cx="3205429" cy="132343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4067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u="sng" dirty="0" smtClean="0"/>
              <a:t>Title: Generating Sequences using the nth term </a:t>
            </a:r>
            <a:endParaRPr lang="en-GB" sz="2800" u="sng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Worked Example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5"/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pPr marL="0" indent="0" algn="ctr">
                  <a:buNone/>
                </a:pPr>
                <a:r>
                  <a:rPr lang="en-GB" dirty="0" smtClean="0"/>
                  <a:t>A sequence has nth term: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 −1 </m:t>
                          </m:r>
                        </m:num>
                        <m:den>
                          <m:sSup>
                            <m:sSupPr>
                              <m:ctrlPr>
                                <a:rPr lang="en-GB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dirty="0" smtClean="0"/>
              </a:p>
              <a:p>
                <a:pPr marL="0" indent="0" algn="ctr">
                  <a:buNone/>
                </a:pPr>
                <a:r>
                  <a:rPr lang="en-GB" dirty="0" smtClean="0"/>
                  <a:t>Work out the first three terms of the sequence. </a:t>
                </a:r>
              </a:p>
            </p:txBody>
          </p:sp>
        </mc:Choice>
        <mc:Fallback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 rotWithShape="1">
                <a:blip r:embed="rId2"/>
                <a:stretch>
                  <a:fillRect t="-10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smtClean="0"/>
              <a:t>Your Turn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ontent Placeholder 7"/>
              <p:cNvSpPr>
                <a:spLocks noGrp="1"/>
              </p:cNvSpPr>
              <p:nvPr>
                <p:ph sz="quarter" idx="4"/>
              </p:nvPr>
            </p:nvSpPr>
            <p:spPr/>
            <p:txBody>
              <a:bodyPr/>
              <a:lstStyle/>
              <a:p>
                <a:pPr marL="0" indent="0" algn="ctr">
                  <a:buNone/>
                </a:pPr>
                <a:r>
                  <a:rPr lang="en-GB" dirty="0" smtClean="0"/>
                  <a:t>A sequence has nth term: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latin typeface="Cambria Math"/>
                            </a:rPr>
                            <m:t> 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5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+2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  <a:p>
                <a:pPr marL="0" indent="0" algn="ctr">
                  <a:buNone/>
                </a:pPr>
                <a:r>
                  <a:rPr lang="en-GB" dirty="0"/>
                  <a:t>Work out the first three terms of the sequence. </a:t>
                </a:r>
              </a:p>
              <a:p>
                <a:endParaRPr lang="en-GB" dirty="0"/>
              </a:p>
            </p:txBody>
          </p:sp>
        </mc:Choice>
        <mc:Fallback>
          <p:sp>
            <p:nvSpPr>
              <p:cNvPr id="8" name="Content Placeholder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>
              <a:blipFill rotWithShape="1">
                <a:blip r:embed="rId3"/>
                <a:stretch>
                  <a:fillRect t="-10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9573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5" y="204588"/>
            <a:ext cx="6336704" cy="3012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501008"/>
            <a:ext cx="4085068" cy="2298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501008"/>
            <a:ext cx="4239376" cy="2298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55576" y="5949280"/>
            <a:ext cx="67687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/>
              <a:t>Fluency Practice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3167475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88640"/>
            <a:ext cx="3516495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543" y="3717032"/>
            <a:ext cx="3753405" cy="205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717032"/>
            <a:ext cx="3528392" cy="1939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55576" y="5949280"/>
            <a:ext cx="67687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/>
              <a:t>Mark your work 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84066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Exam Question </a:t>
            </a:r>
            <a:endParaRPr lang="en-GB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56792"/>
            <a:ext cx="7951553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147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Exam Question Answers </a:t>
            </a:r>
            <a:endParaRPr lang="en-GB" b="1" dirty="0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16832"/>
            <a:ext cx="75057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132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512</Words>
  <Application>Microsoft Office PowerPoint</Application>
  <PresentationFormat>On-screen Show (4:3)</PresentationFormat>
  <Paragraphs>175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16</vt:i4>
      </vt:variant>
    </vt:vector>
  </HeadingPairs>
  <TitlesOfParts>
    <vt:vector size="29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23 is the first term in this sequence</vt:lpstr>
      <vt:lpstr>42 is the fifth term in this sequence</vt:lpstr>
      <vt:lpstr>The nth term of a sequence is 3n+5</vt:lpstr>
      <vt:lpstr>The nth term of a sequence is 2n^2</vt:lpstr>
      <vt:lpstr>The nth term of a sequence is 2n^2+3n+1 </vt:lpstr>
      <vt:lpstr>Title: Generating Sequences using the nth term </vt:lpstr>
      <vt:lpstr>PowerPoint Presentation</vt:lpstr>
      <vt:lpstr>PowerPoint Presentation</vt:lpstr>
      <vt:lpstr>Exam Question </vt:lpstr>
      <vt:lpstr>Exam Question Answers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Elder, L</dc:creator>
  <cp:lastModifiedBy>Elder, L</cp:lastModifiedBy>
  <cp:revision>6</cp:revision>
  <dcterms:created xsi:type="dcterms:W3CDTF">2020-11-09T07:25:00Z</dcterms:created>
  <dcterms:modified xsi:type="dcterms:W3CDTF">2020-11-09T09:28:33Z</dcterms:modified>
</cp:coreProperties>
</file>