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09" r:id="rId2"/>
    <p:sldId id="297" r:id="rId3"/>
    <p:sldId id="273" r:id="rId4"/>
    <p:sldId id="274" r:id="rId5"/>
    <p:sldId id="277" r:id="rId6"/>
    <p:sldId id="328" r:id="rId7"/>
    <p:sldId id="326" r:id="rId8"/>
    <p:sldId id="327" r:id="rId9"/>
    <p:sldId id="329" r:id="rId10"/>
    <p:sldId id="33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106" d="100"/>
          <a:sy n="106" d="100"/>
        </p:scale>
        <p:origin x="-4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30/10/2020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57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534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04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48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0339" y="1143000"/>
            <a:ext cx="6244988" cy="572464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Expand and simplify the following 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0339" y="2287137"/>
            <a:ext cx="2249334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Trebuchet MS" panose="020B0603020202020204" pitchFamily="34" charset="0"/>
              </a:rPr>
              <a:t>(x + 3)(x + 7)</a:t>
            </a:r>
          </a:p>
        </p:txBody>
      </p:sp>
      <p:sp>
        <p:nvSpPr>
          <p:cNvPr id="4" name="Rectangle 3"/>
          <p:cNvSpPr/>
          <p:nvPr/>
        </p:nvSpPr>
        <p:spPr>
          <a:xfrm>
            <a:off x="5257800" y="2286000"/>
            <a:ext cx="2249334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Trebuchet MS" panose="020B0603020202020204" pitchFamily="34" charset="0"/>
              </a:rPr>
              <a:t>(x </a:t>
            </a:r>
            <a:r>
              <a:rPr lang="en-GB" sz="2800" dirty="0" smtClean="0">
                <a:latin typeface="Trebuchet MS" panose="020B0603020202020204" pitchFamily="34" charset="0"/>
              </a:rPr>
              <a:t>+ </a:t>
            </a:r>
            <a:r>
              <a:rPr lang="en-GB" sz="2800" dirty="0">
                <a:latin typeface="Trebuchet MS" panose="020B0603020202020204" pitchFamily="34" charset="0"/>
              </a:rPr>
              <a:t>3)(x + 3)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691" y="3733800"/>
            <a:ext cx="8991600" cy="2973122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Which is </a:t>
            </a:r>
            <a:r>
              <a:rPr lang="en-US" sz="2400" dirty="0">
                <a:latin typeface="Trebuchet MS" panose="020B0603020202020204" pitchFamily="34" charset="0"/>
                <a:cs typeface="Comic Sans MS"/>
              </a:rPr>
              <a:t>the factorised </a:t>
            </a: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form and which is the expanded </a:t>
            </a:r>
            <a:r>
              <a:rPr lang="en-US" sz="2400" dirty="0">
                <a:latin typeface="Trebuchet MS" panose="020B0603020202020204" pitchFamily="34" charset="0"/>
                <a:cs typeface="Comic Sans MS"/>
              </a:rPr>
              <a:t>form?</a:t>
            </a:r>
            <a:endParaRPr lang="en-US" sz="2400" dirty="0" smtClean="0">
              <a:latin typeface="Trebuchet MS" panose="020B0603020202020204" pitchFamily="34" charset="0"/>
              <a:cs typeface="Comic Sans MS"/>
            </a:endParaRPr>
          </a:p>
          <a:p>
            <a:pPr algn="ctr">
              <a:lnSpc>
                <a:spcPct val="130000"/>
              </a:lnSpc>
            </a:pPr>
            <a:endParaRPr lang="en-US" sz="2400" dirty="0">
              <a:latin typeface="Trebuchet MS" panose="020B0603020202020204" pitchFamily="34" charset="0"/>
              <a:cs typeface="Comic Sans MS"/>
            </a:endParaRPr>
          </a:p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Is there a relationship between the factorised and expanded form?</a:t>
            </a:r>
          </a:p>
          <a:p>
            <a:pPr algn="ctr">
              <a:lnSpc>
                <a:spcPct val="130000"/>
              </a:lnSpc>
            </a:pPr>
            <a:endParaRPr lang="en-US" sz="2400" dirty="0" smtClean="0">
              <a:latin typeface="Trebuchet MS" panose="020B0603020202020204" pitchFamily="34" charset="0"/>
              <a:cs typeface="Comic Sans MS"/>
            </a:endParaRPr>
          </a:p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What do you notice?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0" y="3229762"/>
            <a:ext cx="1983235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400" dirty="0"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>
                <a:latin typeface="Trebuchet MS" panose="020B0603020202020204" pitchFamily="34" charset="0"/>
              </a:rPr>
              <a:t> + 10x + 21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0" y="3229762"/>
            <a:ext cx="1619354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400" dirty="0"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+ 6x + 9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663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What about if we go the other way?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93683" y="1398657"/>
            <a:ext cx="31566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4000" dirty="0" smtClean="0">
                <a:latin typeface="Trebuchet MS" panose="020B0603020202020204" pitchFamily="34" charset="0"/>
              </a:rPr>
              <a:t>n</a:t>
            </a:r>
            <a:r>
              <a:rPr lang="en-GB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4000" dirty="0" smtClean="0">
                <a:latin typeface="Trebuchet MS" panose="020B0603020202020204" pitchFamily="34" charset="0"/>
              </a:rPr>
              <a:t> </a:t>
            </a:r>
            <a:r>
              <a:rPr lang="en-GB" sz="4000" dirty="0">
                <a:latin typeface="Trebuchet MS" panose="020B0603020202020204" pitchFamily="34" charset="0"/>
              </a:rPr>
              <a:t>+ 10n + 16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23622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What numbers do you think will go in the brackets?</a:t>
            </a:r>
            <a:endParaRPr lang="en-GB" sz="3200" kern="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8300" y="4262735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rebuchet MS" panose="020B0603020202020204" pitchFamily="34" charset="0"/>
              </a:rPr>
              <a:t>(          )(          )</a:t>
            </a:r>
            <a:endParaRPr lang="en-GB" sz="5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520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258095"/>
            <a:ext cx="5257800" cy="1524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2800" dirty="0" smtClean="0">
                <a:latin typeface="Trebuchet MS" panose="020B0603020202020204" pitchFamily="34" charset="0"/>
              </a:rPr>
              <a:t> of the 2 numbers be?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90600" y="2286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>
                <a:latin typeface="Trebuchet MS" panose="020B0603020202020204" pitchFamily="34" charset="0"/>
              </a:rPr>
              <a:t>Factorise:  </a:t>
            </a: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+ </a:t>
            </a:r>
            <a:r>
              <a:rPr lang="en-GB" sz="3200" dirty="0" smtClean="0">
                <a:latin typeface="Trebuchet MS" panose="020B0603020202020204" pitchFamily="34" charset="0"/>
              </a:rPr>
              <a:t>9x </a:t>
            </a:r>
            <a:r>
              <a:rPr lang="en-GB" sz="3200" dirty="0">
                <a:latin typeface="Trebuchet MS" panose="020B0603020202020204" pitchFamily="34" charset="0"/>
              </a:rPr>
              <a:t>+ </a:t>
            </a:r>
            <a:r>
              <a:rPr lang="en-GB" sz="3200" dirty="0" smtClean="0">
                <a:latin typeface="Trebuchet MS" panose="020B0603020202020204" pitchFamily="34" charset="0"/>
              </a:rPr>
              <a:t>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019800" y="304800"/>
            <a:ext cx="762000" cy="519351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C0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726873" y="4398818"/>
            <a:ext cx="5105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2800" kern="0" dirty="0" smtClean="0">
                <a:latin typeface="Trebuchet MS" panose="020B0603020202020204" pitchFamily="34" charset="0"/>
              </a:rPr>
              <a:t> of the 2 numbers be?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105400" y="296743"/>
            <a:ext cx="762000" cy="519351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C0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80523" y="2514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20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0523" y="49961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9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55155" y="1237175"/>
            <a:ext cx="5257800" cy="66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What does </a:t>
            </a:r>
            <a:r>
              <a:rPr lang="en-GB" sz="28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factorise</a:t>
            </a:r>
            <a:r>
              <a:rPr lang="en-GB" sz="2800" kern="0" dirty="0" smtClean="0">
                <a:latin typeface="Trebuchet MS" panose="020B0603020202020204" pitchFamily="34" charset="0"/>
              </a:rPr>
              <a:t> mean?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4419600" y="1237175"/>
            <a:ext cx="5257800" cy="66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( x         )( x         )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/>
              <p:cNvSpPr txBox="1">
                <a:spLocks/>
              </p:cNvSpPr>
              <p:nvPr/>
            </p:nvSpPr>
            <p:spPr bwMode="auto">
              <a:xfrm>
                <a:off x="1118177" y="6014842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2800" dirty="0">
                    <a:latin typeface="Trebuchet MS" panose="020B0603020202020204" pitchFamily="34" charset="0"/>
                  </a:rPr>
                  <a:t>x</a:t>
                </a:r>
                <a:r>
                  <a:rPr lang="en-GB" sz="2800" baseline="30000" dirty="0">
                    <a:latin typeface="Trebuchet MS" panose="020B0603020202020204" pitchFamily="34" charset="0"/>
                  </a:rPr>
                  <a:t>2</a:t>
                </a:r>
                <a:r>
                  <a:rPr lang="en-GB" sz="2800" dirty="0">
                    <a:latin typeface="Trebuchet MS" panose="020B0603020202020204" pitchFamily="34" charset="0"/>
                  </a:rPr>
                  <a:t> + 9x + </a:t>
                </a:r>
                <a:r>
                  <a:rPr lang="en-GB" sz="2800" dirty="0" smtClean="0"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 </a:t>
                </a:r>
                <a:r>
                  <a:rPr lang="en-GB" sz="2800" kern="0" dirty="0" smtClean="0">
                    <a:latin typeface="Trebuchet MS" panose="020B0603020202020204" pitchFamily="34" charset="0"/>
                  </a:rPr>
                  <a:t>( x  +  4 )( x  +  5 )</a:t>
                </a:r>
                <a:endParaRPr lang="en-GB" sz="28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8177" y="6014842"/>
                <a:ext cx="7974445" cy="669610"/>
              </a:xfrm>
              <a:prstGeom prst="rect">
                <a:avLst/>
              </a:prstGeom>
              <a:blipFill>
                <a:blip r:embed="rId5"/>
                <a:stretch>
                  <a:fillRect t="-9091" b="-3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46101" y="3767509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4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58398" y="3819814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631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build="p"/>
      <p:bldP spid="7" grpId="0" animBg="1"/>
      <p:bldP spid="19" grpId="0"/>
      <p:bldP spid="20" grpId="0"/>
      <p:bldP spid="21" grpId="0" build="p"/>
      <p:bldP spid="22" grpId="0" build="p"/>
      <p:bldP spid="23" grpId="0" build="p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90600" y="228600"/>
            <a:ext cx="7391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>
                <a:latin typeface="Trebuchet MS" panose="020B0603020202020204" pitchFamily="34" charset="0"/>
              </a:rPr>
              <a:t>Your turn …</a:t>
            </a:r>
          </a:p>
          <a:p>
            <a:pPr algn="ctr">
              <a:spcBef>
                <a:spcPct val="50000"/>
              </a:spcBef>
            </a:pPr>
            <a:r>
              <a:rPr lang="en-GB" sz="3200" dirty="0" smtClean="0">
                <a:latin typeface="Trebuchet MS" panose="020B0603020202020204" pitchFamily="34" charset="0"/>
              </a:rPr>
              <a:t>Factorise:  </a:t>
            </a: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+ 7x + 12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733800" y="2258095"/>
            <a:ext cx="5257800" cy="1524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2800" dirty="0" smtClean="0">
                <a:latin typeface="Trebuchet MS" panose="020B0603020202020204" pitchFamily="34" charset="0"/>
              </a:rPr>
              <a:t> of the 2 numbers be?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3726873" y="4398818"/>
            <a:ext cx="5105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2800" kern="0" dirty="0" smtClean="0">
                <a:latin typeface="Trebuchet MS" panose="020B0603020202020204" pitchFamily="34" charset="0"/>
              </a:rPr>
              <a:t> of the 2 numbers be?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0392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489366"/>
              </p:ext>
            </p:extLst>
          </p:nvPr>
        </p:nvGraphicFramePr>
        <p:xfrm>
          <a:off x="4812145" y="690265"/>
          <a:ext cx="3276600" cy="5888355"/>
        </p:xfrm>
        <a:graphic>
          <a:graphicData uri="http://schemas.openxmlformats.org/drawingml/2006/table">
            <a:tbl>
              <a:tblPr/>
              <a:tblGrid>
                <a:gridCol w="4856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09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+ 4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+ 4n + 3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+ 4q + 4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+ 2a + 1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+ 2h + 0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+ 7m +6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+ 7r +10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+ 8p + 15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3613" name="TextBox 6"/>
          <p:cNvSpPr txBox="1">
            <a:spLocks noChangeArrowheads="1"/>
          </p:cNvSpPr>
          <p:nvPr/>
        </p:nvSpPr>
        <p:spPr bwMode="auto">
          <a:xfrm>
            <a:off x="5292725" y="85725"/>
            <a:ext cx="1790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Factorise: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60" y="2300845"/>
            <a:ext cx="2314575" cy="281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0348" y="2286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Example: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-1386810" y="1059958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Factorise:  </a:t>
            </a:r>
            <a:r>
              <a:rPr lang="en-GB" sz="2400" dirty="0"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>
                <a:latin typeface="Trebuchet MS" panose="020B0603020202020204" pitchFamily="34" charset="0"/>
              </a:rPr>
              <a:t> + </a:t>
            </a:r>
            <a:r>
              <a:rPr lang="en-GB" sz="2400" dirty="0" smtClean="0">
                <a:latin typeface="Trebuchet MS" panose="020B0603020202020204" pitchFamily="34" charset="0"/>
              </a:rPr>
              <a:t>9x </a:t>
            </a:r>
            <a:r>
              <a:rPr lang="en-GB" sz="2400" dirty="0">
                <a:latin typeface="Trebuchet MS" panose="020B0603020202020204" pitchFamily="34" charset="0"/>
              </a:rPr>
              <a:t>+ </a:t>
            </a:r>
            <a:r>
              <a:rPr lang="en-GB" sz="2400" dirty="0" smtClean="0">
                <a:latin typeface="Trebuchet MS" panose="020B0603020202020204" pitchFamily="34" charset="0"/>
              </a:rPr>
              <a:t>20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3764973" y="1445423"/>
            <a:ext cx="304800" cy="611977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2545773" y="1432928"/>
            <a:ext cx="321051" cy="624472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2866824" y="216615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Product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4023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Sum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/>
              <p:cNvSpPr txBox="1">
                <a:spLocks/>
              </p:cNvSpPr>
              <p:nvPr/>
            </p:nvSpPr>
            <p:spPr bwMode="auto">
              <a:xfrm>
                <a:off x="-1524000" y="5277242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x</a:t>
                </a:r>
                <a:r>
                  <a:rPr lang="en-GB" sz="2400" baseline="30000" dirty="0">
                    <a:latin typeface="Trebuchet MS" panose="020B0603020202020204" pitchFamily="34" charset="0"/>
                  </a:rPr>
                  <a:t>2</a:t>
                </a:r>
                <a:r>
                  <a:rPr lang="en-GB" sz="2400" dirty="0">
                    <a:latin typeface="Trebuchet MS" panose="020B0603020202020204" pitchFamily="34" charset="0"/>
                  </a:rPr>
                  <a:t> + 9x +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:r>
                  <a:rPr lang="en-GB" sz="2400" kern="0" dirty="0" smtClean="0">
                    <a:latin typeface="Trebuchet MS" panose="020B0603020202020204" pitchFamily="34" charset="0"/>
                  </a:rPr>
                  <a:t>( x + 4 )( x + 5 )</a:t>
                </a:r>
                <a:endParaRPr lang="en-GB" sz="24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524000" y="5277242"/>
                <a:ext cx="7974445" cy="669610"/>
              </a:xfrm>
              <a:prstGeom prst="rect">
                <a:avLst/>
              </a:prstGeom>
              <a:blipFill rotWithShape="1">
                <a:blip r:embed="rId5"/>
                <a:stretch>
                  <a:fillRect t="-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86249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93717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="" xmlns:a16="http://schemas.microsoft.com/office/drawing/2014/main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</a:t>
                      </a: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1)(</a:t>
                      </a: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x + </a:t>
                      </a: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4)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5x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2)(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x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3)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4n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n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3)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4q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en-US" sz="3200" kern="1200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2)(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q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2)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2a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a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2h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(h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2)(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h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0)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7m +6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(m + 6)(m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7r +10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(r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5)(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r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2)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+ 8x +7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(v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v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7)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+ 8p + 15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(p + 3)(p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5)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37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6244988" cy="529697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How is this example different?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01233" y="1371600"/>
            <a:ext cx="22429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</a:t>
            </a:r>
            <a:r>
              <a:rPr lang="en-GB" sz="3200" dirty="0" smtClean="0">
                <a:latin typeface="Trebuchet MS" panose="020B0603020202020204" pitchFamily="34" charset="0"/>
              </a:rPr>
              <a:t>- 9x + 20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1232" y="2209800"/>
            <a:ext cx="5390367" cy="1052596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What would the product and the sum of the 2 numbers be this time?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8846" y="3614309"/>
            <a:ext cx="5182754" cy="1052596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How can we make a negative sum, but a positive product?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13018" y="5200168"/>
            <a:ext cx="5335154" cy="572464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Trebuchet MS" panose="020B0603020202020204" pitchFamily="34" charset="0"/>
                <a:cs typeface="Comic Sans MS"/>
              </a:rPr>
              <a:t>Both numbers must be negative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80523" y="2514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20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0523" y="49961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-9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246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6244988" cy="529697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How is this example different?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01233" y="1371600"/>
            <a:ext cx="22429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</a:t>
            </a:r>
            <a:r>
              <a:rPr lang="en-GB" sz="3200" dirty="0" smtClean="0">
                <a:latin typeface="Trebuchet MS" panose="020B0603020202020204" pitchFamily="34" charset="0"/>
              </a:rPr>
              <a:t>- 9x + 20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80523" y="2514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20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0523" y="49961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-9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819814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-4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58398" y="3819814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-5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 bwMode="auto">
              <a:xfrm>
                <a:off x="735471" y="6015393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x</a:t>
                </a:r>
                <a:r>
                  <a:rPr lang="en-GB" sz="2400" baseline="30000" dirty="0">
                    <a:latin typeface="Trebuchet MS" panose="020B0603020202020204" pitchFamily="34" charset="0"/>
                  </a:rPr>
                  <a:t>2</a:t>
                </a:r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- </a:t>
                </a:r>
                <a:r>
                  <a:rPr lang="en-GB" sz="2400" dirty="0">
                    <a:latin typeface="Trebuchet MS" panose="020B0603020202020204" pitchFamily="34" charset="0"/>
                  </a:rPr>
                  <a:t>9x +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:r>
                  <a:rPr lang="en-GB" sz="2400" kern="0" dirty="0" smtClean="0">
                    <a:latin typeface="Trebuchet MS" panose="020B0603020202020204" pitchFamily="34" charset="0"/>
                  </a:rPr>
                  <a:t>( x - 4 )( x - 5 )</a:t>
                </a:r>
                <a:endParaRPr lang="en-GB" sz="24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471" y="6015393"/>
                <a:ext cx="7974445" cy="669610"/>
              </a:xfrm>
              <a:prstGeom prst="rect">
                <a:avLst/>
              </a:prstGeom>
              <a:blipFill>
                <a:blip r:embed="rId4"/>
                <a:stretch>
                  <a:fillRect t="-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949700" y="3290438"/>
            <a:ext cx="4343400" cy="1052596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What will the identity be this time?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826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build="p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437942"/>
              </p:ext>
            </p:extLst>
          </p:nvPr>
        </p:nvGraphicFramePr>
        <p:xfrm>
          <a:off x="4812145" y="603494"/>
          <a:ext cx="3276600" cy="5876925"/>
        </p:xfrm>
        <a:graphic>
          <a:graphicData uri="http://schemas.openxmlformats.org/drawingml/2006/table">
            <a:tbl>
              <a:tblPr/>
              <a:tblGrid>
                <a:gridCol w="4856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09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5x + 4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5x + 6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- 5x - 6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4n + 3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4n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+ 4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4n - 5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– 0m - 4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– 0r – 25 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– 0v - 100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- 225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613" name="TextBox 6"/>
          <p:cNvSpPr txBox="1">
            <a:spLocks noChangeArrowheads="1"/>
          </p:cNvSpPr>
          <p:nvPr/>
        </p:nvSpPr>
        <p:spPr bwMode="auto">
          <a:xfrm>
            <a:off x="5292725" y="85725"/>
            <a:ext cx="1790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Factorise:</a:t>
            </a:r>
            <a:endParaRPr lang="en-GB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0348" y="2286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Example:</a:t>
            </a:r>
            <a:endParaRPr lang="en-GB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-1386810" y="1059958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Factorise:  </a:t>
            </a: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solidFill>
                  <a:srgbClr val="000000"/>
                </a:solidFill>
                <a:latin typeface="Trebuchet MS" panose="020B0603020202020204" pitchFamily="34" charset="0"/>
              </a:rPr>
              <a:t>2</a:t>
            </a: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- </a:t>
            </a:r>
            <a:r>
              <a:rPr lang="en-GB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9x </a:t>
            </a: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+ </a:t>
            </a:r>
            <a:r>
              <a:rPr lang="en-GB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20</a:t>
            </a:r>
            <a:endParaRPr lang="en-GB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3764973" y="1445423"/>
            <a:ext cx="304800" cy="611977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2545773" y="1432928"/>
            <a:ext cx="321051" cy="624472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2866824" y="216615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Product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4023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Sum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ontent Placeholder 2"/>
              <p:cNvSpPr txBox="1">
                <a:spLocks/>
              </p:cNvSpPr>
              <p:nvPr/>
            </p:nvSpPr>
            <p:spPr bwMode="auto">
              <a:xfrm>
                <a:off x="-1524000" y="5277242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sz="2400" dirty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x</a:t>
                </a:r>
                <a:r>
                  <a:rPr lang="en-GB" sz="2400" baseline="30000" dirty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2</a:t>
                </a:r>
                <a:r>
                  <a:rPr lang="en-GB" sz="2400" dirty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sz="240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- </a:t>
                </a:r>
                <a:r>
                  <a:rPr lang="en-GB" sz="2400" dirty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9x + </a:t>
                </a:r>
                <a:r>
                  <a:rPr lang="en-GB" sz="240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  </a:t>
                </a:r>
                <a:r>
                  <a:rPr lang="en-GB" sz="2400" kern="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( x </a:t>
                </a:r>
                <a:r>
                  <a:rPr lang="en-GB" sz="2400" kern="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- </a:t>
                </a:r>
                <a:r>
                  <a:rPr lang="en-GB" sz="2400" kern="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4 )( x </a:t>
                </a:r>
                <a:r>
                  <a:rPr lang="en-GB" sz="2400" kern="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- </a:t>
                </a:r>
                <a:r>
                  <a:rPr lang="en-GB" sz="2400" kern="0" dirty="0" smtClean="0">
                    <a:solidFill>
                      <a:srgbClr val="000000"/>
                    </a:solidFill>
                    <a:latin typeface="Trebuchet MS" panose="020B0603020202020204" pitchFamily="34" charset="0"/>
                  </a:rPr>
                  <a:t>5 )</a:t>
                </a:r>
                <a:endParaRPr lang="en-GB" sz="2400" kern="0" dirty="0">
                  <a:solidFill>
                    <a:srgbClr val="0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524000" y="5277242"/>
                <a:ext cx="7974445" cy="669610"/>
              </a:xfrm>
              <a:prstGeom prst="rect">
                <a:avLst/>
              </a:prstGeom>
              <a:blipFill rotWithShape="1">
                <a:blip r:embed="rId4"/>
                <a:stretch>
                  <a:fillRect t="-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361" y="2535482"/>
            <a:ext cx="203305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8962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7319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="" xmlns:a16="http://schemas.microsoft.com/office/drawing/2014/main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- 5x + 4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</a:t>
                      </a: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- 1)(</a:t>
                      </a: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x </a:t>
                      </a: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- 4)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- 5x + 6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- 2)(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x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- 3)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- 5x - 6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1)(x - 6)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- 4n + 3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- 3)(n - 1)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4n + 4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- 2)(n - 2)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4n - 5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- 5)(n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– 0m - 4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(m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- 2)(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m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2)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0r – 25 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(r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- 5)(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r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5)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0v - 100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(v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- 10)(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v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10)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– 0v - 225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(p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- 15)(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p + 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15)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4030</TotalTime>
  <Words>743</Words>
  <Application>Microsoft Office PowerPoint</Application>
  <PresentationFormat>On-screen Show (4:3)</PresentationFormat>
  <Paragraphs>159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1_Default Design</vt:lpstr>
      <vt:lpstr>PowerPoint Presentation</vt:lpstr>
      <vt:lpstr>What about if we go the other way?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163</cp:revision>
  <cp:lastPrinted>1601-01-01T00:00:00Z</cp:lastPrinted>
  <dcterms:created xsi:type="dcterms:W3CDTF">1601-01-01T00:00:00Z</dcterms:created>
  <dcterms:modified xsi:type="dcterms:W3CDTF">2020-11-01T13:33:15Z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