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8" r:id="rId1"/>
  </p:sldMasterIdLst>
  <p:notesMasterIdLst>
    <p:notesMasterId r:id="rId19"/>
  </p:notesMasterIdLst>
  <p:handoutMasterIdLst>
    <p:handoutMasterId r:id="rId20"/>
  </p:handoutMasterIdLst>
  <p:sldIdLst>
    <p:sldId id="1033" r:id="rId2"/>
    <p:sldId id="1034" r:id="rId3"/>
    <p:sldId id="1035" r:id="rId4"/>
    <p:sldId id="1037" r:id="rId5"/>
    <p:sldId id="1038" r:id="rId6"/>
    <p:sldId id="1039" r:id="rId7"/>
    <p:sldId id="1040" r:id="rId8"/>
    <p:sldId id="1041" r:id="rId9"/>
    <p:sldId id="1042" r:id="rId10"/>
    <p:sldId id="1043" r:id="rId11"/>
    <p:sldId id="1044" r:id="rId12"/>
    <p:sldId id="1045" r:id="rId13"/>
    <p:sldId id="1046" r:id="rId14"/>
    <p:sldId id="1047" r:id="rId15"/>
    <p:sldId id="1048" r:id="rId16"/>
    <p:sldId id="1049" r:id="rId17"/>
    <p:sldId id="1050" r:id="rId18"/>
  </p:sldIdLst>
  <p:sldSz cx="9906000" cy="6858000" type="A4"/>
  <p:notesSz cx="7104063" cy="10234613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mic Sans MS" panose="030F0702030302020204" pitchFamily="66" charset="0"/>
      <p:regular r:id="rId25"/>
      <p:bold r:id="rId26"/>
      <p:italic r:id="rId27"/>
      <p:boldItalic r:id="rId28"/>
    </p:embeddedFont>
    <p:embeddedFont>
      <p:font typeface="Cambria Math" panose="02040503050406030204" pitchFamily="18" charset="0"/>
      <p:regular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3300"/>
    <a:srgbClr val="FF006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91" autoAdjust="0"/>
    <p:restoredTop sz="92935" autoAdjust="0"/>
  </p:normalViewPr>
  <p:slideViewPr>
    <p:cSldViewPr snapToGrid="0" showGuides="1">
      <p:cViewPr>
        <p:scale>
          <a:sx n="75" d="100"/>
          <a:sy n="75" d="100"/>
        </p:scale>
        <p:origin x="-98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5" d="100"/>
        <a:sy n="25" d="100"/>
      </p:scale>
      <p:origin x="0" y="-4242"/>
    </p:cViewPr>
  </p:sorterViewPr>
  <p:notesViewPr>
    <p:cSldViewPr snapToGrid="0" showGuides="1">
      <p:cViewPr varScale="1">
        <p:scale>
          <a:sx n="59" d="100"/>
          <a:sy n="59" d="100"/>
        </p:scale>
        <p:origin x="325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BF95EEC0-BA2F-4C89-A04C-7A4A655E27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A920E98-7CDF-4021-8551-1596F15CE7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831BB-79C8-47D7-927B-A4A057B48BB9}" type="datetimeFigureOut">
              <a:rPr lang="en-GB" smtClean="0"/>
              <a:t>29/10/2020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7172B7C-7F8E-4E82-8E98-8202508291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5E038D9-98AA-4E2F-BECD-0B5701A0753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3C3B0-A9E3-44D3-89EF-A392F668C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830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427" cy="513508"/>
          </a:xfrm>
          <a:prstGeom prst="rect">
            <a:avLst/>
          </a:prstGeom>
        </p:spPr>
        <p:txBody>
          <a:bodyPr vert="horz" lIns="94637" tIns="47319" rIns="94637" bIns="47319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637" tIns="47319" rIns="94637" bIns="47319" rtlCol="0"/>
          <a:lstStyle>
            <a:lvl1pPr algn="r">
              <a:defRPr sz="1300"/>
            </a:lvl1pPr>
          </a:lstStyle>
          <a:p>
            <a:fld id="{9C6A85EB-AF26-437E-8488-94E19A13AA79}" type="datetimeFigureOut">
              <a:rPr lang="en-GB" smtClean="0"/>
              <a:t>29/10/2020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7" tIns="47319" rIns="94637" bIns="4731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10"/>
            <a:ext cx="5683250" cy="4029878"/>
          </a:xfrm>
          <a:prstGeom prst="rect">
            <a:avLst/>
          </a:prstGeom>
        </p:spPr>
        <p:txBody>
          <a:bodyPr vert="horz" lIns="94637" tIns="47319" rIns="94637" bIns="4731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21110"/>
            <a:ext cx="3078427" cy="513507"/>
          </a:xfrm>
          <a:prstGeom prst="rect">
            <a:avLst/>
          </a:prstGeom>
        </p:spPr>
        <p:txBody>
          <a:bodyPr vert="horz" lIns="94637" tIns="47319" rIns="94637" bIns="47319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10"/>
            <a:ext cx="3078427" cy="513507"/>
          </a:xfrm>
          <a:prstGeom prst="rect">
            <a:avLst/>
          </a:prstGeom>
        </p:spPr>
        <p:txBody>
          <a:bodyPr vert="horz" lIns="94637" tIns="47319" rIns="94637" bIns="47319" rtlCol="0" anchor="b"/>
          <a:lstStyle>
            <a:lvl1pPr algn="r">
              <a:defRPr sz="1300"/>
            </a:lvl1pPr>
          </a:lstStyle>
          <a:p>
            <a:fld id="{DD4EDCD2-601A-461C-9AB5-639C33E3F9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9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3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6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416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95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262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14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384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53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8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0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396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54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6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518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3801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575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5240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164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590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9796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8946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6791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8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40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96" y="1202545"/>
            <a:ext cx="4117004" cy="410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986" y="292231"/>
            <a:ext cx="743774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rgbClr val="000000"/>
                </a:solidFill>
              </a:rPr>
              <a:t>From last lesson</a:t>
            </a:r>
          </a:p>
          <a:p>
            <a:pPr algn="ctr"/>
            <a:endParaRPr lang="en-GB" sz="32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241800" y="1369449"/>
                <a:ext cx="5029200" cy="409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Write the following as column vectors </a:t>
                </a:r>
              </a:p>
              <a:p>
                <a:pPr algn="ctr"/>
                <a:endParaRPr lang="en-GB" sz="36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4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48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𝑂𝐴</m:t>
                          </m:r>
                        </m:e>
                      </m:acc>
                    </m:oMath>
                  </m:oMathPara>
                </a14:m>
                <a:endParaRPr lang="en-GB" sz="4800" dirty="0" smtClean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4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eqArr>
                            <m:eqArrPr>
                              <m:ctrlPr>
                                <a:rPr lang="en-GB" sz="48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GB" sz="48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𝐴𝐵</m:t>
                              </m:r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en-GB" sz="4800" b="0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GB" sz="4800" b="0" i="1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𝑂𝐵</m:t>
                                  </m:r>
                                </m:e>
                              </m:acc>
                            </m:e>
                          </m:eqArr>
                        </m:e>
                      </m:acc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800" y="1369449"/>
                <a:ext cx="5029200" cy="4091376"/>
              </a:xfrm>
              <a:prstGeom prst="rect">
                <a:avLst/>
              </a:prstGeom>
              <a:blipFill rotWithShape="1">
                <a:blip r:embed="rId3"/>
                <a:stretch>
                  <a:fillRect t="-2235" r="-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32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96" y="1202545"/>
            <a:ext cx="4117004" cy="410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986" y="292231"/>
            <a:ext cx="743774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rgbClr val="000000"/>
                </a:solidFill>
              </a:rPr>
              <a:t>From last lesson</a:t>
            </a:r>
          </a:p>
          <a:p>
            <a:pPr algn="ctr"/>
            <a:endParaRPr lang="en-GB" sz="32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241800" y="1369449"/>
                <a:ext cx="5029200" cy="3666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3600" dirty="0" smtClean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𝐴𝐵</m:t>
                          </m:r>
                        </m:e>
                      </m:acc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𝑂𝐵</m:t>
                          </m:r>
                        </m:e>
                      </m:acc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800" y="1369449"/>
                <a:ext cx="5029200" cy="36666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9131300" y="152531"/>
                <a:ext cx="748154" cy="709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4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300" y="152531"/>
                <a:ext cx="748154" cy="7099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910428" y="5611064"/>
                <a:ext cx="3366306" cy="8195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0428" y="5611064"/>
                <a:ext cx="3366306" cy="81958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07248" y="5661176"/>
                <a:ext cx="3307700" cy="7172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b="0" i="1" smtClean="0"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3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GB" sz="3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b="0" i="1" smtClean="0">
                              <a:latin typeface="Cambria Math"/>
                            </a:rPr>
                            <m:t>𝐴𝐵</m:t>
                          </m:r>
                        </m:e>
                      </m:acc>
                      <m:r>
                        <a:rPr lang="en-GB" sz="3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GB" sz="3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b="0" i="1" smtClean="0">
                              <a:latin typeface="Cambria Math"/>
                            </a:rPr>
                            <m:t>𝑂𝐵</m:t>
                          </m:r>
                        </m:e>
                      </m:acc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48" y="5661176"/>
                <a:ext cx="3307700" cy="71724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948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95" y="152531"/>
            <a:ext cx="4117004" cy="410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241800" y="315349"/>
                <a:ext cx="5263577" cy="3150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If we label the vectors as:</a:t>
                </a: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sz="2800" b="1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𝐴𝐵</m:t>
                          </m:r>
                        </m:e>
                      </m:acc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sz="2800" b="1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𝑂𝐵</m:t>
                          </m:r>
                        </m:e>
                      </m:acc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𝒛</m:t>
                      </m:r>
                    </m:oMath>
                  </m:oMathPara>
                </a14:m>
                <a:endParaRPr lang="en-GB" sz="28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800" y="315349"/>
                <a:ext cx="5263577" cy="3150671"/>
              </a:xfrm>
              <a:prstGeom prst="rect">
                <a:avLst/>
              </a:prstGeom>
              <a:blipFill rotWithShape="1">
                <a:blip r:embed="rId3"/>
                <a:stretch>
                  <a:fillRect l="-1854" t="-13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012028" y="4650266"/>
                <a:ext cx="408265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𝑊𝑒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𝑐𝑎𝑛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𝑤𝑟𝑖𝑡𝑒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𝒛</m:t>
                      </m:r>
                    </m:oMath>
                  </m:oMathPara>
                </a14:m>
                <a:endParaRPr lang="en-GB" sz="28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028" y="4650266"/>
                <a:ext cx="4082656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50048" y="4624866"/>
                <a:ext cx="3552767" cy="57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𝑆𝑖𝑛𝑐𝑒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𝐴𝐵</m:t>
                          </m:r>
                        </m:e>
                      </m:acc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𝑂𝐵</m:t>
                          </m:r>
                        </m:e>
                      </m:acc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48" y="4624866"/>
                <a:ext cx="3552767" cy="5783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155700" y="1521352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700" y="1521352"/>
                <a:ext cx="37920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590800" y="2205558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2205558"/>
                <a:ext cx="386644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1534906" y="2916758"/>
                <a:ext cx="367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𝒛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906" y="2916758"/>
                <a:ext cx="367408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345303" y="5676900"/>
            <a:ext cx="66683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What other vector equations could we write for this triangle? 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79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5" grpId="0"/>
      <p:bldP spid="10" grpId="0"/>
      <p:bldP spid="11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9461581">
            <a:off x="-301839" y="5500093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On your whiteboard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221626"/>
            <a:ext cx="683895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800" y="228600"/>
            <a:ext cx="8496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000" dirty="0" smtClean="0"/>
              <a:t>This diagram shows a parallelogram </a:t>
            </a:r>
            <a:endParaRPr lang="en-GB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95275" y="4724400"/>
                <a:ext cx="8496300" cy="856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dirty="0" smtClean="0"/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4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sz="4400" b="0" i="1" smtClean="0">
                            <a:latin typeface="Cambria Math"/>
                          </a:rPr>
                          <m:t>𝐴𝐶</m:t>
                        </m:r>
                      </m:e>
                    </m:acc>
                  </m:oMath>
                </a14:m>
                <a:r>
                  <a:rPr lang="en-GB" sz="4400" dirty="0" smtClean="0"/>
                  <a:t>?</a:t>
                </a:r>
                <a:endParaRPr lang="en-GB" sz="4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5" y="4724400"/>
                <a:ext cx="8496300" cy="856068"/>
              </a:xfrm>
              <a:prstGeom prst="rect">
                <a:avLst/>
              </a:prstGeom>
              <a:blipFill rotWithShape="1">
                <a:blip r:embed="rId3"/>
                <a:stretch>
                  <a:fillRect t="-5000" b="-3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6108700" y="1866900"/>
            <a:ext cx="1638300" cy="1625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197100" y="1854200"/>
            <a:ext cx="1638300" cy="1625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927850" y="2515150"/>
                <a:ext cx="54694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sz="3200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850" y="2515150"/>
                <a:ext cx="546945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686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9461581">
            <a:off x="-301839" y="5500093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On your whiteboard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221626"/>
            <a:ext cx="683895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800" y="228600"/>
            <a:ext cx="8496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000" dirty="0" smtClean="0">
                <a:solidFill>
                  <a:srgbClr val="000000"/>
                </a:solidFill>
              </a:rPr>
              <a:t>This diagram shows a parallelogram </a:t>
            </a:r>
            <a:endParaRPr lang="en-GB" sz="4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58800" y="4147562"/>
                <a:ext cx="8496300" cy="1533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4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How</m:t>
                      </m:r>
                      <m:r>
                        <a:rPr lang="en-GB" sz="4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4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can</m:t>
                      </m:r>
                      <m:r>
                        <a:rPr lang="en-GB" sz="4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4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we</m:t>
                      </m:r>
                      <m:r>
                        <a:rPr lang="en-GB" sz="4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4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write</m:t>
                      </m:r>
                      <m:r>
                        <a:rPr lang="en-GB" sz="4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GB" sz="4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4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</m:t>
                          </m:r>
                          <m:r>
                            <a:rPr lang="en-GB" sz="4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𝐶</m:t>
                          </m:r>
                          <m:r>
                            <a:rPr lang="en-GB" sz="4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en-GB" sz="440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𝑖𝑛</m:t>
                    </m:r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𝑡𝑒𝑟𝑚𝑠</m:t>
                    </m:r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𝑜𝑓</m:t>
                    </m:r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𝑎𝑛𝑑</m:t>
                    </m:r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4400" b="0" i="1" smtClean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</m:oMath>
                </a14:m>
                <a:r>
                  <a:rPr lang="en-GB" sz="4400" dirty="0" smtClean="0">
                    <a:solidFill>
                      <a:srgbClr val="000000"/>
                    </a:solidFill>
                  </a:rPr>
                  <a:t>?</a:t>
                </a:r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00" y="4147562"/>
                <a:ext cx="8496300" cy="1533177"/>
              </a:xfrm>
              <a:prstGeom prst="rect">
                <a:avLst/>
              </a:prstGeom>
              <a:blipFill rotWithShape="1">
                <a:blip r:embed="rId3"/>
                <a:stretch>
                  <a:fillRect b="-17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6108700" y="1866900"/>
            <a:ext cx="1638300" cy="1625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97100" y="3479800"/>
            <a:ext cx="4000500" cy="12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927850" y="2515150"/>
                <a:ext cx="54694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sz="32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850" y="2515150"/>
                <a:ext cx="546945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600911" y="5726221"/>
                <a:ext cx="184640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latin typeface="Cambria Math"/>
                        </a:rPr>
                        <m:t>𝒂</m:t>
                      </m:r>
                      <m:r>
                        <a:rPr lang="en-GB" sz="4800" b="0" i="1" smtClean="0">
                          <a:latin typeface="Cambria Math"/>
                        </a:rPr>
                        <m:t>+</m:t>
                      </m:r>
                      <m:r>
                        <a:rPr lang="en-GB" sz="4800" b="1" i="1" smtClean="0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sz="4800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911" y="5726221"/>
                <a:ext cx="1846403" cy="83099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2178511" y="1866900"/>
            <a:ext cx="5568489" cy="1625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 rot="20701618">
                <a:off x="4445999" y="2284315"/>
                <a:ext cx="10139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/>
                        </a:rPr>
                        <m:t>𝒂</m:t>
                      </m:r>
                      <m:r>
                        <a:rPr lang="en-GB" sz="2400" b="0" i="1" smtClean="0">
                          <a:latin typeface="Cambria Math"/>
                        </a:rPr>
                        <m:t>+</m:t>
                      </m:r>
                      <m:r>
                        <a:rPr lang="en-GB" sz="2400" b="1" i="1" smtClean="0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701618">
                <a:off x="4445999" y="2284315"/>
                <a:ext cx="1013996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669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9461581">
            <a:off x="-301839" y="5500093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On your whiteboard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221626"/>
            <a:ext cx="683895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800" y="228600"/>
            <a:ext cx="8496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000" dirty="0" smtClean="0">
                <a:solidFill>
                  <a:srgbClr val="000000"/>
                </a:solidFill>
              </a:rPr>
              <a:t>This diagram shows a parallelogram </a:t>
            </a:r>
            <a:endParaRPr lang="en-GB" sz="4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95275" y="4724400"/>
                <a:ext cx="8496300" cy="856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dirty="0" smtClean="0">
                    <a:solidFill>
                      <a:srgbClr val="000000"/>
                    </a:solidFill>
                  </a:rPr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4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4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𝐶</m:t>
                        </m:r>
                        <m:r>
                          <a:rPr lang="en-GB" sz="4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GB" sz="4400" dirty="0" smtClean="0">
                    <a:solidFill>
                      <a:srgbClr val="000000"/>
                    </a:solidFill>
                  </a:rPr>
                  <a:t>?</a:t>
                </a:r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5" y="4724400"/>
                <a:ext cx="8496300" cy="856068"/>
              </a:xfrm>
              <a:prstGeom prst="rect">
                <a:avLst/>
              </a:prstGeom>
              <a:blipFill rotWithShape="1">
                <a:blip r:embed="rId3"/>
                <a:stretch>
                  <a:fillRect t="-5000" b="-3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H="1">
            <a:off x="3784600" y="1866900"/>
            <a:ext cx="39243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97100" y="3479800"/>
            <a:ext cx="3911600" cy="12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099050" y="1282124"/>
                <a:ext cx="8595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2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050" y="1282124"/>
                <a:ext cx="859531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82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9461581">
            <a:off x="-301839" y="5500093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On your whiteboard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221626"/>
            <a:ext cx="683895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800" y="228600"/>
            <a:ext cx="8496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000" dirty="0" smtClean="0">
                <a:solidFill>
                  <a:srgbClr val="000000"/>
                </a:solidFill>
              </a:rPr>
              <a:t>This diagram shows a parallelogram </a:t>
            </a:r>
            <a:endParaRPr lang="en-GB" sz="4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95275" y="4724400"/>
                <a:ext cx="8496300" cy="856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dirty="0" smtClean="0">
                    <a:solidFill>
                      <a:srgbClr val="000000"/>
                    </a:solidFill>
                  </a:rPr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4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4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4400" dirty="0" smtClean="0">
                    <a:solidFill>
                      <a:srgbClr val="000000"/>
                    </a:solidFill>
                  </a:rPr>
                  <a:t>?</a:t>
                </a:r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5" y="4724400"/>
                <a:ext cx="8496300" cy="856068"/>
              </a:xfrm>
              <a:prstGeom prst="rect">
                <a:avLst/>
              </a:prstGeom>
              <a:blipFill rotWithShape="1">
                <a:blip r:embed="rId3"/>
                <a:stretch>
                  <a:fillRect t="-5000" b="-3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H="1">
            <a:off x="2096080" y="3492500"/>
            <a:ext cx="401262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197100" y="1854200"/>
            <a:ext cx="1638300" cy="1625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390192" y="5726221"/>
                <a:ext cx="230646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latin typeface="Cambria Math"/>
                        </a:rPr>
                        <m:t>−</m:t>
                      </m:r>
                      <m:r>
                        <a:rPr lang="en-GB" sz="4800" b="1" i="1" smtClean="0">
                          <a:latin typeface="Cambria Math"/>
                        </a:rPr>
                        <m:t>𝒂</m:t>
                      </m:r>
                      <m:r>
                        <a:rPr lang="en-GB" sz="4800" b="0" i="1" smtClean="0">
                          <a:latin typeface="Cambria Math"/>
                        </a:rPr>
                        <m:t>+</m:t>
                      </m:r>
                      <m:r>
                        <a:rPr lang="en-GB" sz="4800" b="1" i="1" smtClean="0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sz="4800" b="1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192" y="5726221"/>
                <a:ext cx="2306465" cy="8309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 flipV="1">
            <a:off x="3835400" y="1854200"/>
            <a:ext cx="2273300" cy="1625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 rot="2143494">
                <a:off x="4590819" y="2331307"/>
                <a:ext cx="9797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−</m:t>
                      </m:r>
                      <m:r>
                        <a:rPr lang="en-GB" b="1" i="1" smtClean="0">
                          <a:latin typeface="Cambria Math"/>
                        </a:rPr>
                        <m:t>𝒂</m:t>
                      </m:r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r>
                        <a:rPr lang="en-GB" b="1" i="1" smtClean="0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43494">
                <a:off x="4590819" y="2331307"/>
                <a:ext cx="97975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402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2" y="1552039"/>
            <a:ext cx="707707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 rot="19461581">
            <a:off x="-301839" y="5500093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On your whiteboard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800" y="228600"/>
            <a:ext cx="8496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000000"/>
                </a:solidFill>
              </a:rPr>
              <a:t>This diagram shows a </a:t>
            </a:r>
            <a:r>
              <a:rPr lang="en-GB" sz="4000" dirty="0" smtClean="0">
                <a:solidFill>
                  <a:srgbClr val="000000"/>
                </a:solidFill>
              </a:rPr>
              <a:t>triangle</a:t>
            </a:r>
          </a:p>
          <a:p>
            <a:pPr algn="ctr"/>
            <a:r>
              <a:rPr lang="en-GB" sz="4000" dirty="0" smtClean="0">
                <a:solidFill>
                  <a:srgbClr val="000000"/>
                </a:solidFill>
              </a:rPr>
              <a:t>M is the midpoint of AB </a:t>
            </a:r>
            <a:endParaRPr lang="en-GB" sz="4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95275" y="4724400"/>
                <a:ext cx="8496300" cy="856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dirty="0" smtClean="0">
                    <a:solidFill>
                      <a:srgbClr val="000000"/>
                    </a:solidFill>
                  </a:rPr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4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4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4400" dirty="0" smtClean="0">
                    <a:solidFill>
                      <a:srgbClr val="000000"/>
                    </a:solidFill>
                  </a:rPr>
                  <a:t>?</a:t>
                </a:r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5" y="4724400"/>
                <a:ext cx="8496300" cy="856068"/>
              </a:xfrm>
              <a:prstGeom prst="rect">
                <a:avLst/>
              </a:prstGeom>
              <a:blipFill rotWithShape="1">
                <a:blip r:embed="rId3"/>
                <a:stretch>
                  <a:fillRect t="-5000" b="-3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H="1">
            <a:off x="2096080" y="3898900"/>
            <a:ext cx="539692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096080" y="1981200"/>
            <a:ext cx="3720520" cy="1917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390192" y="5726221"/>
                <a:ext cx="230646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4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sz="48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192" y="5726221"/>
                <a:ext cx="2306465" cy="8309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 flipV="1">
            <a:off x="5696657" y="1981200"/>
            <a:ext cx="1822440" cy="1917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 rot="2811401">
                <a:off x="5832246" y="2755383"/>
                <a:ext cx="9797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811401">
                <a:off x="5832246" y="2755383"/>
                <a:ext cx="97975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392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2" y="1552039"/>
            <a:ext cx="707707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 rot="19461581">
            <a:off x="-301839" y="5500093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On your whiteboard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800" y="228600"/>
            <a:ext cx="8496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000000"/>
                </a:solidFill>
              </a:rPr>
              <a:t>This diagram shows a triangle</a:t>
            </a:r>
          </a:p>
          <a:p>
            <a:pPr algn="ctr"/>
            <a:r>
              <a:rPr lang="en-GB" sz="4000" dirty="0" smtClean="0">
                <a:solidFill>
                  <a:srgbClr val="000000"/>
                </a:solidFill>
              </a:rPr>
              <a:t>M is the midpoint of AB </a:t>
            </a:r>
            <a:endParaRPr lang="en-GB" sz="4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95275" y="4724400"/>
                <a:ext cx="8496300" cy="856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dirty="0" smtClean="0">
                    <a:solidFill>
                      <a:srgbClr val="000000"/>
                    </a:solidFill>
                  </a:rPr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4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4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GB" sz="4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GB" sz="4400" dirty="0" smtClean="0">
                    <a:solidFill>
                      <a:srgbClr val="000000"/>
                    </a:solidFill>
                  </a:rPr>
                  <a:t>?</a:t>
                </a:r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5" y="4724400"/>
                <a:ext cx="8496300" cy="856068"/>
              </a:xfrm>
              <a:prstGeom prst="rect">
                <a:avLst/>
              </a:prstGeom>
              <a:blipFill rotWithShape="1">
                <a:blip r:embed="rId3"/>
                <a:stretch>
                  <a:fillRect t="-5000" b="-3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096812" y="5750141"/>
                <a:ext cx="25626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(−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32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812" y="5750141"/>
                <a:ext cx="2562625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 flipV="1">
            <a:off x="5696657" y="1981200"/>
            <a:ext cx="1822440" cy="1917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 rot="2811401">
                <a:off x="5832246" y="2755383"/>
                <a:ext cx="9797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811401">
                <a:off x="5832246" y="2755383"/>
                <a:ext cx="97975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H="1" flipV="1">
            <a:off x="6607877" y="2940050"/>
            <a:ext cx="911220" cy="9588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659437" y="5747182"/>
                <a:ext cx="326922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=−0.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sz="32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437" y="5747182"/>
                <a:ext cx="3269228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950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Title: Vector Geometry 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8500" y="1131094"/>
            <a:ext cx="5003799" cy="4254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/>
              <p:cNvSpPr>
                <a:spLocks noGrp="1"/>
              </p:cNvSpPr>
              <p:nvPr>
                <p:ph type="body" sz="half" idx="2"/>
              </p:nvPr>
            </p:nvSpPr>
            <p:spPr/>
            <p:txBody>
              <a:bodyPr/>
              <a:lstStyle/>
              <a:p>
                <a:r>
                  <a:rPr lang="en-GB" dirty="0" smtClean="0"/>
                  <a:t>Here is a regular hexagon</a:t>
                </a:r>
              </a:p>
              <a:p>
                <a:r>
                  <a:rPr lang="en-GB" dirty="0" smtClean="0"/>
                  <a:t>M is the midpoint of DE. </a:t>
                </a:r>
              </a:p>
              <a:p>
                <a:r>
                  <a:rPr lang="en-GB" dirty="0" smtClean="0"/>
                  <a:t>Find in terms of </a:t>
                </a:r>
                <a:r>
                  <a:rPr lang="en-GB" b="1" dirty="0" smtClean="0"/>
                  <a:t>a</a:t>
                </a:r>
                <a:r>
                  <a:rPr lang="en-GB" dirty="0" smtClean="0"/>
                  <a:t> and </a:t>
                </a:r>
                <a:r>
                  <a:rPr lang="en-GB" b="1" dirty="0" smtClean="0"/>
                  <a:t>b</a:t>
                </a:r>
                <a:r>
                  <a:rPr lang="en-GB" dirty="0" smtClean="0"/>
                  <a:t> the following:</a:t>
                </a:r>
              </a:p>
              <a:p>
                <a:endParaRPr lang="en-GB" dirty="0"/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400" i="1" smtClean="0">
                            <a:latin typeface="Cambria Math"/>
                          </a:rPr>
                        </m:ctrlPr>
                      </m:accPr>
                      <m:e>
                        <m:eqArr>
                          <m:eqArr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GB" sz="2400" b="0" i="1" smtClean="0">
                                <a:latin typeface="Cambria Math"/>
                              </a:rPr>
                              <m:t>𝐸𝐷</m:t>
                            </m:r>
                          </m:e>
                          <m:e>
                            <m:acc>
                              <m:accPr>
                                <m:chr m:val="⃗"/>
                                <m:ctrlPr>
                                  <a:rPr lang="en-GB" sz="24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eqArr>
                                  <m:eqArrPr>
                                    <m:ctrlPr>
                                      <a:rPr lang="en-GB" sz="2400" b="0" i="1" smtClean="0">
                                        <a:latin typeface="Cambria Math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GB" sz="2400" b="0" i="1" smtClean="0">
                                        <a:latin typeface="Cambria Math"/>
                                      </a:rPr>
                                      <m:t>𝐵𝐶</m:t>
                                    </m:r>
                                  </m:e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GB" sz="2400" b="0" i="1" smtClean="0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eqArr>
                                          <m:eqArrPr>
                                            <m:ctrlPr>
                                              <a:rPr lang="en-GB" sz="2400" b="0" i="1" smtClean="0">
                                                <a:latin typeface="Cambria Math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en-GB" sz="2400" b="0" i="1" smtClean="0">
                                                <a:latin typeface="Cambria Math"/>
                                              </a:rPr>
                                              <m:t>𝐶𝐵</m:t>
                                            </m:r>
                                          </m:e>
                                          <m:e>
                                            <m:acc>
                                              <m:accPr>
                                                <m:chr m:val="⃗"/>
                                                <m:ctrlPr>
                                                  <a:rPr lang="en-GB" sz="2400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eqArr>
                                                  <m:eqArrPr>
                                                    <m:ctrlPr>
                                                      <a:rPr lang="en-GB" sz="2400" b="0" i="1" smtClean="0">
                                                        <a:latin typeface="Cambria Math"/>
                                                      </a:rPr>
                                                    </m:ctrlPr>
                                                  </m:eqArrPr>
                                                  <m:e>
                                                    <m:r>
                                                      <a:rPr lang="en-GB" sz="2400" b="0" i="1" smtClean="0">
                                                        <a:latin typeface="Cambria Math"/>
                                                      </a:rPr>
                                                      <m:t>𝐶𝐷</m:t>
                                                    </m:r>
                                                  </m:e>
                                                  <m:e>
                                                    <m:acc>
                                                      <m:accPr>
                                                        <m:chr m:val="⃗"/>
                                                        <m:ctrlPr>
                                                          <a:rPr lang="en-GB" sz="2400" b="0" i="1" smtClean="0">
                                                            <a:latin typeface="Cambria Math"/>
                                                          </a:rPr>
                                                        </m:ctrlPr>
                                                      </m:accPr>
                                                      <m:e>
                                                        <m:eqArr>
                                                          <m:eqArrPr>
                                                            <m:ctrlPr>
                                                              <a:rPr lang="en-GB" sz="2400" b="0" i="1" smtClean="0">
                                                                <a:latin typeface="Cambria Math"/>
                                                              </a:rPr>
                                                            </m:ctrlPr>
                                                          </m:eqArrPr>
                                                          <m:e>
                                                            <m:r>
                                                              <a:rPr lang="en-GB" sz="2400" b="0" i="1" smtClean="0">
                                                                <a:latin typeface="Cambria Math"/>
                                                              </a:rPr>
                                                              <m:t>𝐴𝐸</m:t>
                                                            </m:r>
                                                          </m:e>
                                                          <m:e>
                                                            <m:acc>
                                                              <m:accPr>
                                                                <m:chr m:val="⃗"/>
                                                                <m:ctrlPr>
                                                                  <a:rPr lang="en-GB" sz="2400" b="0" i="1" smtClean="0">
                                                                    <a:latin typeface="Cambria Math"/>
                                                                  </a:rPr>
                                                                </m:ctrlPr>
                                                              </m:accPr>
                                                              <m:e>
                                                                <m:eqArr>
                                                                  <m:eqArrPr>
                                                                    <m:ctrlPr>
                                                                      <a:rPr lang="en-GB" sz="2400" b="0" i="1" smtClean="0">
                                                                        <a:latin typeface="Cambria Math"/>
                                                                      </a:rPr>
                                                                    </m:ctrlPr>
                                                                  </m:eqArrPr>
                                                                  <m:e>
                                                                    <m:r>
                                                                      <a:rPr lang="en-GB" sz="2400" b="0" i="1" smtClean="0">
                                                                        <a:latin typeface="Cambria Math"/>
                                                                      </a:rPr>
                                                                      <m:t>𝐸𝐴</m:t>
                                                                    </m:r>
                                                                  </m:e>
                                                                  <m:e>
                                                                    <m:acc>
                                                                      <m:accPr>
                                                                        <m:chr m:val="⃗"/>
                                                                        <m:ctrlPr>
                                                                          <a:rPr lang="en-GB" sz="2400" b="0" i="1" smtClean="0">
                                                                            <a:latin typeface="Cambria Math"/>
                                                                          </a:rPr>
                                                                        </m:ctrlPr>
                                                                      </m:accPr>
                                                                      <m:e>
                                                                        <m:eqArr>
                                                                          <m:eqArrPr>
                                                                            <m:ctrlPr>
                                                                              <a:rPr lang="en-GB" sz="2400" b="0" i="1" smtClean="0">
                                                                                <a:latin typeface="Cambria Math"/>
                                                                              </a:rPr>
                                                                            </m:ctrlPr>
                                                                          </m:eqArrPr>
                                                                          <m:e>
                                                                            <m:r>
                                                                              <a:rPr lang="en-GB" sz="2400" b="0" i="1" smtClean="0">
                                                                                <a:latin typeface="Cambria Math"/>
                                                                              </a:rPr>
                                                                              <m:t>𝐵𝐴</m:t>
                                                                            </m:r>
                                                                          </m:e>
                                                                          <m:e>
                                                                            <m:acc>
                                                                              <m:accPr>
                                                                                <m:chr m:val="⃗"/>
                                                                                <m:ctrlPr>
                                                                                  <a:rPr lang="en-GB" sz="2400" b="0" i="1" smtClean="0">
                                                                                    <a:latin typeface="Cambria Math"/>
                                                                                  </a:rPr>
                                                                                </m:ctrlPr>
                                                                              </m:accPr>
                                                                              <m:e>
                                                                                <m:r>
                                                                                  <a:rPr lang="en-GB" sz="2400" b="0" i="1" smtClean="0">
                                                                                    <a:latin typeface="Cambria Math"/>
                                                                                  </a:rPr>
                                                                                  <m:t>𝑂𝐷</m:t>
                                                                                </m:r>
                                                                              </m:e>
                                                                            </m:acc>
                                                                          </m:e>
                                                                        </m:eqArr>
                                                                      </m:e>
                                                                    </m:acc>
                                                                  </m:e>
                                                                </m:eqArr>
                                                              </m:e>
                                                            </m:acc>
                                                          </m:e>
                                                        </m:eqArr>
                                                      </m:e>
                                                    </m:acc>
                                                  </m:e>
                                                </m:eqArr>
                                              </m:e>
                                            </m:acc>
                                          </m:e>
                                        </m:eqArr>
                                      </m:e>
                                    </m:acc>
                                  </m:e>
                                </m:eqArr>
                              </m:e>
                            </m:acc>
                          </m:e>
                        </m:eqArr>
                      </m:e>
                    </m:acc>
                  </m:oMath>
                </a14:m>
                <a:r>
                  <a:rPr lang="en-GB" sz="2400" dirty="0" smtClean="0"/>
                  <a:t> </a:t>
                </a:r>
              </a:p>
            </p:txBody>
          </p:sp>
        </mc:Choice>
        <mc:Fallback>
          <p:sp>
            <p:nvSpPr>
              <p:cNvPr id="4" name="Tex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blipFill rotWithShape="1">
                <a:blip r:embed="rId3"/>
                <a:stretch>
                  <a:fillRect l="-374" t="-130" b="-2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590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8500" y="1131094"/>
            <a:ext cx="5003799" cy="4254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397" y="263463"/>
            <a:ext cx="3259006" cy="4691063"/>
          </a:xfrm>
        </p:spPr>
        <p:txBody>
          <a:bodyPr/>
          <a:lstStyle/>
          <a:p>
            <a:pPr algn="ctr"/>
            <a:r>
              <a:rPr lang="en-GB" sz="2800" dirty="0" smtClean="0"/>
              <a:t>Check your work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31800" y="1300352"/>
                <a:ext cx="995337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/>
                            </a:rPr>
                            <m:t>𝐸𝐷</m:t>
                          </m:r>
                        </m:e>
                      </m:acc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00" y="1300352"/>
                <a:ext cx="995337" cy="4029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31800" y="1915714"/>
                <a:ext cx="1112549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/>
                            </a:rPr>
                            <m:t>𝐵𝐶</m:t>
                          </m:r>
                        </m:e>
                      </m:acc>
                      <m:r>
                        <a:rPr lang="en-GB" b="0" i="1" smtClean="0">
                          <a:latin typeface="Cambria Math"/>
                        </a:rPr>
                        <m:t>=2</m:t>
                      </m:r>
                      <m:r>
                        <a:rPr lang="en-GB" b="1" i="1" smtClean="0"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00" y="1915714"/>
                <a:ext cx="1112549" cy="40479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49354" y="2529844"/>
                <a:ext cx="1290546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/>
                            </a:rPr>
                            <m:t>𝐶𝐵</m:t>
                          </m:r>
                        </m:e>
                      </m:acc>
                      <m:r>
                        <a:rPr lang="en-GB" b="0" i="1" smtClean="0">
                          <a:latin typeface="Cambria Math"/>
                        </a:rPr>
                        <m:t>=−2</m:t>
                      </m:r>
                      <m:r>
                        <a:rPr lang="en-GB" b="1" i="1" smtClean="0"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54" y="2529844"/>
                <a:ext cx="1290546" cy="4047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05587" y="3117513"/>
                <a:ext cx="997709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/>
                            </a:rPr>
                            <m:t>𝐶𝐷</m:t>
                          </m:r>
                        </m:e>
                      </m:acc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587" y="3117513"/>
                <a:ext cx="997709" cy="40479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31299" y="3711195"/>
                <a:ext cx="1126655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/>
                            </a:rPr>
                            <m:t>𝐴𝐸</m:t>
                          </m:r>
                        </m:e>
                      </m:acc>
                      <m:r>
                        <a:rPr lang="en-GB" b="0" i="1" smtClean="0">
                          <a:latin typeface="Cambria Math"/>
                        </a:rPr>
                        <m:t>=2</m:t>
                      </m:r>
                      <m:r>
                        <a:rPr lang="en-GB" b="1" i="1" smtClean="0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99" y="3711195"/>
                <a:ext cx="1126655" cy="40479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531299" y="4250482"/>
                <a:ext cx="1283365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/>
                            </a:rPr>
                            <m:t>𝐸𝐴</m:t>
                          </m:r>
                        </m:e>
                      </m:acc>
                      <m:r>
                        <a:rPr lang="en-GB" b="0" i="1" smtClean="0">
                          <a:latin typeface="Cambria Math"/>
                        </a:rPr>
                        <m:t>=−2</m:t>
                      </m:r>
                      <m:r>
                        <a:rPr lang="en-GB" b="1" i="1" smtClean="0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99" y="4250482"/>
                <a:ext cx="1283365" cy="40479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78828" y="4832742"/>
                <a:ext cx="1581523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/>
                            </a:rPr>
                            <m:t>𝐵𝐴</m:t>
                          </m:r>
                        </m:e>
                      </m:acc>
                      <m:r>
                        <a:rPr lang="en-GB" b="0" i="1" smtClean="0">
                          <a:latin typeface="Cambria Math"/>
                        </a:rPr>
                        <m:t>=−</m:t>
                      </m:r>
                      <m:r>
                        <a:rPr lang="en-GB" b="1" i="1" smtClean="0">
                          <a:latin typeface="Cambria Math"/>
                        </a:rPr>
                        <m:t>𝒃</m:t>
                      </m:r>
                      <m:r>
                        <a:rPr lang="en-GB" b="1" i="1" smtClean="0">
                          <a:latin typeface="Cambria Math"/>
                        </a:rPr>
                        <m:t>+</m:t>
                      </m:r>
                      <m:r>
                        <a:rPr lang="en-GB" b="1" i="1" smtClean="0"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828" y="4832742"/>
                <a:ext cx="1581523" cy="40479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505587" y="5424259"/>
                <a:ext cx="1696618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/>
                            </a:rPr>
                            <m:t>𝑂𝐷</m:t>
                          </m:r>
                        </m:e>
                      </m:acc>
                      <m:r>
                        <a:rPr lang="en-GB" b="0" i="1" smtClean="0">
                          <a:latin typeface="Cambria Math"/>
                        </a:rPr>
                        <m:t>=2</m:t>
                      </m:r>
                      <m:r>
                        <a:rPr lang="en-GB" b="1" i="1" smtClean="0">
                          <a:latin typeface="Cambria Math"/>
                        </a:rPr>
                        <m:t>𝒂</m:t>
                      </m:r>
                      <m:r>
                        <a:rPr lang="en-GB" b="1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  <m:r>
                        <a:rPr lang="en-GB" b="1" i="1" smtClean="0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587" y="5424259"/>
                <a:ext cx="1696618" cy="40479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056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 Worked Example </a:t>
            </a:r>
            <a:br>
              <a:rPr lang="en-GB" dirty="0" smtClean="0"/>
            </a:br>
            <a:r>
              <a:rPr lang="en-GB" dirty="0" smtClean="0"/>
              <a:t>(Q3 from vector booklet)  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6" r="10713"/>
          <a:stretch/>
        </p:blipFill>
        <p:spPr bwMode="auto">
          <a:xfrm>
            <a:off x="304799" y="1499046"/>
            <a:ext cx="6477062" cy="5181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73800" y="749300"/>
            <a:ext cx="321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AB</a:t>
            </a:r>
          </a:p>
          <a:p>
            <a:r>
              <a:rPr lang="en-GB" dirty="0" smtClean="0"/>
              <a:t> </a:t>
            </a:r>
          </a:p>
          <a:p>
            <a:r>
              <a:rPr lang="en-GB" dirty="0" smtClean="0"/>
              <a:t>BE 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6858000" y="749300"/>
            <a:ext cx="317500" cy="330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232650" y="749300"/>
            <a:ext cx="317500" cy="330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7600950" y="749300"/>
            <a:ext cx="317500" cy="330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3086100" y="5365750"/>
            <a:ext cx="1333500" cy="292100"/>
          </a:xfrm>
          <a:prstGeom prst="roundRect">
            <a:avLst/>
          </a:prstGeom>
          <a:solidFill>
            <a:srgbClr val="FFFF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969250" y="749300"/>
            <a:ext cx="317500" cy="330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858000" y="1342430"/>
            <a:ext cx="317500" cy="330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7600950" y="1342430"/>
            <a:ext cx="317500" cy="330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7232650" y="1342430"/>
            <a:ext cx="317500" cy="330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Brace 9"/>
          <p:cNvSpPr/>
          <p:nvPr/>
        </p:nvSpPr>
        <p:spPr>
          <a:xfrm>
            <a:off x="8420100" y="660400"/>
            <a:ext cx="152400" cy="550565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8572500" y="722868"/>
                <a:ext cx="3914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500" y="722868"/>
                <a:ext cx="39145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096000" y="2057400"/>
                <a:ext cx="3390900" cy="785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Therefore each </a:t>
                </a:r>
              </a:p>
              <a:p>
                <a:pPr algn="ctr"/>
                <a:r>
                  <a:rPr lang="en-GB" dirty="0" smtClean="0"/>
                  <a:t>red block represents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b="1" i="1" smtClean="0">
                        <a:latin typeface="Cambria Math"/>
                      </a:rPr>
                      <m:t>𝒂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057400"/>
                <a:ext cx="3390900" cy="785536"/>
              </a:xfrm>
              <a:prstGeom prst="rect">
                <a:avLst/>
              </a:prstGeom>
              <a:blipFill rotWithShape="1">
                <a:blip r:embed="rId4"/>
                <a:stretch>
                  <a:fillRect t="-3906" b="-7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>
            <a:off x="4419600" y="2730500"/>
            <a:ext cx="16764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053966" y="2106864"/>
                <a:ext cx="55816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b="1" i="1" smtClean="0"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966" y="2106864"/>
                <a:ext cx="558166" cy="61093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986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7" grpId="0" animBg="1"/>
      <p:bldP spid="11" grpId="0" animBg="1"/>
      <p:bldP spid="12" grpId="0" animBg="1"/>
      <p:bldP spid="13" grpId="0" animBg="1"/>
      <p:bldP spid="14" grpId="0" animBg="1"/>
      <p:bldP spid="10" grpId="0" animBg="1"/>
      <p:bldP spid="16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00" y="266700"/>
            <a:ext cx="6610288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32500" y="381000"/>
            <a:ext cx="10033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7035800" y="381000"/>
            <a:ext cx="25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Further Practice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82786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201613"/>
            <a:ext cx="8506731" cy="515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0" y="369332"/>
            <a:ext cx="254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Further Practice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3186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14313"/>
            <a:ext cx="8640588" cy="566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0" y="247611"/>
            <a:ext cx="254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Further Practice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2513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49224"/>
            <a:ext cx="8698270" cy="56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0" y="247611"/>
            <a:ext cx="254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Further Practice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4614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13" y="292099"/>
            <a:ext cx="3089787" cy="646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"/>
          <a:stretch/>
        </p:blipFill>
        <p:spPr bwMode="auto">
          <a:xfrm>
            <a:off x="3594101" y="292099"/>
            <a:ext cx="4633912" cy="560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59800" y="698500"/>
            <a:ext cx="100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Mark your work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7860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10648</TotalTime>
  <Words>395</Words>
  <Application>Microsoft Office PowerPoint</Application>
  <PresentationFormat>A4 Paper (210x297 mm)</PresentationFormat>
  <Paragraphs>90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Comic Sans MS</vt:lpstr>
      <vt:lpstr>Cambria Math</vt:lpstr>
      <vt:lpstr>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Vector Geometry </vt:lpstr>
      <vt:lpstr>PowerPoint Presentation</vt:lpstr>
      <vt:lpstr>Part Worked Example  (Q3 from vector booklet)  </vt:lpstr>
      <vt:lpstr>PowerPoint Presentation</vt:lpstr>
      <vt:lpstr>PowerPoint Presentation</vt:lpstr>
      <vt:lpstr>PowerPoint Presentation</vt:lpstr>
      <vt:lpstr>PowerPoint Presentation</vt:lpstr>
      <vt:lpstr>Mark your work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Elder, L</cp:lastModifiedBy>
  <cp:revision>517</cp:revision>
  <cp:lastPrinted>2017-12-31T22:38:51Z</cp:lastPrinted>
  <dcterms:created xsi:type="dcterms:W3CDTF">2017-01-17T16:57:04Z</dcterms:created>
  <dcterms:modified xsi:type="dcterms:W3CDTF">2020-10-29T16:13:33Z</dcterms:modified>
</cp:coreProperties>
</file>