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0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1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2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1"/>
    <p:sldMasterId id="2147483733" r:id="rId2"/>
    <p:sldMasterId id="2147483745" r:id="rId3"/>
    <p:sldMasterId id="2147483757" r:id="rId4"/>
    <p:sldMasterId id="2147483769" r:id="rId5"/>
    <p:sldMasterId id="2147483781" r:id="rId6"/>
    <p:sldMasterId id="2147483793" r:id="rId7"/>
    <p:sldMasterId id="2147483805" r:id="rId8"/>
    <p:sldMasterId id="2147483817" r:id="rId9"/>
    <p:sldMasterId id="2147483829" r:id="rId10"/>
    <p:sldMasterId id="2147483841" r:id="rId11"/>
    <p:sldMasterId id="2147483853" r:id="rId12"/>
    <p:sldMasterId id="2147483865" r:id="rId13"/>
  </p:sldMasterIdLst>
  <p:notesMasterIdLst>
    <p:notesMasterId r:id="rId40"/>
  </p:notesMasterIdLst>
  <p:sldIdLst>
    <p:sldId id="314" r:id="rId14"/>
    <p:sldId id="954" r:id="rId15"/>
    <p:sldId id="904" r:id="rId16"/>
    <p:sldId id="987" r:id="rId17"/>
    <p:sldId id="955" r:id="rId18"/>
    <p:sldId id="854" r:id="rId19"/>
    <p:sldId id="856" r:id="rId20"/>
    <p:sldId id="857" r:id="rId21"/>
    <p:sldId id="858" r:id="rId22"/>
    <p:sldId id="860" r:id="rId23"/>
    <p:sldId id="861" r:id="rId24"/>
    <p:sldId id="862" r:id="rId25"/>
    <p:sldId id="957" r:id="rId26"/>
    <p:sldId id="990" r:id="rId27"/>
    <p:sldId id="991" r:id="rId28"/>
    <p:sldId id="992" r:id="rId29"/>
    <p:sldId id="993" r:id="rId30"/>
    <p:sldId id="994" r:id="rId31"/>
    <p:sldId id="995" r:id="rId32"/>
    <p:sldId id="996" r:id="rId33"/>
    <p:sldId id="997" r:id="rId34"/>
    <p:sldId id="998" r:id="rId35"/>
    <p:sldId id="999" r:id="rId36"/>
    <p:sldId id="988" r:id="rId37"/>
    <p:sldId id="1000" r:id="rId38"/>
    <p:sldId id="989" r:id="rId39"/>
  </p:sldIdLst>
  <p:sldSz cx="9906000" cy="6858000" type="A4"/>
  <p:notesSz cx="6889750" cy="10021888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omic Sans MS" panose="030F0702030302020204" pitchFamily="66" charset="0"/>
      <p:regular r:id="rId45"/>
      <p:bold r:id="rId46"/>
      <p:italic r:id="rId47"/>
      <p:boldItalic r:id="rId48"/>
    </p:embeddedFont>
    <p:embeddedFont>
      <p:font typeface="Cambria Math" panose="02040503050406030204" pitchFamily="18" charset="0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FF00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15" autoAdjust="0"/>
    <p:restoredTop sz="92935" autoAdjust="0"/>
  </p:normalViewPr>
  <p:slideViewPr>
    <p:cSldViewPr snapToGrid="0" showGuides="1">
      <p:cViewPr>
        <p:scale>
          <a:sx n="101" d="100"/>
          <a:sy n="101" d="100"/>
        </p:scale>
        <p:origin x="-108" y="-22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-4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font" Target="fonts/font6.fntdata"/><Relationship Id="rId20" Type="http://schemas.openxmlformats.org/officeDocument/2006/relationships/slide" Target="slides/slide7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5558" cy="502835"/>
          </a:xfrm>
          <a:prstGeom prst="rect">
            <a:avLst/>
          </a:prstGeom>
        </p:spPr>
        <p:txBody>
          <a:bodyPr vert="horz" lIns="92299" tIns="46150" rIns="92299" bIns="46150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9" y="0"/>
            <a:ext cx="2985558" cy="502835"/>
          </a:xfrm>
          <a:prstGeom prst="rect">
            <a:avLst/>
          </a:prstGeom>
        </p:spPr>
        <p:txBody>
          <a:bodyPr vert="horz" lIns="92299" tIns="46150" rIns="92299" bIns="46150" rtlCol="0"/>
          <a:lstStyle>
            <a:lvl1pPr algn="r">
              <a:defRPr sz="1300"/>
            </a:lvl1pPr>
          </a:lstStyle>
          <a:p>
            <a:fld id="{9C6A85EB-AF26-437E-8488-94E19A13AA79}" type="datetimeFigureOut">
              <a:rPr lang="en-GB" smtClean="0"/>
              <a:t>29/10/2020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9" tIns="46150" rIns="92299" bIns="4615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6"/>
            <a:ext cx="5511800" cy="3946118"/>
          </a:xfrm>
          <a:prstGeom prst="rect">
            <a:avLst/>
          </a:prstGeom>
        </p:spPr>
        <p:txBody>
          <a:bodyPr vert="horz" lIns="92299" tIns="46150" rIns="92299" bIns="4615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19058"/>
            <a:ext cx="2985558" cy="502834"/>
          </a:xfrm>
          <a:prstGeom prst="rect">
            <a:avLst/>
          </a:prstGeom>
        </p:spPr>
        <p:txBody>
          <a:bodyPr vert="horz" lIns="92299" tIns="46150" rIns="92299" bIns="46150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9" y="9519058"/>
            <a:ext cx="2985558" cy="502834"/>
          </a:xfrm>
          <a:prstGeom prst="rect">
            <a:avLst/>
          </a:prstGeom>
        </p:spPr>
        <p:txBody>
          <a:bodyPr vert="horz" lIns="92299" tIns="46150" rIns="92299" bIns="46150" rtlCol="0" anchor="b"/>
          <a:lstStyle>
            <a:lvl1pPr algn="r">
              <a:defRPr sz="1300"/>
            </a:lvl1pPr>
          </a:lstStyle>
          <a:p>
            <a:fld id="{DD4EDCD2-601A-461C-9AB5-639C33E3F9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9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17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96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3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6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988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10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06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06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0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506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988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467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1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9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9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66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2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2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8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1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9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9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66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2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2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1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6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4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7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8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8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8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1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4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4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76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4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4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6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6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8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8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8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8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8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9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3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28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28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8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7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72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8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16" r:id="rId18"/>
    <p:sldLayoutId id="2147483719" r:id="rId1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0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3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40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4" y="5800491"/>
            <a:ext cx="881342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6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29/10/2020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853439" y="5800491"/>
            <a:ext cx="881342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3">
            <a:extLst>
              <a:ext uri="{FF2B5EF4-FFF2-40B4-BE49-F238E27FC236}">
                <a16:creationId xmlns="" xmlns:a16="http://schemas.microsoft.com/office/drawing/2014/main" id="{4BA242D0-DB96-422C-A168-00558C5D6FEE}"/>
              </a:ext>
            </a:extLst>
          </p:cNvPr>
          <p:cNvSpPr/>
          <p:nvPr/>
        </p:nvSpPr>
        <p:spPr>
          <a:xfrm>
            <a:off x="5303231" y="1282386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MOVEMENT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B3E341A7-6A2B-420D-9B8D-1C06B8EB9D5D}"/>
              </a:ext>
            </a:extLst>
          </p:cNvPr>
          <p:cNvSpPr/>
          <p:nvPr/>
        </p:nvSpPr>
        <p:spPr>
          <a:xfrm>
            <a:off x="4463796" y="1395148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6" name="Rectangle: Rounded Corners 3"/>
          <p:cNvSpPr/>
          <p:nvPr/>
        </p:nvSpPr>
        <p:spPr>
          <a:xfrm>
            <a:off x="514039" y="1282386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NTOVEMME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Rectangle: Rounded Corners 3">
            <a:extLst>
              <a:ext uri="{FF2B5EF4-FFF2-40B4-BE49-F238E27FC236}">
                <a16:creationId xmlns="" xmlns:a16="http://schemas.microsoft.com/office/drawing/2014/main" id="{303D4901-CC71-43A8-8D32-365FDE6BF9F8}"/>
              </a:ext>
            </a:extLst>
          </p:cNvPr>
          <p:cNvSpPr/>
          <p:nvPr/>
        </p:nvSpPr>
        <p:spPr>
          <a:xfrm>
            <a:off x="5303231" y="2209049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VERTICAL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="" xmlns:a16="http://schemas.microsoft.com/office/drawing/2014/main" id="{4F676937-286B-4032-9F99-E3B059DE2C1D}"/>
              </a:ext>
            </a:extLst>
          </p:cNvPr>
          <p:cNvSpPr/>
          <p:nvPr/>
        </p:nvSpPr>
        <p:spPr>
          <a:xfrm>
            <a:off x="4463796" y="2321811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5" name="Rectangle: Rounded Corners 3">
            <a:extLst>
              <a:ext uri="{FF2B5EF4-FFF2-40B4-BE49-F238E27FC236}">
                <a16:creationId xmlns="" xmlns:a16="http://schemas.microsoft.com/office/drawing/2014/main" id="{2A022691-092A-45B6-AD3D-5AB66FB67654}"/>
              </a:ext>
            </a:extLst>
          </p:cNvPr>
          <p:cNvSpPr/>
          <p:nvPr/>
        </p:nvSpPr>
        <p:spPr>
          <a:xfrm>
            <a:off x="514039" y="2209049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IEALVCRT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Rectangle: Rounded Corners 3">
            <a:extLst>
              <a:ext uri="{FF2B5EF4-FFF2-40B4-BE49-F238E27FC236}">
                <a16:creationId xmlns="" xmlns:a16="http://schemas.microsoft.com/office/drawing/2014/main" id="{02D88604-8C77-4DC7-BE30-0C074333172A}"/>
              </a:ext>
            </a:extLst>
          </p:cNvPr>
          <p:cNvSpPr/>
          <p:nvPr/>
        </p:nvSpPr>
        <p:spPr>
          <a:xfrm>
            <a:off x="5303231" y="3135712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HORIZONTAL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="" xmlns:a16="http://schemas.microsoft.com/office/drawing/2014/main" id="{95960D57-A839-4370-8A7E-18182B86B640}"/>
              </a:ext>
            </a:extLst>
          </p:cNvPr>
          <p:cNvSpPr/>
          <p:nvPr/>
        </p:nvSpPr>
        <p:spPr>
          <a:xfrm>
            <a:off x="4463796" y="3248474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9" name="Rectangle: Rounded Corners 3">
            <a:extLst>
              <a:ext uri="{FF2B5EF4-FFF2-40B4-BE49-F238E27FC236}">
                <a16:creationId xmlns="" xmlns:a16="http://schemas.microsoft.com/office/drawing/2014/main" id="{20AD793D-2A94-440C-8F0D-683244259F06}"/>
              </a:ext>
            </a:extLst>
          </p:cNvPr>
          <p:cNvSpPr/>
          <p:nvPr/>
        </p:nvSpPr>
        <p:spPr>
          <a:xfrm>
            <a:off x="514039" y="3135712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AOTONHLZRI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ectangle: Rounded Corners 3">
            <a:extLst>
              <a:ext uri="{FF2B5EF4-FFF2-40B4-BE49-F238E27FC236}">
                <a16:creationId xmlns="" xmlns:a16="http://schemas.microsoft.com/office/drawing/2014/main" id="{69073ACA-56EF-4952-BF9B-03C4BA5238D0}"/>
              </a:ext>
            </a:extLst>
          </p:cNvPr>
          <p:cNvSpPr/>
          <p:nvPr/>
        </p:nvSpPr>
        <p:spPr>
          <a:xfrm>
            <a:off x="5303231" y="4062375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LENGTH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="" xmlns:a16="http://schemas.microsoft.com/office/drawing/2014/main" id="{4928CEB6-3BCB-41DC-AC23-F5FF74B7D369}"/>
              </a:ext>
            </a:extLst>
          </p:cNvPr>
          <p:cNvSpPr/>
          <p:nvPr/>
        </p:nvSpPr>
        <p:spPr>
          <a:xfrm>
            <a:off x="4463796" y="4175137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3" name="Rectangle: Rounded Corners 3">
            <a:extLst>
              <a:ext uri="{FF2B5EF4-FFF2-40B4-BE49-F238E27FC236}">
                <a16:creationId xmlns="" xmlns:a16="http://schemas.microsoft.com/office/drawing/2014/main" id="{167FE71F-8DED-4BCE-97AC-B435AA48E70A}"/>
              </a:ext>
            </a:extLst>
          </p:cNvPr>
          <p:cNvSpPr/>
          <p:nvPr/>
        </p:nvSpPr>
        <p:spPr>
          <a:xfrm>
            <a:off x="514039" y="4062375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GEHTL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ectangle: Rounded Corners 3">
            <a:extLst>
              <a:ext uri="{FF2B5EF4-FFF2-40B4-BE49-F238E27FC236}">
                <a16:creationId xmlns="" xmlns:a16="http://schemas.microsoft.com/office/drawing/2014/main" id="{946CEAFF-20E5-4634-A745-DDB21D8A4628}"/>
              </a:ext>
            </a:extLst>
          </p:cNvPr>
          <p:cNvSpPr/>
          <p:nvPr/>
        </p:nvSpPr>
        <p:spPr>
          <a:xfrm>
            <a:off x="5303231" y="4989038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TRANSLATION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="" xmlns:a16="http://schemas.microsoft.com/office/drawing/2014/main" id="{39DD0511-CD5A-4E54-8B62-A89C3FFBE682}"/>
              </a:ext>
            </a:extLst>
          </p:cNvPr>
          <p:cNvSpPr/>
          <p:nvPr/>
        </p:nvSpPr>
        <p:spPr>
          <a:xfrm>
            <a:off x="4463796" y="5101800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7" name="Rectangle: Rounded Corners 3">
            <a:extLst>
              <a:ext uri="{FF2B5EF4-FFF2-40B4-BE49-F238E27FC236}">
                <a16:creationId xmlns="" xmlns:a16="http://schemas.microsoft.com/office/drawing/2014/main" id="{3B63B02E-4330-45CB-9AB2-7445B5FEA157}"/>
              </a:ext>
            </a:extLst>
          </p:cNvPr>
          <p:cNvSpPr/>
          <p:nvPr/>
        </p:nvSpPr>
        <p:spPr>
          <a:xfrm>
            <a:off x="514039" y="4989038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TIONRANTSLA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Rectangle: Rounded Corners 3">
            <a:extLst>
              <a:ext uri="{FF2B5EF4-FFF2-40B4-BE49-F238E27FC236}">
                <a16:creationId xmlns="" xmlns:a16="http://schemas.microsoft.com/office/drawing/2014/main" id="{3A912D01-5CE8-4358-9CA8-344245B5A4CF}"/>
              </a:ext>
            </a:extLst>
          </p:cNvPr>
          <p:cNvSpPr/>
          <p:nvPr/>
        </p:nvSpPr>
        <p:spPr>
          <a:xfrm>
            <a:off x="5303231" y="5915699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VECTOR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="" xmlns:a16="http://schemas.microsoft.com/office/drawing/2014/main" id="{B4B6DB47-182B-4F71-B9E4-78F35A9C3A4E}"/>
              </a:ext>
            </a:extLst>
          </p:cNvPr>
          <p:cNvSpPr/>
          <p:nvPr/>
        </p:nvSpPr>
        <p:spPr>
          <a:xfrm>
            <a:off x="4463796" y="6028461"/>
            <a:ext cx="978408" cy="484632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41" name="Rectangle: Rounded Corners 3">
            <a:extLst>
              <a:ext uri="{FF2B5EF4-FFF2-40B4-BE49-F238E27FC236}">
                <a16:creationId xmlns="" xmlns:a16="http://schemas.microsoft.com/office/drawing/2014/main" id="{E36D16C4-420C-43E8-86B9-A3F4CD48C8AF}"/>
              </a:ext>
            </a:extLst>
          </p:cNvPr>
          <p:cNvSpPr/>
          <p:nvPr/>
        </p:nvSpPr>
        <p:spPr>
          <a:xfrm>
            <a:off x="514039" y="5915699"/>
            <a:ext cx="4088730" cy="710157"/>
          </a:xfrm>
          <a:prstGeom prst="roundRect">
            <a:avLst>
              <a:gd name="adj" fmla="val 17803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177800" dist="635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OTCRVE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87687D-0ABC-40B6-9F84-9D6F9F970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2" y="-22374"/>
            <a:ext cx="499305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7" grpId="0" animBg="1"/>
      <p:bldP spid="31" grpId="0" animBg="1"/>
      <p:bldP spid="35" grpId="0" animBg="1"/>
      <p:bldP spid="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539F28EC-FAC7-4886-954A-C2EA64EE2E6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906012" cy="6874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1">
                  <a:extLst>
                    <a:ext uri="{9D8B030D-6E8A-4147-A177-3AD203B41FA5}">
                      <a16:colId xmlns="" xmlns:a16="http://schemas.microsoft.com/office/drawing/2014/main" val="367419333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97308287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164264066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11418962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1252814532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1848795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0885956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2244041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88331826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04143830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63041669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365966501"/>
                    </a:ext>
                  </a:extLst>
                </a:gridCol>
              </a:tblGrid>
              <a:tr h="859353"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709091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6546052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922804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212197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901971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555149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021719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663282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41E9CBF-407C-40A1-B442-E8DDAECDF707}"/>
              </a:ext>
            </a:extLst>
          </p:cNvPr>
          <p:cNvSpPr/>
          <p:nvPr/>
        </p:nvSpPr>
        <p:spPr>
          <a:xfrm>
            <a:off x="2936240" y="458538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9789678-5F8F-404C-9FAA-A4BC4C99C95F}"/>
              </a:ext>
            </a:extLst>
          </p:cNvPr>
          <p:cNvCxnSpPr>
            <a:cxnSpLocks/>
          </p:cNvCxnSpPr>
          <p:nvPr/>
        </p:nvCxnSpPr>
        <p:spPr>
          <a:xfrm>
            <a:off x="797560" y="6009640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5A818CA0-0C79-4198-A882-66CD6CB2AEAE}"/>
              </a:ext>
            </a:extLst>
          </p:cNvPr>
          <p:cNvCxnSpPr>
            <a:cxnSpLocks/>
          </p:cNvCxnSpPr>
          <p:nvPr/>
        </p:nvCxnSpPr>
        <p:spPr>
          <a:xfrm flipV="1">
            <a:off x="822960" y="4282440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0F1E9F-AAC8-467B-A403-BFA58CC54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9" r="6456"/>
          <a:stretch/>
        </p:blipFill>
        <p:spPr>
          <a:xfrm>
            <a:off x="330200" y="5247640"/>
            <a:ext cx="1157085" cy="15486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554C301-6E24-447D-BE83-6FCF2FA42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160" y="233679"/>
            <a:ext cx="1327051" cy="13270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2E5260-03F8-4CB8-A973-FBCD1E1EF078}"/>
              </a:ext>
            </a:extLst>
          </p:cNvPr>
          <p:cNvSpPr/>
          <p:nvPr/>
        </p:nvSpPr>
        <p:spPr>
          <a:xfrm>
            <a:off x="2068396" y="3039652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38B15C2-7DE3-45A0-BE4A-DCA19A7FF347}"/>
              </a:ext>
            </a:extLst>
          </p:cNvPr>
          <p:cNvSpPr/>
          <p:nvPr/>
        </p:nvSpPr>
        <p:spPr>
          <a:xfrm>
            <a:off x="4573448" y="561417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A5014BD-0C40-4081-8E8F-A07A32FBDE21}"/>
              </a:ext>
            </a:extLst>
          </p:cNvPr>
          <p:cNvSpPr/>
          <p:nvPr/>
        </p:nvSpPr>
        <p:spPr>
          <a:xfrm>
            <a:off x="5325803" y="2987040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2E2A03F-210E-4610-ABA5-09185F8C24DC}"/>
              </a:ext>
            </a:extLst>
          </p:cNvPr>
          <p:cNvSpPr/>
          <p:nvPr/>
        </p:nvSpPr>
        <p:spPr>
          <a:xfrm>
            <a:off x="6221041" y="4666526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CB2029E-9B90-4DE3-AB3D-E2E4FC394EBC}"/>
              </a:ext>
            </a:extLst>
          </p:cNvPr>
          <p:cNvSpPr/>
          <p:nvPr/>
        </p:nvSpPr>
        <p:spPr>
          <a:xfrm>
            <a:off x="8637" y="2175409"/>
            <a:ext cx="287931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1D74D154-FD01-44F5-B23C-F286190A7465}"/>
              </a:ext>
            </a:extLst>
          </p:cNvPr>
          <p:cNvSpPr/>
          <p:nvPr/>
        </p:nvSpPr>
        <p:spPr>
          <a:xfrm>
            <a:off x="7866725" y="2117535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497A3857-47EC-4BF4-B8D6-0BFFC097E460}"/>
              </a:ext>
            </a:extLst>
          </p:cNvPr>
          <p:cNvSpPr/>
          <p:nvPr/>
        </p:nvSpPr>
        <p:spPr>
          <a:xfrm>
            <a:off x="7867989" y="4754751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9C81E5C2-3A30-43E1-B922-382B57745824}"/>
              </a:ext>
            </a:extLst>
          </p:cNvPr>
          <p:cNvSpPr/>
          <p:nvPr/>
        </p:nvSpPr>
        <p:spPr>
          <a:xfrm>
            <a:off x="6190325" y="1251363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A4C5BC15-CC9B-43F8-B8F4-4BBBA5440BEA}"/>
              </a:ext>
            </a:extLst>
          </p:cNvPr>
          <p:cNvGrpSpPr/>
          <p:nvPr/>
        </p:nvGrpSpPr>
        <p:grpSpPr>
          <a:xfrm>
            <a:off x="338417" y="116942"/>
            <a:ext cx="4349822" cy="1483360"/>
            <a:chOff x="48271" y="37811"/>
            <a:chExt cx="4349822" cy="148336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="" xmlns:a16="http://schemas.microsoft.com/office/drawing/2014/main" id="{5AC78E0A-2C73-479E-B512-35657EB246A2}"/>
                </a:ext>
              </a:extLst>
            </p:cNvPr>
            <p:cNvSpPr/>
            <p:nvPr/>
          </p:nvSpPr>
          <p:spPr>
            <a:xfrm>
              <a:off x="48271" y="37811"/>
              <a:ext cx="4349822" cy="148336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509B107-1369-4173-969E-49E540C4009D}"/>
                </a:ext>
              </a:extLst>
            </p:cNvPr>
            <p:cNvSpPr txBox="1"/>
            <p:nvPr/>
          </p:nvSpPr>
          <p:spPr>
            <a:xfrm>
              <a:off x="132001" y="117772"/>
              <a:ext cx="418236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The robot moves along the lines.</a:t>
              </a:r>
            </a:p>
            <a:p>
              <a:pPr algn="ctr"/>
              <a:r>
                <a:rPr lang="en-GB" sz="2000" dirty="0"/>
                <a:t>It can only move two units </a:t>
              </a:r>
            </a:p>
            <a:p>
              <a:pPr algn="ctr"/>
              <a:r>
                <a:rPr lang="en-GB" sz="2000" dirty="0"/>
                <a:t>horizontally or vertically at a time.</a:t>
              </a:r>
            </a:p>
            <a:p>
              <a:pPr algn="ctr"/>
              <a:r>
                <a:rPr lang="en-GB" sz="2000" dirty="0"/>
                <a:t>How many moves to get to the portal?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539F28EC-FAC7-4886-954A-C2EA64EE2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47237"/>
              </p:ext>
            </p:extLst>
          </p:nvPr>
        </p:nvGraphicFramePr>
        <p:xfrm>
          <a:off x="0" y="0"/>
          <a:ext cx="9906012" cy="6874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1">
                  <a:extLst>
                    <a:ext uri="{9D8B030D-6E8A-4147-A177-3AD203B41FA5}">
                      <a16:colId xmlns="" xmlns:a16="http://schemas.microsoft.com/office/drawing/2014/main" val="367419333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97308287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164264066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11418962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1252814532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1848795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0885956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2244041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88331826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04143830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63041669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365966501"/>
                    </a:ext>
                  </a:extLst>
                </a:gridCol>
              </a:tblGrid>
              <a:tr h="859353"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709091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6546052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922804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212197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901971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555149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021719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663282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41E9CBF-407C-40A1-B442-E8DDAECDF707}"/>
              </a:ext>
            </a:extLst>
          </p:cNvPr>
          <p:cNvSpPr/>
          <p:nvPr/>
        </p:nvSpPr>
        <p:spPr>
          <a:xfrm>
            <a:off x="2936240" y="458538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9789678-5F8F-404C-9FAA-A4BC4C99C95F}"/>
              </a:ext>
            </a:extLst>
          </p:cNvPr>
          <p:cNvCxnSpPr>
            <a:cxnSpLocks/>
          </p:cNvCxnSpPr>
          <p:nvPr/>
        </p:nvCxnSpPr>
        <p:spPr>
          <a:xfrm>
            <a:off x="797560" y="6009640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5A818CA0-0C79-4198-A882-66CD6CB2AEAE}"/>
              </a:ext>
            </a:extLst>
          </p:cNvPr>
          <p:cNvCxnSpPr>
            <a:cxnSpLocks/>
          </p:cNvCxnSpPr>
          <p:nvPr/>
        </p:nvCxnSpPr>
        <p:spPr>
          <a:xfrm flipV="1">
            <a:off x="822960" y="4282440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0F1E9F-AAC8-467B-A403-BFA58CC54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9" r="6456"/>
          <a:stretch/>
        </p:blipFill>
        <p:spPr>
          <a:xfrm>
            <a:off x="330200" y="5247640"/>
            <a:ext cx="1157085" cy="15486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554C301-6E24-447D-BE83-6FCF2FA42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160" y="233679"/>
            <a:ext cx="1327051" cy="13270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2E5260-03F8-4CB8-A973-FBCD1E1EF078}"/>
              </a:ext>
            </a:extLst>
          </p:cNvPr>
          <p:cNvSpPr/>
          <p:nvPr/>
        </p:nvSpPr>
        <p:spPr>
          <a:xfrm>
            <a:off x="2068396" y="3039652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38B15C2-7DE3-45A0-BE4A-DCA19A7FF347}"/>
              </a:ext>
            </a:extLst>
          </p:cNvPr>
          <p:cNvSpPr/>
          <p:nvPr/>
        </p:nvSpPr>
        <p:spPr>
          <a:xfrm>
            <a:off x="4573448" y="561417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A5014BD-0C40-4081-8E8F-A07A32FBDE21}"/>
              </a:ext>
            </a:extLst>
          </p:cNvPr>
          <p:cNvSpPr/>
          <p:nvPr/>
        </p:nvSpPr>
        <p:spPr>
          <a:xfrm>
            <a:off x="5325803" y="2987040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2E2A03F-210E-4610-ABA5-09185F8C24DC}"/>
              </a:ext>
            </a:extLst>
          </p:cNvPr>
          <p:cNvSpPr/>
          <p:nvPr/>
        </p:nvSpPr>
        <p:spPr>
          <a:xfrm>
            <a:off x="6221041" y="4666526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CB2029E-9B90-4DE3-AB3D-E2E4FC394EBC}"/>
              </a:ext>
            </a:extLst>
          </p:cNvPr>
          <p:cNvSpPr/>
          <p:nvPr/>
        </p:nvSpPr>
        <p:spPr>
          <a:xfrm>
            <a:off x="8637" y="2175409"/>
            <a:ext cx="287931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1D74D154-FD01-44F5-B23C-F286190A7465}"/>
              </a:ext>
            </a:extLst>
          </p:cNvPr>
          <p:cNvSpPr/>
          <p:nvPr/>
        </p:nvSpPr>
        <p:spPr>
          <a:xfrm>
            <a:off x="7866725" y="2117535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497A3857-47EC-4BF4-B8D6-0BFFC097E460}"/>
              </a:ext>
            </a:extLst>
          </p:cNvPr>
          <p:cNvSpPr/>
          <p:nvPr/>
        </p:nvSpPr>
        <p:spPr>
          <a:xfrm>
            <a:off x="7867989" y="4754751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B6A5ABC1-5C4C-4A39-9041-BAD4CA989589}"/>
              </a:ext>
            </a:extLst>
          </p:cNvPr>
          <p:cNvCxnSpPr>
            <a:cxnSpLocks/>
          </p:cNvCxnSpPr>
          <p:nvPr/>
        </p:nvCxnSpPr>
        <p:spPr>
          <a:xfrm>
            <a:off x="2477818" y="602314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1BF79CCA-0CEE-4DD2-B541-BA61DA1D4857}"/>
              </a:ext>
            </a:extLst>
          </p:cNvPr>
          <p:cNvCxnSpPr>
            <a:cxnSpLocks/>
          </p:cNvCxnSpPr>
          <p:nvPr/>
        </p:nvCxnSpPr>
        <p:spPr>
          <a:xfrm>
            <a:off x="4100203" y="4300445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1ABB00B2-5A67-483B-9B81-8004E3A737B4}"/>
              </a:ext>
            </a:extLst>
          </p:cNvPr>
          <p:cNvCxnSpPr>
            <a:cxnSpLocks/>
          </p:cNvCxnSpPr>
          <p:nvPr/>
        </p:nvCxnSpPr>
        <p:spPr>
          <a:xfrm>
            <a:off x="5780462" y="427922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323FD6AE-5A73-4C8A-B948-05D7384EADD0}"/>
              </a:ext>
            </a:extLst>
          </p:cNvPr>
          <p:cNvCxnSpPr>
            <a:cxnSpLocks/>
          </p:cNvCxnSpPr>
          <p:nvPr/>
        </p:nvCxnSpPr>
        <p:spPr>
          <a:xfrm>
            <a:off x="7437571" y="4281153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="" xmlns:a16="http://schemas.microsoft.com/office/drawing/2014/main" id="{D495BCE1-623B-4B2D-AEE2-D600A7152952}"/>
              </a:ext>
            </a:extLst>
          </p:cNvPr>
          <p:cNvCxnSpPr>
            <a:cxnSpLocks/>
          </p:cNvCxnSpPr>
          <p:nvPr/>
        </p:nvCxnSpPr>
        <p:spPr>
          <a:xfrm flipV="1">
            <a:off x="4112099" y="430751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9999C337-FA9A-4F7E-8031-76124322D2A6}"/>
              </a:ext>
            </a:extLst>
          </p:cNvPr>
          <p:cNvCxnSpPr>
            <a:cxnSpLocks/>
          </p:cNvCxnSpPr>
          <p:nvPr/>
        </p:nvCxnSpPr>
        <p:spPr>
          <a:xfrm flipV="1">
            <a:off x="9091142" y="255009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EB94A7-728A-4C60-BABC-6203350738B6}"/>
              </a:ext>
            </a:extLst>
          </p:cNvPr>
          <p:cNvCxnSpPr>
            <a:cxnSpLocks/>
          </p:cNvCxnSpPr>
          <p:nvPr/>
        </p:nvCxnSpPr>
        <p:spPr>
          <a:xfrm flipV="1">
            <a:off x="9081497" y="896844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CE93504F-9ECA-42D0-B6CE-0475E87B29D7}"/>
              </a:ext>
            </a:extLst>
          </p:cNvPr>
          <p:cNvCxnSpPr>
            <a:cxnSpLocks/>
          </p:cNvCxnSpPr>
          <p:nvPr/>
        </p:nvCxnSpPr>
        <p:spPr>
          <a:xfrm flipV="1">
            <a:off x="824889" y="259446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53945A83-DB18-4AE8-BE75-2A942B819834}"/>
              </a:ext>
            </a:extLst>
          </p:cNvPr>
          <p:cNvCxnSpPr>
            <a:cxnSpLocks/>
          </p:cNvCxnSpPr>
          <p:nvPr/>
        </p:nvCxnSpPr>
        <p:spPr>
          <a:xfrm flipV="1">
            <a:off x="7447537" y="82546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967181E1-5707-470B-B1D2-C93DA761D329}"/>
              </a:ext>
            </a:extLst>
          </p:cNvPr>
          <p:cNvCxnSpPr>
            <a:cxnSpLocks/>
          </p:cNvCxnSpPr>
          <p:nvPr/>
        </p:nvCxnSpPr>
        <p:spPr>
          <a:xfrm>
            <a:off x="7437571" y="85504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BF608385-0CE2-464C-ADED-6A2758EA758E}"/>
              </a:ext>
            </a:extLst>
          </p:cNvPr>
          <p:cNvCxnSpPr>
            <a:cxnSpLocks/>
          </p:cNvCxnSpPr>
          <p:nvPr/>
        </p:nvCxnSpPr>
        <p:spPr>
          <a:xfrm>
            <a:off x="5772745" y="255845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6978D273-9996-4B0D-BAB5-6CC14F502DE9}"/>
              </a:ext>
            </a:extLst>
          </p:cNvPr>
          <p:cNvCxnSpPr>
            <a:cxnSpLocks/>
          </p:cNvCxnSpPr>
          <p:nvPr/>
        </p:nvCxnSpPr>
        <p:spPr>
          <a:xfrm>
            <a:off x="4096346" y="257195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CEDB4969-ADF3-47E2-896C-8BDDCFF21654}"/>
              </a:ext>
            </a:extLst>
          </p:cNvPr>
          <p:cNvCxnSpPr>
            <a:cxnSpLocks/>
          </p:cNvCxnSpPr>
          <p:nvPr/>
        </p:nvCxnSpPr>
        <p:spPr>
          <a:xfrm>
            <a:off x="2464314" y="2571958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35B48503-3017-48B0-8EFF-776037221BDD}"/>
              </a:ext>
            </a:extLst>
          </p:cNvPr>
          <p:cNvCxnSpPr>
            <a:cxnSpLocks/>
          </p:cNvCxnSpPr>
          <p:nvPr/>
        </p:nvCxnSpPr>
        <p:spPr>
          <a:xfrm>
            <a:off x="787914" y="2585462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B5C8665-26C5-4356-96CC-F0A00989C55C}"/>
              </a:ext>
            </a:extLst>
          </p:cNvPr>
          <p:cNvCxnSpPr>
            <a:cxnSpLocks/>
          </p:cNvCxnSpPr>
          <p:nvPr/>
        </p:nvCxnSpPr>
        <p:spPr>
          <a:xfrm>
            <a:off x="5751525" y="85890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9C81E5C2-3A30-43E1-B922-382B57745824}"/>
              </a:ext>
            </a:extLst>
          </p:cNvPr>
          <p:cNvSpPr/>
          <p:nvPr/>
        </p:nvSpPr>
        <p:spPr>
          <a:xfrm>
            <a:off x="6190325" y="1251363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D39766D3-5AFC-413E-8C12-A9DBFBCC7A7E}"/>
              </a:ext>
            </a:extLst>
          </p:cNvPr>
          <p:cNvCxnSpPr>
            <a:cxnSpLocks/>
          </p:cNvCxnSpPr>
          <p:nvPr/>
        </p:nvCxnSpPr>
        <p:spPr>
          <a:xfrm flipV="1">
            <a:off x="5794287" y="850546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9801D007-6079-46CF-9BE9-814C9427DCC9}"/>
              </a:ext>
            </a:extLst>
          </p:cNvPr>
          <p:cNvGrpSpPr/>
          <p:nvPr/>
        </p:nvGrpSpPr>
        <p:grpSpPr>
          <a:xfrm>
            <a:off x="4957027" y="6154853"/>
            <a:ext cx="4786938" cy="581611"/>
            <a:chOff x="-170287" y="37811"/>
            <a:chExt cx="4786938" cy="58161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E0D6FBD4-23A0-4FEC-9878-02DF6AEFBDC6}"/>
                </a:ext>
              </a:extLst>
            </p:cNvPr>
            <p:cNvSpPr/>
            <p:nvPr/>
          </p:nvSpPr>
          <p:spPr>
            <a:xfrm>
              <a:off x="-170287" y="37811"/>
              <a:ext cx="4786938" cy="581611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90A1F0C6-5333-46A1-B8FF-7BAEB24E9B19}"/>
                </a:ext>
              </a:extLst>
            </p:cNvPr>
            <p:cNvSpPr txBox="1"/>
            <p:nvPr/>
          </p:nvSpPr>
          <p:spPr>
            <a:xfrm>
              <a:off x="-102415" y="117772"/>
              <a:ext cx="4651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How can we describe the total movement?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FA8CB8B1-09BD-4935-A0CF-81B164AD999D}"/>
              </a:ext>
            </a:extLst>
          </p:cNvPr>
          <p:cNvGrpSpPr/>
          <p:nvPr/>
        </p:nvGrpSpPr>
        <p:grpSpPr>
          <a:xfrm>
            <a:off x="338417" y="116942"/>
            <a:ext cx="4349822" cy="1483360"/>
            <a:chOff x="48271" y="37811"/>
            <a:chExt cx="4349822" cy="148336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="" xmlns:a16="http://schemas.microsoft.com/office/drawing/2014/main" id="{E9D002CB-DDA1-4533-808D-15E28800BEB7}"/>
                </a:ext>
              </a:extLst>
            </p:cNvPr>
            <p:cNvSpPr/>
            <p:nvPr/>
          </p:nvSpPr>
          <p:spPr>
            <a:xfrm>
              <a:off x="48271" y="37811"/>
              <a:ext cx="4349822" cy="148336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B14EA474-25C8-4CEB-A2FB-57A616864743}"/>
                </a:ext>
              </a:extLst>
            </p:cNvPr>
            <p:cNvSpPr txBox="1"/>
            <p:nvPr/>
          </p:nvSpPr>
          <p:spPr>
            <a:xfrm>
              <a:off x="132001" y="117772"/>
              <a:ext cx="418236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The robot moves along the lines.</a:t>
              </a:r>
            </a:p>
            <a:p>
              <a:pPr algn="ctr"/>
              <a:r>
                <a:rPr lang="en-GB" sz="2000" dirty="0"/>
                <a:t>It can only move two units </a:t>
              </a:r>
            </a:p>
            <a:p>
              <a:pPr algn="ctr"/>
              <a:r>
                <a:rPr lang="en-GB" sz="2000" dirty="0"/>
                <a:t>horizontally or vertically at a time.</a:t>
              </a:r>
            </a:p>
            <a:p>
              <a:pPr algn="ctr"/>
              <a:r>
                <a:rPr lang="en-GB" sz="2000" dirty="0"/>
                <a:t>How many moves to get to the portal?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221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539F28EC-FAC7-4886-954A-C2EA64EE2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426007"/>
              </p:ext>
            </p:extLst>
          </p:nvPr>
        </p:nvGraphicFramePr>
        <p:xfrm>
          <a:off x="0" y="0"/>
          <a:ext cx="9906012" cy="6874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1">
                  <a:extLst>
                    <a:ext uri="{9D8B030D-6E8A-4147-A177-3AD203B41FA5}">
                      <a16:colId xmlns="" xmlns:a16="http://schemas.microsoft.com/office/drawing/2014/main" val="367419333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97308287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164264066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11418962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1252814532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1848795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0885956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2244041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88331826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04143830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63041669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365966501"/>
                    </a:ext>
                  </a:extLst>
                </a:gridCol>
              </a:tblGrid>
              <a:tr h="859353"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709091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6546052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922804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212197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901971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555149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021719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663282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41E9CBF-407C-40A1-B442-E8DDAECDF707}"/>
              </a:ext>
            </a:extLst>
          </p:cNvPr>
          <p:cNvSpPr/>
          <p:nvPr/>
        </p:nvSpPr>
        <p:spPr>
          <a:xfrm>
            <a:off x="2936240" y="458538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9789678-5F8F-404C-9FAA-A4BC4C99C95F}"/>
              </a:ext>
            </a:extLst>
          </p:cNvPr>
          <p:cNvCxnSpPr>
            <a:cxnSpLocks/>
          </p:cNvCxnSpPr>
          <p:nvPr/>
        </p:nvCxnSpPr>
        <p:spPr>
          <a:xfrm>
            <a:off x="797560" y="6009640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5A818CA0-0C79-4198-A882-66CD6CB2AEAE}"/>
              </a:ext>
            </a:extLst>
          </p:cNvPr>
          <p:cNvCxnSpPr>
            <a:cxnSpLocks/>
          </p:cNvCxnSpPr>
          <p:nvPr/>
        </p:nvCxnSpPr>
        <p:spPr>
          <a:xfrm flipV="1">
            <a:off x="822960" y="4282440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0F1E9F-AAC8-467B-A403-BFA58CC54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9" r="6456"/>
          <a:stretch/>
        </p:blipFill>
        <p:spPr>
          <a:xfrm>
            <a:off x="330200" y="5247640"/>
            <a:ext cx="1157085" cy="15486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554C301-6E24-447D-BE83-6FCF2FA42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160" y="233679"/>
            <a:ext cx="1327051" cy="13270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2E5260-03F8-4CB8-A973-FBCD1E1EF078}"/>
              </a:ext>
            </a:extLst>
          </p:cNvPr>
          <p:cNvSpPr/>
          <p:nvPr/>
        </p:nvSpPr>
        <p:spPr>
          <a:xfrm>
            <a:off x="2068396" y="3039652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38B15C2-7DE3-45A0-BE4A-DCA19A7FF347}"/>
              </a:ext>
            </a:extLst>
          </p:cNvPr>
          <p:cNvSpPr/>
          <p:nvPr/>
        </p:nvSpPr>
        <p:spPr>
          <a:xfrm>
            <a:off x="4573448" y="561417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A5014BD-0C40-4081-8E8F-A07A32FBDE21}"/>
              </a:ext>
            </a:extLst>
          </p:cNvPr>
          <p:cNvSpPr/>
          <p:nvPr/>
        </p:nvSpPr>
        <p:spPr>
          <a:xfrm>
            <a:off x="5325803" y="2987040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2E2A03F-210E-4610-ABA5-09185F8C24DC}"/>
              </a:ext>
            </a:extLst>
          </p:cNvPr>
          <p:cNvSpPr/>
          <p:nvPr/>
        </p:nvSpPr>
        <p:spPr>
          <a:xfrm>
            <a:off x="6221041" y="4666526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CB2029E-9B90-4DE3-AB3D-E2E4FC394EBC}"/>
              </a:ext>
            </a:extLst>
          </p:cNvPr>
          <p:cNvSpPr/>
          <p:nvPr/>
        </p:nvSpPr>
        <p:spPr>
          <a:xfrm>
            <a:off x="8637" y="2175409"/>
            <a:ext cx="287931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1D74D154-FD01-44F5-B23C-F286190A7465}"/>
              </a:ext>
            </a:extLst>
          </p:cNvPr>
          <p:cNvSpPr/>
          <p:nvPr/>
        </p:nvSpPr>
        <p:spPr>
          <a:xfrm>
            <a:off x="7866725" y="2117535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497A3857-47EC-4BF4-B8D6-0BFFC097E460}"/>
              </a:ext>
            </a:extLst>
          </p:cNvPr>
          <p:cNvSpPr/>
          <p:nvPr/>
        </p:nvSpPr>
        <p:spPr>
          <a:xfrm>
            <a:off x="7867989" y="4754751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B6A5ABC1-5C4C-4A39-9041-BAD4CA989589}"/>
              </a:ext>
            </a:extLst>
          </p:cNvPr>
          <p:cNvCxnSpPr>
            <a:cxnSpLocks/>
          </p:cNvCxnSpPr>
          <p:nvPr/>
        </p:nvCxnSpPr>
        <p:spPr>
          <a:xfrm>
            <a:off x="2477818" y="602314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1BF79CCA-0CEE-4DD2-B541-BA61DA1D4857}"/>
              </a:ext>
            </a:extLst>
          </p:cNvPr>
          <p:cNvCxnSpPr>
            <a:cxnSpLocks/>
          </p:cNvCxnSpPr>
          <p:nvPr/>
        </p:nvCxnSpPr>
        <p:spPr>
          <a:xfrm>
            <a:off x="4100203" y="4300445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1ABB00B2-5A67-483B-9B81-8004E3A737B4}"/>
              </a:ext>
            </a:extLst>
          </p:cNvPr>
          <p:cNvCxnSpPr>
            <a:cxnSpLocks/>
          </p:cNvCxnSpPr>
          <p:nvPr/>
        </p:nvCxnSpPr>
        <p:spPr>
          <a:xfrm>
            <a:off x="5780462" y="427922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323FD6AE-5A73-4C8A-B948-05D7384EADD0}"/>
              </a:ext>
            </a:extLst>
          </p:cNvPr>
          <p:cNvCxnSpPr>
            <a:cxnSpLocks/>
          </p:cNvCxnSpPr>
          <p:nvPr/>
        </p:nvCxnSpPr>
        <p:spPr>
          <a:xfrm>
            <a:off x="7437571" y="4281153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="" xmlns:a16="http://schemas.microsoft.com/office/drawing/2014/main" id="{D495BCE1-623B-4B2D-AEE2-D600A7152952}"/>
              </a:ext>
            </a:extLst>
          </p:cNvPr>
          <p:cNvCxnSpPr>
            <a:cxnSpLocks/>
          </p:cNvCxnSpPr>
          <p:nvPr/>
        </p:nvCxnSpPr>
        <p:spPr>
          <a:xfrm flipV="1">
            <a:off x="4112099" y="430751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9999C337-FA9A-4F7E-8031-76124322D2A6}"/>
              </a:ext>
            </a:extLst>
          </p:cNvPr>
          <p:cNvCxnSpPr>
            <a:cxnSpLocks/>
          </p:cNvCxnSpPr>
          <p:nvPr/>
        </p:nvCxnSpPr>
        <p:spPr>
          <a:xfrm flipV="1">
            <a:off x="9091142" y="255009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EB94A7-728A-4C60-BABC-6203350738B6}"/>
              </a:ext>
            </a:extLst>
          </p:cNvPr>
          <p:cNvCxnSpPr>
            <a:cxnSpLocks/>
          </p:cNvCxnSpPr>
          <p:nvPr/>
        </p:nvCxnSpPr>
        <p:spPr>
          <a:xfrm flipV="1">
            <a:off x="9081497" y="896844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CE93504F-9ECA-42D0-B6CE-0475E87B29D7}"/>
              </a:ext>
            </a:extLst>
          </p:cNvPr>
          <p:cNvCxnSpPr>
            <a:cxnSpLocks/>
          </p:cNvCxnSpPr>
          <p:nvPr/>
        </p:nvCxnSpPr>
        <p:spPr>
          <a:xfrm flipV="1">
            <a:off x="824889" y="259446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53945A83-DB18-4AE8-BE75-2A942B819834}"/>
              </a:ext>
            </a:extLst>
          </p:cNvPr>
          <p:cNvCxnSpPr>
            <a:cxnSpLocks/>
          </p:cNvCxnSpPr>
          <p:nvPr/>
        </p:nvCxnSpPr>
        <p:spPr>
          <a:xfrm flipV="1">
            <a:off x="7447537" y="82546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967181E1-5707-470B-B1D2-C93DA761D329}"/>
              </a:ext>
            </a:extLst>
          </p:cNvPr>
          <p:cNvCxnSpPr>
            <a:cxnSpLocks/>
          </p:cNvCxnSpPr>
          <p:nvPr/>
        </p:nvCxnSpPr>
        <p:spPr>
          <a:xfrm>
            <a:off x="7437571" y="85504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BF608385-0CE2-464C-ADED-6A2758EA758E}"/>
              </a:ext>
            </a:extLst>
          </p:cNvPr>
          <p:cNvCxnSpPr>
            <a:cxnSpLocks/>
          </p:cNvCxnSpPr>
          <p:nvPr/>
        </p:nvCxnSpPr>
        <p:spPr>
          <a:xfrm>
            <a:off x="5772745" y="255845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6978D273-9996-4B0D-BAB5-6CC14F502DE9}"/>
              </a:ext>
            </a:extLst>
          </p:cNvPr>
          <p:cNvCxnSpPr>
            <a:cxnSpLocks/>
          </p:cNvCxnSpPr>
          <p:nvPr/>
        </p:nvCxnSpPr>
        <p:spPr>
          <a:xfrm>
            <a:off x="4096346" y="257195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CEDB4969-ADF3-47E2-896C-8BDDCFF21654}"/>
              </a:ext>
            </a:extLst>
          </p:cNvPr>
          <p:cNvCxnSpPr>
            <a:cxnSpLocks/>
          </p:cNvCxnSpPr>
          <p:nvPr/>
        </p:nvCxnSpPr>
        <p:spPr>
          <a:xfrm>
            <a:off x="2464314" y="2571958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35B48503-3017-48B0-8EFF-776037221BDD}"/>
              </a:ext>
            </a:extLst>
          </p:cNvPr>
          <p:cNvCxnSpPr>
            <a:cxnSpLocks/>
          </p:cNvCxnSpPr>
          <p:nvPr/>
        </p:nvCxnSpPr>
        <p:spPr>
          <a:xfrm>
            <a:off x="787914" y="2585462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B5C8665-26C5-4356-96CC-F0A00989C55C}"/>
              </a:ext>
            </a:extLst>
          </p:cNvPr>
          <p:cNvCxnSpPr>
            <a:cxnSpLocks/>
          </p:cNvCxnSpPr>
          <p:nvPr/>
        </p:nvCxnSpPr>
        <p:spPr>
          <a:xfrm>
            <a:off x="5751525" y="85890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9C81E5C2-3A30-43E1-B922-382B57745824}"/>
              </a:ext>
            </a:extLst>
          </p:cNvPr>
          <p:cNvSpPr/>
          <p:nvPr/>
        </p:nvSpPr>
        <p:spPr>
          <a:xfrm>
            <a:off x="6190325" y="1251363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D39766D3-5AFC-413E-8C12-A9DBFBCC7A7E}"/>
              </a:ext>
            </a:extLst>
          </p:cNvPr>
          <p:cNvCxnSpPr>
            <a:cxnSpLocks/>
          </p:cNvCxnSpPr>
          <p:nvPr/>
        </p:nvCxnSpPr>
        <p:spPr>
          <a:xfrm flipV="1">
            <a:off x="5794287" y="850546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9801D007-6079-46CF-9BE9-814C9427DCC9}"/>
              </a:ext>
            </a:extLst>
          </p:cNvPr>
          <p:cNvGrpSpPr/>
          <p:nvPr/>
        </p:nvGrpSpPr>
        <p:grpSpPr>
          <a:xfrm>
            <a:off x="4957027" y="6154853"/>
            <a:ext cx="4786938" cy="581611"/>
            <a:chOff x="-170287" y="37811"/>
            <a:chExt cx="4786938" cy="58161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E0D6FBD4-23A0-4FEC-9878-02DF6AEFBDC6}"/>
                </a:ext>
              </a:extLst>
            </p:cNvPr>
            <p:cNvSpPr/>
            <p:nvPr/>
          </p:nvSpPr>
          <p:spPr>
            <a:xfrm>
              <a:off x="-170287" y="37811"/>
              <a:ext cx="4786938" cy="581611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90A1F0C6-5333-46A1-B8FF-7BAEB24E9B19}"/>
                </a:ext>
              </a:extLst>
            </p:cNvPr>
            <p:cNvSpPr txBox="1"/>
            <p:nvPr/>
          </p:nvSpPr>
          <p:spPr>
            <a:xfrm>
              <a:off x="-102415" y="117772"/>
              <a:ext cx="4651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>
                  <a:solidFill>
                    <a:prstClr val="black"/>
                  </a:solidFill>
                </a:rPr>
                <a:t>How can we describe the total movement?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FA8CB8B1-09BD-4935-A0CF-81B164AD999D}"/>
              </a:ext>
            </a:extLst>
          </p:cNvPr>
          <p:cNvGrpSpPr/>
          <p:nvPr/>
        </p:nvGrpSpPr>
        <p:grpSpPr>
          <a:xfrm>
            <a:off x="338417" y="116942"/>
            <a:ext cx="4349822" cy="1526767"/>
            <a:chOff x="48271" y="37811"/>
            <a:chExt cx="4349822" cy="152676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="" xmlns:a16="http://schemas.microsoft.com/office/drawing/2014/main" id="{E9D002CB-DDA1-4533-808D-15E28800BEB7}"/>
                </a:ext>
              </a:extLst>
            </p:cNvPr>
            <p:cNvSpPr/>
            <p:nvPr/>
          </p:nvSpPr>
          <p:spPr>
            <a:xfrm>
              <a:off x="48271" y="37811"/>
              <a:ext cx="4349822" cy="148336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="" xmlns:a16="http://schemas.microsoft.com/office/drawing/2014/main" id="{B14EA474-25C8-4CEB-A2FB-57A616864743}"/>
                    </a:ext>
                  </a:extLst>
                </p:cNvPr>
                <p:cNvSpPr txBox="1"/>
                <p:nvPr/>
              </p:nvSpPr>
              <p:spPr>
                <a:xfrm>
                  <a:off x="571685" y="117772"/>
                  <a:ext cx="3303020" cy="14468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GB" sz="2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24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GB" sz="24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GB" sz="24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GB" sz="24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6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GB" sz="2000" dirty="0" smtClean="0">
                    <a:solidFill>
                      <a:prstClr val="black"/>
                    </a:solidFill>
                  </a:endParaRPr>
                </a:p>
                <a:p>
                  <a:pPr algn="ctr"/>
                  <a:r>
                    <a:rPr lang="en-GB" sz="1600" dirty="0" smtClean="0">
                      <a:solidFill>
                        <a:prstClr val="black"/>
                      </a:solidFill>
                    </a:rPr>
                    <a:t>The robot has to walk 10 squares to </a:t>
                  </a:r>
                </a:p>
                <a:p>
                  <a:pPr algn="ctr"/>
                  <a:r>
                    <a:rPr lang="en-GB" sz="1600" dirty="0">
                      <a:solidFill>
                        <a:prstClr val="black"/>
                      </a:solidFill>
                    </a:rPr>
                    <a:t>t</a:t>
                  </a:r>
                  <a:r>
                    <a:rPr lang="en-GB" sz="1600" dirty="0" smtClean="0">
                      <a:solidFill>
                        <a:prstClr val="black"/>
                      </a:solidFill>
                    </a:rPr>
                    <a:t>he right and 6 squares up regardless </a:t>
                  </a:r>
                </a:p>
                <a:p>
                  <a:pPr algn="ctr"/>
                  <a:r>
                    <a:rPr lang="en-GB" sz="1600" dirty="0" smtClean="0">
                      <a:solidFill>
                        <a:prstClr val="black"/>
                      </a:solidFill>
                    </a:rPr>
                    <a:t>of the route they take. </a:t>
                  </a:r>
                  <a:endParaRPr lang="en-GB" sz="1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xmlns="" id="{B14EA474-25C8-4CEB-A2FB-57A6168647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685" y="117772"/>
                  <a:ext cx="3303020" cy="144680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5535" r="-5720" b="-420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2936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539F28EC-FAC7-4886-954A-C2EA64EE2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30319"/>
              </p:ext>
            </p:extLst>
          </p:nvPr>
        </p:nvGraphicFramePr>
        <p:xfrm>
          <a:off x="0" y="0"/>
          <a:ext cx="9906012" cy="6874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1">
                  <a:extLst>
                    <a:ext uri="{9D8B030D-6E8A-4147-A177-3AD203B41FA5}">
                      <a16:colId xmlns="" xmlns:a16="http://schemas.microsoft.com/office/drawing/2014/main" val="367419333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973082873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164264066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11418962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1252814532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1848795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00885956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2244041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3883318268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4041438300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630416695"/>
                    </a:ext>
                  </a:extLst>
                </a:gridCol>
                <a:gridCol w="825501">
                  <a:extLst>
                    <a:ext uri="{9D8B030D-6E8A-4147-A177-3AD203B41FA5}">
                      <a16:colId xmlns="" xmlns:a16="http://schemas.microsoft.com/office/drawing/2014/main" val="2365966501"/>
                    </a:ext>
                  </a:extLst>
                </a:gridCol>
              </a:tblGrid>
              <a:tr h="859353"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709091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6546052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922804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212197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901971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5551496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0217191"/>
                  </a:ext>
                </a:extLst>
              </a:tr>
              <a:tr h="859353"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200" dirty="0"/>
                    </a:p>
                  </a:txBody>
                  <a:tcPr marL="214838" marR="214838" marT="107419" marB="1074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663282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41E9CBF-407C-40A1-B442-E8DDAECDF707}"/>
              </a:ext>
            </a:extLst>
          </p:cNvPr>
          <p:cNvSpPr/>
          <p:nvPr/>
        </p:nvSpPr>
        <p:spPr>
          <a:xfrm>
            <a:off x="2936240" y="458538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9789678-5F8F-404C-9FAA-A4BC4C99C95F}"/>
              </a:ext>
            </a:extLst>
          </p:cNvPr>
          <p:cNvCxnSpPr>
            <a:cxnSpLocks/>
          </p:cNvCxnSpPr>
          <p:nvPr/>
        </p:nvCxnSpPr>
        <p:spPr>
          <a:xfrm>
            <a:off x="797560" y="6009640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5A818CA0-0C79-4198-A882-66CD6CB2AEAE}"/>
              </a:ext>
            </a:extLst>
          </p:cNvPr>
          <p:cNvCxnSpPr>
            <a:cxnSpLocks/>
          </p:cNvCxnSpPr>
          <p:nvPr/>
        </p:nvCxnSpPr>
        <p:spPr>
          <a:xfrm flipV="1">
            <a:off x="822960" y="4282440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0F1E9F-AAC8-467B-A403-BFA58CC54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9" r="6456"/>
          <a:stretch/>
        </p:blipFill>
        <p:spPr>
          <a:xfrm>
            <a:off x="330200" y="5247640"/>
            <a:ext cx="1157085" cy="154867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AECDD74D-2329-4F12-812F-0FCFEC217B29}"/>
              </a:ext>
            </a:extLst>
          </p:cNvPr>
          <p:cNvSpPr/>
          <p:nvPr/>
        </p:nvSpPr>
        <p:spPr>
          <a:xfrm>
            <a:off x="338417" y="116942"/>
            <a:ext cx="4349822" cy="148336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554C301-6E24-447D-BE83-6FCF2FA42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160" y="233679"/>
            <a:ext cx="1327051" cy="13270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92E5260-03F8-4CB8-A973-FBCD1E1EF078}"/>
              </a:ext>
            </a:extLst>
          </p:cNvPr>
          <p:cNvSpPr/>
          <p:nvPr/>
        </p:nvSpPr>
        <p:spPr>
          <a:xfrm>
            <a:off x="2068396" y="3039652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38B15C2-7DE3-45A0-BE4A-DCA19A7FF347}"/>
              </a:ext>
            </a:extLst>
          </p:cNvPr>
          <p:cNvSpPr/>
          <p:nvPr/>
        </p:nvSpPr>
        <p:spPr>
          <a:xfrm>
            <a:off x="4573448" y="5614177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A5014BD-0C40-4081-8E8F-A07A32FBDE21}"/>
              </a:ext>
            </a:extLst>
          </p:cNvPr>
          <p:cNvSpPr/>
          <p:nvPr/>
        </p:nvSpPr>
        <p:spPr>
          <a:xfrm>
            <a:off x="5325803" y="2987040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2E2A03F-210E-4610-ABA5-09185F8C24DC}"/>
              </a:ext>
            </a:extLst>
          </p:cNvPr>
          <p:cNvSpPr/>
          <p:nvPr/>
        </p:nvSpPr>
        <p:spPr>
          <a:xfrm>
            <a:off x="6221041" y="4666526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CB2029E-9B90-4DE3-AB3D-E2E4FC394EBC}"/>
              </a:ext>
            </a:extLst>
          </p:cNvPr>
          <p:cNvSpPr/>
          <p:nvPr/>
        </p:nvSpPr>
        <p:spPr>
          <a:xfrm>
            <a:off x="8637" y="2175409"/>
            <a:ext cx="287931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1D74D154-FD01-44F5-B23C-F286190A7465}"/>
              </a:ext>
            </a:extLst>
          </p:cNvPr>
          <p:cNvSpPr/>
          <p:nvPr/>
        </p:nvSpPr>
        <p:spPr>
          <a:xfrm>
            <a:off x="7866725" y="2117535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497A3857-47EC-4BF4-B8D6-0BFFC097E460}"/>
              </a:ext>
            </a:extLst>
          </p:cNvPr>
          <p:cNvSpPr/>
          <p:nvPr/>
        </p:nvSpPr>
        <p:spPr>
          <a:xfrm>
            <a:off x="7867989" y="4754751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B6A5ABC1-5C4C-4A39-9041-BAD4CA989589}"/>
              </a:ext>
            </a:extLst>
          </p:cNvPr>
          <p:cNvCxnSpPr>
            <a:cxnSpLocks/>
          </p:cNvCxnSpPr>
          <p:nvPr/>
        </p:nvCxnSpPr>
        <p:spPr>
          <a:xfrm>
            <a:off x="2477818" y="602314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1BF79CCA-0CEE-4DD2-B541-BA61DA1D4857}"/>
              </a:ext>
            </a:extLst>
          </p:cNvPr>
          <p:cNvCxnSpPr>
            <a:cxnSpLocks/>
          </p:cNvCxnSpPr>
          <p:nvPr/>
        </p:nvCxnSpPr>
        <p:spPr>
          <a:xfrm>
            <a:off x="4100203" y="4300445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1ABB00B2-5A67-483B-9B81-8004E3A737B4}"/>
              </a:ext>
            </a:extLst>
          </p:cNvPr>
          <p:cNvCxnSpPr>
            <a:cxnSpLocks/>
          </p:cNvCxnSpPr>
          <p:nvPr/>
        </p:nvCxnSpPr>
        <p:spPr>
          <a:xfrm>
            <a:off x="5780462" y="427922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323FD6AE-5A73-4C8A-B948-05D7384EADD0}"/>
              </a:ext>
            </a:extLst>
          </p:cNvPr>
          <p:cNvCxnSpPr>
            <a:cxnSpLocks/>
          </p:cNvCxnSpPr>
          <p:nvPr/>
        </p:nvCxnSpPr>
        <p:spPr>
          <a:xfrm>
            <a:off x="7437571" y="4281153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="" xmlns:a16="http://schemas.microsoft.com/office/drawing/2014/main" id="{D495BCE1-623B-4B2D-AEE2-D600A7152952}"/>
              </a:ext>
            </a:extLst>
          </p:cNvPr>
          <p:cNvCxnSpPr>
            <a:cxnSpLocks/>
          </p:cNvCxnSpPr>
          <p:nvPr/>
        </p:nvCxnSpPr>
        <p:spPr>
          <a:xfrm flipV="1">
            <a:off x="4112099" y="430751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9999C337-FA9A-4F7E-8031-76124322D2A6}"/>
              </a:ext>
            </a:extLst>
          </p:cNvPr>
          <p:cNvCxnSpPr>
            <a:cxnSpLocks/>
          </p:cNvCxnSpPr>
          <p:nvPr/>
        </p:nvCxnSpPr>
        <p:spPr>
          <a:xfrm flipV="1">
            <a:off x="9091142" y="255009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4DEB94A7-728A-4C60-BABC-6203350738B6}"/>
              </a:ext>
            </a:extLst>
          </p:cNvPr>
          <p:cNvCxnSpPr>
            <a:cxnSpLocks/>
          </p:cNvCxnSpPr>
          <p:nvPr/>
        </p:nvCxnSpPr>
        <p:spPr>
          <a:xfrm flipV="1">
            <a:off x="9081497" y="896844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CE93504F-9ECA-42D0-B6CE-0475E87B29D7}"/>
              </a:ext>
            </a:extLst>
          </p:cNvPr>
          <p:cNvCxnSpPr>
            <a:cxnSpLocks/>
          </p:cNvCxnSpPr>
          <p:nvPr/>
        </p:nvCxnSpPr>
        <p:spPr>
          <a:xfrm flipV="1">
            <a:off x="824889" y="2594465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53945A83-DB18-4AE8-BE75-2A942B819834}"/>
              </a:ext>
            </a:extLst>
          </p:cNvPr>
          <p:cNvCxnSpPr>
            <a:cxnSpLocks/>
          </p:cNvCxnSpPr>
          <p:nvPr/>
        </p:nvCxnSpPr>
        <p:spPr>
          <a:xfrm flipV="1">
            <a:off x="7447537" y="825468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967181E1-5707-470B-B1D2-C93DA761D329}"/>
              </a:ext>
            </a:extLst>
          </p:cNvPr>
          <p:cNvCxnSpPr>
            <a:cxnSpLocks/>
          </p:cNvCxnSpPr>
          <p:nvPr/>
        </p:nvCxnSpPr>
        <p:spPr>
          <a:xfrm>
            <a:off x="7437571" y="85504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BF608385-0CE2-464C-ADED-6A2758EA758E}"/>
              </a:ext>
            </a:extLst>
          </p:cNvPr>
          <p:cNvCxnSpPr>
            <a:cxnSpLocks/>
          </p:cNvCxnSpPr>
          <p:nvPr/>
        </p:nvCxnSpPr>
        <p:spPr>
          <a:xfrm>
            <a:off x="5772745" y="255845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6978D273-9996-4B0D-BAB5-6CC14F502DE9}"/>
              </a:ext>
            </a:extLst>
          </p:cNvPr>
          <p:cNvCxnSpPr>
            <a:cxnSpLocks/>
          </p:cNvCxnSpPr>
          <p:nvPr/>
        </p:nvCxnSpPr>
        <p:spPr>
          <a:xfrm>
            <a:off x="4096346" y="2571957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CEDB4969-ADF3-47E2-896C-8BDDCFF21654}"/>
              </a:ext>
            </a:extLst>
          </p:cNvPr>
          <p:cNvCxnSpPr>
            <a:cxnSpLocks/>
          </p:cNvCxnSpPr>
          <p:nvPr/>
        </p:nvCxnSpPr>
        <p:spPr>
          <a:xfrm>
            <a:off x="2464314" y="2571958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35B48503-3017-48B0-8EFF-776037221BDD}"/>
              </a:ext>
            </a:extLst>
          </p:cNvPr>
          <p:cNvCxnSpPr>
            <a:cxnSpLocks/>
          </p:cNvCxnSpPr>
          <p:nvPr/>
        </p:nvCxnSpPr>
        <p:spPr>
          <a:xfrm>
            <a:off x="787914" y="2585462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0B5C8665-26C5-4356-96CC-F0A00989C55C}"/>
              </a:ext>
            </a:extLst>
          </p:cNvPr>
          <p:cNvCxnSpPr>
            <a:cxnSpLocks/>
          </p:cNvCxnSpPr>
          <p:nvPr/>
        </p:nvCxnSpPr>
        <p:spPr>
          <a:xfrm>
            <a:off x="5751525" y="858904"/>
            <a:ext cx="16967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9C81E5C2-3A30-43E1-B922-382B57745824}"/>
              </a:ext>
            </a:extLst>
          </p:cNvPr>
          <p:cNvSpPr/>
          <p:nvPr/>
        </p:nvSpPr>
        <p:spPr>
          <a:xfrm>
            <a:off x="6190325" y="1251363"/>
            <a:ext cx="782320" cy="850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D39766D3-5AFC-413E-8C12-A9DBFBCC7A7E}"/>
              </a:ext>
            </a:extLst>
          </p:cNvPr>
          <p:cNvCxnSpPr>
            <a:cxnSpLocks/>
          </p:cNvCxnSpPr>
          <p:nvPr/>
        </p:nvCxnSpPr>
        <p:spPr>
          <a:xfrm flipV="1">
            <a:off x="5794287" y="850546"/>
            <a:ext cx="0" cy="16967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9801D007-6079-46CF-9BE9-814C9427DCC9}"/>
              </a:ext>
            </a:extLst>
          </p:cNvPr>
          <p:cNvGrpSpPr/>
          <p:nvPr/>
        </p:nvGrpSpPr>
        <p:grpSpPr>
          <a:xfrm>
            <a:off x="4957027" y="6154853"/>
            <a:ext cx="4786938" cy="581611"/>
            <a:chOff x="-170287" y="37811"/>
            <a:chExt cx="4786938" cy="58161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E0D6FBD4-23A0-4FEC-9878-02DF6AEFBDC6}"/>
                </a:ext>
              </a:extLst>
            </p:cNvPr>
            <p:cNvSpPr/>
            <p:nvPr/>
          </p:nvSpPr>
          <p:spPr>
            <a:xfrm>
              <a:off x="-170287" y="37811"/>
              <a:ext cx="4786938" cy="581611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90A1F0C6-5333-46A1-B8FF-7BAEB24E9B19}"/>
                </a:ext>
              </a:extLst>
            </p:cNvPr>
            <p:cNvSpPr txBox="1"/>
            <p:nvPr/>
          </p:nvSpPr>
          <p:spPr>
            <a:xfrm>
              <a:off x="-102415" y="117772"/>
              <a:ext cx="46512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How can we describe the total movement?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52FB9D3-2AE2-45C4-83BA-88A9EF4A4E7E}"/>
              </a:ext>
            </a:extLst>
          </p:cNvPr>
          <p:cNvGrpSpPr/>
          <p:nvPr/>
        </p:nvGrpSpPr>
        <p:grpSpPr>
          <a:xfrm>
            <a:off x="5738060" y="4997961"/>
            <a:ext cx="3380856" cy="1021211"/>
            <a:chOff x="6525139" y="3365931"/>
            <a:chExt cx="3380856" cy="1021211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="" xmlns:a16="http://schemas.microsoft.com/office/drawing/2014/main" id="{A81A0E3C-8104-451A-90E6-7161109981A1}"/>
                </a:ext>
              </a:extLst>
            </p:cNvPr>
            <p:cNvSpPr/>
            <p:nvPr/>
          </p:nvSpPr>
          <p:spPr>
            <a:xfrm>
              <a:off x="6525139" y="3365931"/>
              <a:ext cx="3380856" cy="1021211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latin typeface="Comic Sans MS" panose="030F0702030302020204" pitchFamily="66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B2120731-93B3-4463-B720-5AD1C4DC1010}"/>
                </a:ext>
              </a:extLst>
            </p:cNvPr>
            <p:cNvSpPr txBox="1"/>
            <p:nvPr/>
          </p:nvSpPr>
          <p:spPr>
            <a:xfrm>
              <a:off x="6819384" y="3522593"/>
              <a:ext cx="27923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 smtClean="0"/>
                <a:t>6 </a:t>
              </a:r>
              <a:r>
                <a:rPr lang="en-GB" sz="2000" dirty="0"/>
                <a:t>Vertical + </a:t>
              </a:r>
              <a:r>
                <a:rPr lang="en-GB" sz="2000" dirty="0" smtClean="0"/>
                <a:t>10 Horizontal</a:t>
              </a:r>
              <a:endParaRPr lang="en-GB" sz="2000" dirty="0"/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597173D6-8B0D-4A6F-A036-1255DAEEECF3}"/>
              </a:ext>
            </a:extLst>
          </p:cNvPr>
          <p:cNvCxnSpPr>
            <a:cxnSpLocks/>
          </p:cNvCxnSpPr>
          <p:nvPr/>
        </p:nvCxnSpPr>
        <p:spPr>
          <a:xfrm flipV="1">
            <a:off x="879231" y="870438"/>
            <a:ext cx="8185638" cy="511712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B14EA474-25C8-4CEB-A2FB-57A616864743}"/>
                  </a:ext>
                </a:extLst>
              </p:cNvPr>
              <p:cNvSpPr txBox="1"/>
              <p:nvPr/>
            </p:nvSpPr>
            <p:spPr>
              <a:xfrm>
                <a:off x="861831" y="196903"/>
                <a:ext cx="3303020" cy="1446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GB" sz="1600" dirty="0" smtClean="0">
                    <a:solidFill>
                      <a:prstClr val="black"/>
                    </a:solidFill>
                  </a:rPr>
                  <a:t>The robot has to walk 10 squares to </a:t>
                </a:r>
              </a:p>
              <a:p>
                <a:pPr algn="ctr"/>
                <a:r>
                  <a:rPr lang="en-GB" sz="1600" dirty="0">
                    <a:solidFill>
                      <a:prstClr val="black"/>
                    </a:solidFill>
                  </a:rPr>
                  <a:t>t</a:t>
                </a:r>
                <a:r>
                  <a:rPr lang="en-GB" sz="1600" dirty="0" smtClean="0">
                    <a:solidFill>
                      <a:prstClr val="black"/>
                    </a:solidFill>
                  </a:rPr>
                  <a:t>he right and 6 squares up regardless </a:t>
                </a:r>
              </a:p>
              <a:p>
                <a:pPr algn="ctr"/>
                <a:r>
                  <a:rPr lang="en-GB" sz="1600" dirty="0" smtClean="0">
                    <a:solidFill>
                      <a:prstClr val="black"/>
                    </a:solidFill>
                  </a:rPr>
                  <a:t>of the route they take. </a:t>
                </a:r>
                <a:endParaRPr lang="en-GB" sz="1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B14EA474-25C8-4CEB-A2FB-57A616864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31" y="196903"/>
                <a:ext cx="3303020" cy="1446806"/>
              </a:xfrm>
              <a:prstGeom prst="rect">
                <a:avLst/>
              </a:prstGeom>
              <a:blipFill rotWithShape="1">
                <a:blip r:embed="rId4"/>
                <a:stretch>
                  <a:fillRect l="-5535" r="-5720" b="-42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437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V="1">
            <a:off x="1797934" y="2491728"/>
            <a:ext cx="4031672" cy="16043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12354646">
            <a:off x="3527269" y="3193317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5A37AD6-6046-4942-999B-3CBA98017C84}"/>
              </a:ext>
            </a:extLst>
          </p:cNvPr>
          <p:cNvSpPr/>
          <p:nvPr/>
        </p:nvSpPr>
        <p:spPr>
          <a:xfrm>
            <a:off x="1684251" y="3982355"/>
            <a:ext cx="227365" cy="227365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1908128" y="89558"/>
            <a:ext cx="608974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A vector is used to represent a </a:t>
            </a:r>
          </a:p>
          <a:p>
            <a:pPr algn="ctr"/>
            <a:r>
              <a:rPr lang="en-GB" sz="3200" dirty="0"/>
              <a:t>magnitude (length) and a direction.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3678379" y="3982355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7389192" y="2840169"/>
                <a:ext cx="2393860" cy="110350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BR" sz="5400" b="1" dirty="0"/>
                  <a:t>a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192" y="2840169"/>
                <a:ext cx="2393860" cy="1103507"/>
              </a:xfrm>
              <a:prstGeom prst="rect">
                <a:avLst/>
              </a:prstGeom>
              <a:blipFill>
                <a:blip r:embed="rId3"/>
                <a:stretch>
                  <a:fillRect l="-13486" t="-6077" b="-25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B5D80B4-7220-45DA-80A1-6C7145F2BA9A}"/>
              </a:ext>
            </a:extLst>
          </p:cNvPr>
          <p:cNvSpPr txBox="1"/>
          <p:nvPr/>
        </p:nvSpPr>
        <p:spPr>
          <a:xfrm>
            <a:off x="7371613" y="4813352"/>
            <a:ext cx="23680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Column vector.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A927B35A-0C46-440A-968E-43A00F0854B7}"/>
              </a:ext>
            </a:extLst>
          </p:cNvPr>
          <p:cNvCxnSpPr>
            <a:cxnSpLocks/>
          </p:cNvCxnSpPr>
          <p:nvPr/>
        </p:nvCxnSpPr>
        <p:spPr>
          <a:xfrm flipV="1">
            <a:off x="9034084" y="4096037"/>
            <a:ext cx="31171" cy="7173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4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41E-7 -2.22222E-6 L 0.40705 -0.2340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53" y="-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V="1">
            <a:off x="2624473" y="2495550"/>
            <a:ext cx="775699" cy="24222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9220722">
            <a:off x="2955770" y="3234883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5A37AD6-6046-4942-999B-3CBA98017C84}"/>
              </a:ext>
            </a:extLst>
          </p:cNvPr>
          <p:cNvSpPr/>
          <p:nvPr/>
        </p:nvSpPr>
        <p:spPr>
          <a:xfrm>
            <a:off x="2510791" y="4804115"/>
            <a:ext cx="227365" cy="227365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1908128" y="89558"/>
            <a:ext cx="608974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A vector is used to represent a </a:t>
            </a:r>
          </a:p>
          <a:p>
            <a:pPr algn="ctr"/>
            <a:r>
              <a:rPr lang="en-GB" sz="3200" dirty="0"/>
              <a:t>magnitude (length) and a direction.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3522043" y="3291175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7389192" y="2840169"/>
                <a:ext cx="2425921" cy="109414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BR" sz="5400" b="1" dirty="0"/>
                  <a:t>b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192" y="2840169"/>
                <a:ext cx="2425921" cy="1094146"/>
              </a:xfrm>
              <a:prstGeom prst="rect">
                <a:avLst/>
              </a:prstGeom>
              <a:blipFill>
                <a:blip r:embed="rId3"/>
                <a:stretch>
                  <a:fillRect l="-13317" t="-7263" b="-26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94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4615E-6 1.85185E-6 L 0.07837 -0.3532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0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H="1" flipV="1">
            <a:off x="1800225" y="2514600"/>
            <a:ext cx="4005599" cy="240319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4180748">
            <a:off x="3772922" y="3614716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5A37AD6-6046-4942-999B-3CBA98017C84}"/>
              </a:ext>
            </a:extLst>
          </p:cNvPr>
          <p:cNvSpPr/>
          <p:nvPr/>
        </p:nvSpPr>
        <p:spPr>
          <a:xfrm>
            <a:off x="5692141" y="4804115"/>
            <a:ext cx="227365" cy="227365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1908128" y="89558"/>
            <a:ext cx="608974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A vector is used to represent a </a:t>
            </a:r>
          </a:p>
          <a:p>
            <a:pPr algn="ctr"/>
            <a:r>
              <a:rPr lang="en-GB" sz="3200" dirty="0"/>
              <a:t>magnitude (length) and a direction.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3706990" y="4086800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7070538" y="2875130"/>
                <a:ext cx="2722477" cy="110773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BR" sz="5400" b="1" dirty="0"/>
                  <a:t>c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538" y="2875130"/>
                <a:ext cx="2722477" cy="1107739"/>
              </a:xfrm>
              <a:prstGeom prst="rect">
                <a:avLst/>
              </a:prstGeom>
              <a:blipFill>
                <a:blip r:embed="rId3"/>
                <a:stretch>
                  <a:fillRect l="-12108" t="-6077" b="-25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8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0769E-6 1.85185E-6 L -0.40433 -0.350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24" y="-1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H="1">
            <a:off x="2598420" y="2504440"/>
            <a:ext cx="4030980" cy="159159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1037395">
            <a:off x="4625396" y="3065202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5A37AD6-6046-4942-999B-3CBA98017C84}"/>
              </a:ext>
            </a:extLst>
          </p:cNvPr>
          <p:cNvSpPr/>
          <p:nvPr/>
        </p:nvSpPr>
        <p:spPr>
          <a:xfrm>
            <a:off x="6515101" y="2400917"/>
            <a:ext cx="227365" cy="227365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1908128" y="89558"/>
            <a:ext cx="608974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A vector is used to represent a </a:t>
            </a:r>
          </a:p>
          <a:p>
            <a:pPr algn="ctr"/>
            <a:r>
              <a:rPr lang="en-GB" sz="3200" dirty="0"/>
              <a:t>magnitude (length) and a direction.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3657265" y="2459631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6964961" y="2992531"/>
                <a:ext cx="2793009" cy="110350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BR" sz="5400" b="1" dirty="0"/>
                  <a:t>d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961" y="2992531"/>
                <a:ext cx="2793009" cy="1103507"/>
              </a:xfrm>
              <a:prstGeom prst="rect">
                <a:avLst/>
              </a:prstGeom>
              <a:blipFill>
                <a:blip r:embed="rId3"/>
                <a:stretch>
                  <a:fillRect l="-11790" t="-6077" b="-25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274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12821E-7 3.33333E-6 L -0.40673 0.230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37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V="1">
            <a:off x="1797934" y="1700845"/>
            <a:ext cx="1592966" cy="23951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10222908">
            <a:off x="2348331" y="2885966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806038" y="63584"/>
            <a:ext cx="8185253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Vectors with the same magnitude and direction </a:t>
            </a:r>
          </a:p>
          <a:p>
            <a:pPr algn="ctr"/>
            <a:r>
              <a:rPr lang="en-GB" sz="3200" dirty="0"/>
              <a:t>are the same!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2953623" y="2560925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7376492" y="2560925"/>
                <a:ext cx="2393860" cy="110350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BR" sz="5400" b="1" dirty="0"/>
                  <a:t>a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492" y="2560925"/>
                <a:ext cx="2393860" cy="1103507"/>
              </a:xfrm>
              <a:prstGeom prst="rect">
                <a:avLst/>
              </a:prstGeom>
              <a:blipFill>
                <a:blip r:embed="rId3"/>
                <a:stretch>
                  <a:fillRect l="-13486" t="-7182" b="-248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8DA9A3B9-3C76-494F-896E-8F3D6732C62C}"/>
              </a:ext>
            </a:extLst>
          </p:cNvPr>
          <p:cNvCxnSpPr>
            <a:cxnSpLocks/>
          </p:cNvCxnSpPr>
          <p:nvPr/>
        </p:nvCxnSpPr>
        <p:spPr>
          <a:xfrm flipV="1">
            <a:off x="3410834" y="2513645"/>
            <a:ext cx="1592966" cy="23951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-Shape 11">
            <a:extLst>
              <a:ext uri="{FF2B5EF4-FFF2-40B4-BE49-F238E27FC236}">
                <a16:creationId xmlns="" xmlns:a16="http://schemas.microsoft.com/office/drawing/2014/main" id="{3A1E350C-AE08-47FC-9197-80431BA9B8D3}"/>
              </a:ext>
            </a:extLst>
          </p:cNvPr>
          <p:cNvSpPr/>
          <p:nvPr/>
        </p:nvSpPr>
        <p:spPr>
          <a:xfrm rot="10222908">
            <a:off x="3961231" y="3698766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418F8CB-D0F5-4FA7-8E61-06A23EC78B7D}"/>
              </a:ext>
            </a:extLst>
          </p:cNvPr>
          <p:cNvSpPr txBox="1"/>
          <p:nvPr/>
        </p:nvSpPr>
        <p:spPr>
          <a:xfrm>
            <a:off x="4566523" y="3373725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46363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6" grpId="0" animBg="1"/>
      <p:bldP spid="12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A115559-F93C-40D9-89FE-6F0383A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481"/>
            <a:ext cx="7267321" cy="55011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76822D5-B3FB-4B58-BE69-06D72F9D931C}"/>
              </a:ext>
            </a:extLst>
          </p:cNvPr>
          <p:cNvCxnSpPr>
            <a:cxnSpLocks/>
          </p:cNvCxnSpPr>
          <p:nvPr/>
        </p:nvCxnSpPr>
        <p:spPr>
          <a:xfrm flipV="1">
            <a:off x="2613310" y="4096038"/>
            <a:ext cx="797524" cy="156862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-Shape 8">
            <a:extLst>
              <a:ext uri="{FF2B5EF4-FFF2-40B4-BE49-F238E27FC236}">
                <a16:creationId xmlns="" xmlns:a16="http://schemas.microsoft.com/office/drawing/2014/main" id="{124A67EE-60B6-46B9-AD05-A0CD05070596}"/>
              </a:ext>
            </a:extLst>
          </p:cNvPr>
          <p:cNvSpPr/>
          <p:nvPr/>
        </p:nvSpPr>
        <p:spPr>
          <a:xfrm rot="9900767">
            <a:off x="2842260" y="4757725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88DEC-FF7C-467A-A538-42A9BD1B3D27}"/>
              </a:ext>
            </a:extLst>
          </p:cNvPr>
          <p:cNvSpPr txBox="1"/>
          <p:nvPr/>
        </p:nvSpPr>
        <p:spPr>
          <a:xfrm>
            <a:off x="2613310" y="268781"/>
            <a:ext cx="450354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Vectors can be multiplied.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8CC80B5-BECB-4D5B-A9A6-26BB2D359583}"/>
              </a:ext>
            </a:extLst>
          </p:cNvPr>
          <p:cNvSpPr txBox="1"/>
          <p:nvPr/>
        </p:nvSpPr>
        <p:spPr>
          <a:xfrm>
            <a:off x="2164961" y="4147284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4AE9534A-3CB2-4FFE-BB73-A93E899AAEFB}"/>
                  </a:ext>
                </a:extLst>
              </p:cNvPr>
              <p:cNvSpPr/>
              <p:nvPr/>
            </p:nvSpPr>
            <p:spPr>
              <a:xfrm>
                <a:off x="6768445" y="3471136"/>
                <a:ext cx="2988297" cy="109164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pt-BR" sz="5400" dirty="0"/>
                  <a:t>2</a:t>
                </a:r>
                <a:r>
                  <a:rPr lang="pt-BR" sz="5400" b="1" dirty="0"/>
                  <a:t>a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AE9534A-3CB2-4FFE-BB73-A93E899AA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445" y="3471136"/>
                <a:ext cx="2988297" cy="1091646"/>
              </a:xfrm>
              <a:prstGeom prst="rect">
                <a:avLst/>
              </a:prstGeom>
              <a:blipFill rotWithShape="1">
                <a:blip r:embed="rId3"/>
                <a:stretch>
                  <a:fillRect l="-10794" t="-9497" b="-24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0998DC12-266D-4C4F-8F5A-DBD7FC564026}"/>
              </a:ext>
            </a:extLst>
          </p:cNvPr>
          <p:cNvCxnSpPr>
            <a:cxnSpLocks/>
          </p:cNvCxnSpPr>
          <p:nvPr/>
        </p:nvCxnSpPr>
        <p:spPr>
          <a:xfrm flipV="1">
            <a:off x="3410834" y="2527413"/>
            <a:ext cx="797524" cy="156862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-Shape 17">
            <a:extLst>
              <a:ext uri="{FF2B5EF4-FFF2-40B4-BE49-F238E27FC236}">
                <a16:creationId xmlns="" xmlns:a16="http://schemas.microsoft.com/office/drawing/2014/main" id="{0858D10E-267C-44BD-860A-FD0D0D26A8A5}"/>
              </a:ext>
            </a:extLst>
          </p:cNvPr>
          <p:cNvSpPr/>
          <p:nvPr/>
        </p:nvSpPr>
        <p:spPr>
          <a:xfrm rot="9900767">
            <a:off x="3639784" y="3189100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551DDB6-D0A3-4B40-ACA0-D2B6E0D31C17}"/>
              </a:ext>
            </a:extLst>
          </p:cNvPr>
          <p:cNvSpPr txBox="1"/>
          <p:nvPr/>
        </p:nvSpPr>
        <p:spPr>
          <a:xfrm>
            <a:off x="2962485" y="2578659"/>
            <a:ext cx="33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741997A9-A717-4359-88E0-DDB229463DE8}"/>
              </a:ext>
            </a:extLst>
          </p:cNvPr>
          <p:cNvSpPr/>
          <p:nvPr/>
        </p:nvSpPr>
        <p:spPr>
          <a:xfrm>
            <a:off x="2504139" y="5587018"/>
            <a:ext cx="227365" cy="227365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E0E100F9-BB6D-4E22-804F-BF25A7DAD8D5}"/>
                  </a:ext>
                </a:extLst>
              </p:cNvPr>
              <p:cNvSpPr/>
              <p:nvPr/>
            </p:nvSpPr>
            <p:spPr>
              <a:xfrm>
                <a:off x="6994688" y="2146787"/>
                <a:ext cx="2620651" cy="108991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pt-BR" sz="5400" b="1" dirty="0"/>
                  <a:t>a</a:t>
                </a:r>
                <a:r>
                  <a:rPr lang="pt-BR" sz="54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5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5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5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0E100F9-BB6D-4E22-804F-BF25A7DAD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688" y="2146787"/>
                <a:ext cx="2620651" cy="1089914"/>
              </a:xfrm>
              <a:prstGeom prst="rect">
                <a:avLst/>
              </a:prstGeom>
              <a:blipFill rotWithShape="1">
                <a:blip r:embed="rId4"/>
                <a:stretch>
                  <a:fillRect l="-12326" t="-9497" b="-24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90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2051E-6 0 L 0.1609 -0.4675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45" y="-2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6" grpId="0" animBg="1"/>
      <p:bldP spid="18" grpId="0" animBg="1"/>
      <p:bldP spid="19" grpId="0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AFF6912F-E1D1-414C-9855-8982BB50A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23" r="5282" b="747"/>
          <a:stretch/>
        </p:blipFill>
        <p:spPr>
          <a:xfrm>
            <a:off x="3476613" y="482581"/>
            <a:ext cx="6334641" cy="62814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631C784-B19F-48A2-A22A-AF8951A05B7E}"/>
              </a:ext>
            </a:extLst>
          </p:cNvPr>
          <p:cNvSpPr txBox="1"/>
          <p:nvPr/>
        </p:nvSpPr>
        <p:spPr>
          <a:xfrm>
            <a:off x="229994" y="4079542"/>
            <a:ext cx="3041107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On your whiteboard:</a:t>
            </a:r>
          </a:p>
          <a:p>
            <a:pPr algn="ctr"/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Write each vector as a column vector 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3232F9E7-7223-4F46-94C8-018242AC7F63}"/>
                  </a:ext>
                </a:extLst>
              </p:cNvPr>
              <p:cNvSpPr/>
              <p:nvPr/>
            </p:nvSpPr>
            <p:spPr>
              <a:xfrm>
                <a:off x="38718" y="139454"/>
                <a:ext cx="1763624" cy="32941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BR" sz="3200" b="1" dirty="0"/>
                  <a:t>a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c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e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g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232F9E7-7223-4F46-94C8-018242AC7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8" y="139454"/>
                <a:ext cx="1763624" cy="3294107"/>
              </a:xfrm>
              <a:prstGeom prst="rect">
                <a:avLst/>
              </a:prstGeom>
              <a:blipFill>
                <a:blip r:embed="rId4"/>
                <a:stretch>
                  <a:fillRect l="-8621" t="-741" b="-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205BB931-6319-46EF-9520-28A6C18045DE}"/>
              </a:ext>
            </a:extLst>
          </p:cNvPr>
          <p:cNvCxnSpPr>
            <a:cxnSpLocks/>
          </p:cNvCxnSpPr>
          <p:nvPr/>
        </p:nvCxnSpPr>
        <p:spPr>
          <a:xfrm flipV="1">
            <a:off x="5143219" y="4482388"/>
            <a:ext cx="613126" cy="12464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-Shape 11">
            <a:extLst>
              <a:ext uri="{FF2B5EF4-FFF2-40B4-BE49-F238E27FC236}">
                <a16:creationId xmlns="" xmlns:a16="http://schemas.microsoft.com/office/drawing/2014/main" id="{46316FC5-D88A-4FD2-9960-23100F6A1F6E}"/>
              </a:ext>
            </a:extLst>
          </p:cNvPr>
          <p:cNvSpPr/>
          <p:nvPr/>
        </p:nvSpPr>
        <p:spPr>
          <a:xfrm rot="9930575">
            <a:off x="5264381" y="4988792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419D370-11EC-420E-AABE-3DB7504F8C15}"/>
              </a:ext>
            </a:extLst>
          </p:cNvPr>
          <p:cNvSpPr txBox="1"/>
          <p:nvPr/>
        </p:nvSpPr>
        <p:spPr>
          <a:xfrm>
            <a:off x="5362979" y="5124561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C894DE94-1D38-44AE-BFB4-400080715707}"/>
              </a:ext>
            </a:extLst>
          </p:cNvPr>
          <p:cNvCxnSpPr>
            <a:cxnSpLocks/>
          </p:cNvCxnSpPr>
          <p:nvPr/>
        </p:nvCxnSpPr>
        <p:spPr>
          <a:xfrm flipH="1" flipV="1">
            <a:off x="6374130" y="5090160"/>
            <a:ext cx="1839798" cy="12039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A267997-7E92-4B48-800D-C0DCEBC90114}"/>
              </a:ext>
            </a:extLst>
          </p:cNvPr>
          <p:cNvSpPr txBox="1"/>
          <p:nvPr/>
        </p:nvSpPr>
        <p:spPr>
          <a:xfrm>
            <a:off x="7246058" y="4987868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c</a:t>
            </a:r>
          </a:p>
        </p:txBody>
      </p:sp>
      <p:sp>
        <p:nvSpPr>
          <p:cNvPr id="20" name="L-Shape 19">
            <a:extLst>
              <a:ext uri="{FF2B5EF4-FFF2-40B4-BE49-F238E27FC236}">
                <a16:creationId xmlns="" xmlns:a16="http://schemas.microsoft.com/office/drawing/2014/main" id="{3800B9F9-B6CE-4861-9897-69683ED7F125}"/>
              </a:ext>
            </a:extLst>
          </p:cNvPr>
          <p:cNvSpPr/>
          <p:nvPr/>
        </p:nvSpPr>
        <p:spPr>
          <a:xfrm rot="4918363">
            <a:off x="6925983" y="5412017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871FFB37-50B6-48E3-BC5F-4BCEB78E6E72}"/>
              </a:ext>
            </a:extLst>
          </p:cNvPr>
          <p:cNvCxnSpPr>
            <a:cxnSpLocks/>
          </p:cNvCxnSpPr>
          <p:nvPr/>
        </p:nvCxnSpPr>
        <p:spPr>
          <a:xfrm flipH="1" flipV="1">
            <a:off x="8843010" y="2651760"/>
            <a:ext cx="606165" cy="30567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87B0F53-7B20-48F9-8AB4-F098077972EA}"/>
              </a:ext>
            </a:extLst>
          </p:cNvPr>
          <p:cNvSpPr txBox="1"/>
          <p:nvPr/>
        </p:nvSpPr>
        <p:spPr>
          <a:xfrm>
            <a:off x="8857848" y="4433486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d</a:t>
            </a:r>
          </a:p>
        </p:txBody>
      </p:sp>
      <p:sp>
        <p:nvSpPr>
          <p:cNvPr id="26" name="L-Shape 25">
            <a:extLst>
              <a:ext uri="{FF2B5EF4-FFF2-40B4-BE49-F238E27FC236}">
                <a16:creationId xmlns="" xmlns:a16="http://schemas.microsoft.com/office/drawing/2014/main" id="{FE3B71ED-B1AC-44A3-94B1-22A2803394F1}"/>
              </a:ext>
            </a:extLst>
          </p:cNvPr>
          <p:cNvSpPr/>
          <p:nvPr/>
        </p:nvSpPr>
        <p:spPr>
          <a:xfrm rot="7075622">
            <a:off x="9009578" y="3973445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19FCE965-792D-4C8D-BF41-85334D5AF57A}"/>
              </a:ext>
            </a:extLst>
          </p:cNvPr>
          <p:cNvCxnSpPr>
            <a:cxnSpLocks/>
          </p:cNvCxnSpPr>
          <p:nvPr/>
        </p:nvCxnSpPr>
        <p:spPr>
          <a:xfrm flipH="1" flipV="1">
            <a:off x="5763558" y="2647161"/>
            <a:ext cx="2465452" cy="18276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-Shape 29">
            <a:extLst>
              <a:ext uri="{FF2B5EF4-FFF2-40B4-BE49-F238E27FC236}">
                <a16:creationId xmlns="" xmlns:a16="http://schemas.microsoft.com/office/drawing/2014/main" id="{BA53A547-3615-4483-ADE0-F61C27B1DD92}"/>
              </a:ext>
            </a:extLst>
          </p:cNvPr>
          <p:cNvSpPr/>
          <p:nvPr/>
        </p:nvSpPr>
        <p:spPr>
          <a:xfrm rot="15782143">
            <a:off x="6555786" y="3197121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9993CA9-BDFA-46C0-9E3B-F6B0366D68DE}"/>
              </a:ext>
            </a:extLst>
          </p:cNvPr>
          <p:cNvSpPr txBox="1"/>
          <p:nvPr/>
        </p:nvSpPr>
        <p:spPr>
          <a:xfrm>
            <a:off x="7269389" y="3104402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899A9981-0FC6-42A1-AEA6-2E4314553636}"/>
              </a:ext>
            </a:extLst>
          </p:cNvPr>
          <p:cNvCxnSpPr>
            <a:cxnSpLocks/>
          </p:cNvCxnSpPr>
          <p:nvPr/>
        </p:nvCxnSpPr>
        <p:spPr>
          <a:xfrm flipV="1">
            <a:off x="4539685" y="807720"/>
            <a:ext cx="611435" cy="30389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-Shape 34">
            <a:extLst>
              <a:ext uri="{FF2B5EF4-FFF2-40B4-BE49-F238E27FC236}">
                <a16:creationId xmlns="" xmlns:a16="http://schemas.microsoft.com/office/drawing/2014/main" id="{070139B2-4BAD-4AAE-BE3C-F57B9908C178}"/>
              </a:ext>
            </a:extLst>
          </p:cNvPr>
          <p:cNvSpPr/>
          <p:nvPr/>
        </p:nvSpPr>
        <p:spPr>
          <a:xfrm rot="20082084">
            <a:off x="4825688" y="1674977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174A914-0F4E-4E09-890E-BC2639EA99EE}"/>
              </a:ext>
            </a:extLst>
          </p:cNvPr>
          <p:cNvSpPr txBox="1"/>
          <p:nvPr/>
        </p:nvSpPr>
        <p:spPr>
          <a:xfrm>
            <a:off x="4780607" y="2521752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f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B9620B16-A598-4DA5-B206-F8340C8EEDEB}"/>
              </a:ext>
            </a:extLst>
          </p:cNvPr>
          <p:cNvCxnSpPr>
            <a:cxnSpLocks/>
          </p:cNvCxnSpPr>
          <p:nvPr/>
        </p:nvCxnSpPr>
        <p:spPr>
          <a:xfrm flipV="1">
            <a:off x="6389370" y="803910"/>
            <a:ext cx="1226820" cy="1847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-Shape 40">
            <a:extLst>
              <a:ext uri="{FF2B5EF4-FFF2-40B4-BE49-F238E27FC236}">
                <a16:creationId xmlns="" xmlns:a16="http://schemas.microsoft.com/office/drawing/2014/main" id="{639484F7-B6FC-4304-B26E-86C6EABE48E1}"/>
              </a:ext>
            </a:extLst>
          </p:cNvPr>
          <p:cNvSpPr/>
          <p:nvPr/>
        </p:nvSpPr>
        <p:spPr>
          <a:xfrm rot="21408331">
            <a:off x="6902559" y="1545383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A32A6436-310B-4D75-93BA-27FE0374D88D}"/>
              </a:ext>
            </a:extLst>
          </p:cNvPr>
          <p:cNvSpPr txBox="1"/>
          <p:nvPr/>
        </p:nvSpPr>
        <p:spPr>
          <a:xfrm>
            <a:off x="6633662" y="683476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g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AD4E2B3E-468B-4CFE-AD61-9F86125DD595}"/>
              </a:ext>
            </a:extLst>
          </p:cNvPr>
          <p:cNvCxnSpPr>
            <a:cxnSpLocks/>
          </p:cNvCxnSpPr>
          <p:nvPr/>
        </p:nvCxnSpPr>
        <p:spPr>
          <a:xfrm flipH="1" flipV="1">
            <a:off x="8224783" y="798063"/>
            <a:ext cx="1007" cy="18422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-Shape 45">
            <a:extLst>
              <a:ext uri="{FF2B5EF4-FFF2-40B4-BE49-F238E27FC236}">
                <a16:creationId xmlns="" xmlns:a16="http://schemas.microsoft.com/office/drawing/2014/main" id="{95007E77-B275-4C4D-9503-0D12DB314F7C}"/>
              </a:ext>
            </a:extLst>
          </p:cNvPr>
          <p:cNvSpPr/>
          <p:nvPr/>
        </p:nvSpPr>
        <p:spPr>
          <a:xfrm rot="8197872">
            <a:off x="8066627" y="1648852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F531C13E-2014-46A9-B6BF-0D6F9D767BD7}"/>
              </a:ext>
            </a:extLst>
          </p:cNvPr>
          <p:cNvSpPr txBox="1"/>
          <p:nvPr/>
        </p:nvSpPr>
        <p:spPr>
          <a:xfrm>
            <a:off x="8300268" y="683475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="" xmlns:a16="http://schemas.microsoft.com/office/drawing/2014/main" id="{B67A5FC2-110B-40E8-A7AF-1361A6F6C5FC}"/>
                  </a:ext>
                </a:extLst>
              </p:cNvPr>
              <p:cNvSpPr/>
              <p:nvPr/>
            </p:nvSpPr>
            <p:spPr>
              <a:xfrm>
                <a:off x="1791191" y="185788"/>
                <a:ext cx="1733167" cy="329776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BR" sz="3200" b="1" dirty="0"/>
                  <a:t>b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d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GB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dirty="0"/>
                  <a:t> </a:t>
                </a:r>
                <a:r>
                  <a:rPr lang="pt-BR" sz="3200" b="1" dirty="0"/>
                  <a:t>f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h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67A5FC2-110B-40E8-A7AF-1361A6F6C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191" y="185788"/>
                <a:ext cx="1733167" cy="3297762"/>
              </a:xfrm>
              <a:prstGeom prst="rect">
                <a:avLst/>
              </a:prstGeom>
              <a:blipFill>
                <a:blip r:embed="rId5"/>
                <a:stretch>
                  <a:fillRect l="-9155" t="-739" b="-36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2221D6CE-6CD5-49AA-92B7-F93237D39173}"/>
              </a:ext>
            </a:extLst>
          </p:cNvPr>
          <p:cNvSpPr/>
          <p:nvPr/>
        </p:nvSpPr>
        <p:spPr>
          <a:xfrm>
            <a:off x="-1" y="30480"/>
            <a:ext cx="9865361" cy="6776720"/>
          </a:xfrm>
          <a:prstGeom prst="roundRect">
            <a:avLst>
              <a:gd name="adj" fmla="val 353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="" xmlns:a16="http://schemas.microsoft.com/office/drawing/2014/main" id="{B535D8B8-6FE1-4D7F-A6C7-E381937537E3}"/>
              </a:ext>
            </a:extLst>
          </p:cNvPr>
          <p:cNvCxnSpPr>
            <a:cxnSpLocks/>
          </p:cNvCxnSpPr>
          <p:nvPr/>
        </p:nvCxnSpPr>
        <p:spPr>
          <a:xfrm flipV="1">
            <a:off x="3931276" y="4482388"/>
            <a:ext cx="608409" cy="1805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-Shape 50">
            <a:extLst>
              <a:ext uri="{FF2B5EF4-FFF2-40B4-BE49-F238E27FC236}">
                <a16:creationId xmlns="" xmlns:a16="http://schemas.microsoft.com/office/drawing/2014/main" id="{7110F4CB-CD63-4DCE-A838-31BF06FBDD6C}"/>
              </a:ext>
            </a:extLst>
          </p:cNvPr>
          <p:cNvSpPr/>
          <p:nvPr/>
        </p:nvSpPr>
        <p:spPr>
          <a:xfrm rot="9722706">
            <a:off x="4059434" y="5169761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834E000-12A2-4BC7-9B7B-E7D42A60C3D8}"/>
              </a:ext>
            </a:extLst>
          </p:cNvPr>
          <p:cNvSpPr txBox="1"/>
          <p:nvPr/>
        </p:nvSpPr>
        <p:spPr>
          <a:xfrm>
            <a:off x="4111510" y="5485495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083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AFF6912F-E1D1-414C-9855-8982BB50A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23" r="5282" b="747"/>
          <a:stretch/>
        </p:blipFill>
        <p:spPr>
          <a:xfrm>
            <a:off x="3476613" y="482581"/>
            <a:ext cx="6334641" cy="6281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3232F9E7-7223-4F46-94C8-018242AC7F63}"/>
                  </a:ext>
                </a:extLst>
              </p:cNvPr>
              <p:cNvSpPr/>
              <p:nvPr/>
            </p:nvSpPr>
            <p:spPr>
              <a:xfrm>
                <a:off x="38718" y="139454"/>
                <a:ext cx="1721946" cy="32966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BR" sz="3200" b="1" dirty="0"/>
                  <a:t>a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c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e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g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232F9E7-7223-4F46-94C8-018242AC7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8" y="139454"/>
                <a:ext cx="1721946" cy="3296608"/>
              </a:xfrm>
              <a:prstGeom prst="rect">
                <a:avLst/>
              </a:prstGeom>
              <a:blipFill>
                <a:blip r:embed="rId4"/>
                <a:stretch>
                  <a:fillRect l="-8834" t="-739" b="-36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D1BE1471-40CE-4602-BE5D-4226A9BFF3A2}"/>
              </a:ext>
            </a:extLst>
          </p:cNvPr>
          <p:cNvCxnSpPr>
            <a:cxnSpLocks/>
          </p:cNvCxnSpPr>
          <p:nvPr/>
        </p:nvCxnSpPr>
        <p:spPr>
          <a:xfrm flipV="1">
            <a:off x="3931276" y="4482388"/>
            <a:ext cx="608409" cy="1805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L-Shape 6">
            <a:extLst>
              <a:ext uri="{FF2B5EF4-FFF2-40B4-BE49-F238E27FC236}">
                <a16:creationId xmlns="" xmlns:a16="http://schemas.microsoft.com/office/drawing/2014/main" id="{3D421D0D-E533-446B-A326-F6D5DA1B431C}"/>
              </a:ext>
            </a:extLst>
          </p:cNvPr>
          <p:cNvSpPr/>
          <p:nvPr/>
        </p:nvSpPr>
        <p:spPr>
          <a:xfrm rot="9722706">
            <a:off x="4059434" y="5169761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F8A0254-175A-4E99-93F8-35C46143BE0A}"/>
              </a:ext>
            </a:extLst>
          </p:cNvPr>
          <p:cNvSpPr txBox="1"/>
          <p:nvPr/>
        </p:nvSpPr>
        <p:spPr>
          <a:xfrm>
            <a:off x="4111510" y="5485495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205BB931-6319-46EF-9520-28A6C18045DE}"/>
              </a:ext>
            </a:extLst>
          </p:cNvPr>
          <p:cNvCxnSpPr>
            <a:cxnSpLocks/>
          </p:cNvCxnSpPr>
          <p:nvPr/>
        </p:nvCxnSpPr>
        <p:spPr>
          <a:xfrm flipV="1">
            <a:off x="5143219" y="4482388"/>
            <a:ext cx="613126" cy="12464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-Shape 11">
            <a:extLst>
              <a:ext uri="{FF2B5EF4-FFF2-40B4-BE49-F238E27FC236}">
                <a16:creationId xmlns="" xmlns:a16="http://schemas.microsoft.com/office/drawing/2014/main" id="{46316FC5-D88A-4FD2-9960-23100F6A1F6E}"/>
              </a:ext>
            </a:extLst>
          </p:cNvPr>
          <p:cNvSpPr/>
          <p:nvPr/>
        </p:nvSpPr>
        <p:spPr>
          <a:xfrm rot="9930575">
            <a:off x="5264381" y="4988792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419D370-11EC-420E-AABE-3DB7504F8C15}"/>
              </a:ext>
            </a:extLst>
          </p:cNvPr>
          <p:cNvSpPr txBox="1"/>
          <p:nvPr/>
        </p:nvSpPr>
        <p:spPr>
          <a:xfrm>
            <a:off x="5362979" y="5124561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C894DE94-1D38-44AE-BFB4-400080715707}"/>
              </a:ext>
            </a:extLst>
          </p:cNvPr>
          <p:cNvCxnSpPr>
            <a:cxnSpLocks/>
          </p:cNvCxnSpPr>
          <p:nvPr/>
        </p:nvCxnSpPr>
        <p:spPr>
          <a:xfrm flipH="1" flipV="1">
            <a:off x="6374130" y="5090160"/>
            <a:ext cx="1839798" cy="12039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A267997-7E92-4B48-800D-C0DCEBC90114}"/>
              </a:ext>
            </a:extLst>
          </p:cNvPr>
          <p:cNvSpPr txBox="1"/>
          <p:nvPr/>
        </p:nvSpPr>
        <p:spPr>
          <a:xfrm>
            <a:off x="7246058" y="4987868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c</a:t>
            </a:r>
          </a:p>
        </p:txBody>
      </p:sp>
      <p:sp>
        <p:nvSpPr>
          <p:cNvPr id="20" name="L-Shape 19">
            <a:extLst>
              <a:ext uri="{FF2B5EF4-FFF2-40B4-BE49-F238E27FC236}">
                <a16:creationId xmlns="" xmlns:a16="http://schemas.microsoft.com/office/drawing/2014/main" id="{3800B9F9-B6CE-4861-9897-69683ED7F125}"/>
              </a:ext>
            </a:extLst>
          </p:cNvPr>
          <p:cNvSpPr/>
          <p:nvPr/>
        </p:nvSpPr>
        <p:spPr>
          <a:xfrm rot="4918363">
            <a:off x="6925983" y="5412017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871FFB37-50B6-48E3-BC5F-4BCEB78E6E72}"/>
              </a:ext>
            </a:extLst>
          </p:cNvPr>
          <p:cNvCxnSpPr>
            <a:cxnSpLocks/>
          </p:cNvCxnSpPr>
          <p:nvPr/>
        </p:nvCxnSpPr>
        <p:spPr>
          <a:xfrm flipH="1" flipV="1">
            <a:off x="8843010" y="2651760"/>
            <a:ext cx="606165" cy="30567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87B0F53-7B20-48F9-8AB4-F098077972EA}"/>
              </a:ext>
            </a:extLst>
          </p:cNvPr>
          <p:cNvSpPr txBox="1"/>
          <p:nvPr/>
        </p:nvSpPr>
        <p:spPr>
          <a:xfrm>
            <a:off x="8857848" y="4433486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d</a:t>
            </a:r>
          </a:p>
        </p:txBody>
      </p:sp>
      <p:sp>
        <p:nvSpPr>
          <p:cNvPr id="26" name="L-Shape 25">
            <a:extLst>
              <a:ext uri="{FF2B5EF4-FFF2-40B4-BE49-F238E27FC236}">
                <a16:creationId xmlns="" xmlns:a16="http://schemas.microsoft.com/office/drawing/2014/main" id="{FE3B71ED-B1AC-44A3-94B1-22A2803394F1}"/>
              </a:ext>
            </a:extLst>
          </p:cNvPr>
          <p:cNvSpPr/>
          <p:nvPr/>
        </p:nvSpPr>
        <p:spPr>
          <a:xfrm rot="7075622">
            <a:off x="9009578" y="3973445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19FCE965-792D-4C8D-BF41-85334D5AF57A}"/>
              </a:ext>
            </a:extLst>
          </p:cNvPr>
          <p:cNvCxnSpPr>
            <a:cxnSpLocks/>
          </p:cNvCxnSpPr>
          <p:nvPr/>
        </p:nvCxnSpPr>
        <p:spPr>
          <a:xfrm flipH="1" flipV="1">
            <a:off x="5763558" y="2647161"/>
            <a:ext cx="2465452" cy="18276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-Shape 29">
            <a:extLst>
              <a:ext uri="{FF2B5EF4-FFF2-40B4-BE49-F238E27FC236}">
                <a16:creationId xmlns="" xmlns:a16="http://schemas.microsoft.com/office/drawing/2014/main" id="{BA53A547-3615-4483-ADE0-F61C27B1DD92}"/>
              </a:ext>
            </a:extLst>
          </p:cNvPr>
          <p:cNvSpPr/>
          <p:nvPr/>
        </p:nvSpPr>
        <p:spPr>
          <a:xfrm rot="15782143">
            <a:off x="6555786" y="3197121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9993CA9-BDFA-46C0-9E3B-F6B0366D68DE}"/>
              </a:ext>
            </a:extLst>
          </p:cNvPr>
          <p:cNvSpPr txBox="1"/>
          <p:nvPr/>
        </p:nvSpPr>
        <p:spPr>
          <a:xfrm>
            <a:off x="7269389" y="3104402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899A9981-0FC6-42A1-AEA6-2E4314553636}"/>
              </a:ext>
            </a:extLst>
          </p:cNvPr>
          <p:cNvCxnSpPr>
            <a:cxnSpLocks/>
          </p:cNvCxnSpPr>
          <p:nvPr/>
        </p:nvCxnSpPr>
        <p:spPr>
          <a:xfrm flipV="1">
            <a:off x="4539685" y="807720"/>
            <a:ext cx="611435" cy="30389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-Shape 34">
            <a:extLst>
              <a:ext uri="{FF2B5EF4-FFF2-40B4-BE49-F238E27FC236}">
                <a16:creationId xmlns="" xmlns:a16="http://schemas.microsoft.com/office/drawing/2014/main" id="{070139B2-4BAD-4AAE-BE3C-F57B9908C178}"/>
              </a:ext>
            </a:extLst>
          </p:cNvPr>
          <p:cNvSpPr/>
          <p:nvPr/>
        </p:nvSpPr>
        <p:spPr>
          <a:xfrm rot="20082084">
            <a:off x="4825688" y="1674977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174A914-0F4E-4E09-890E-BC2639EA99EE}"/>
              </a:ext>
            </a:extLst>
          </p:cNvPr>
          <p:cNvSpPr txBox="1"/>
          <p:nvPr/>
        </p:nvSpPr>
        <p:spPr>
          <a:xfrm>
            <a:off x="4780607" y="2521752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f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B9620B16-A598-4DA5-B206-F8340C8EEDEB}"/>
              </a:ext>
            </a:extLst>
          </p:cNvPr>
          <p:cNvCxnSpPr>
            <a:cxnSpLocks/>
          </p:cNvCxnSpPr>
          <p:nvPr/>
        </p:nvCxnSpPr>
        <p:spPr>
          <a:xfrm flipV="1">
            <a:off x="6389370" y="803910"/>
            <a:ext cx="1226820" cy="1847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-Shape 40">
            <a:extLst>
              <a:ext uri="{FF2B5EF4-FFF2-40B4-BE49-F238E27FC236}">
                <a16:creationId xmlns="" xmlns:a16="http://schemas.microsoft.com/office/drawing/2014/main" id="{639484F7-B6FC-4304-B26E-86C6EABE48E1}"/>
              </a:ext>
            </a:extLst>
          </p:cNvPr>
          <p:cNvSpPr/>
          <p:nvPr/>
        </p:nvSpPr>
        <p:spPr>
          <a:xfrm rot="21408331">
            <a:off x="6902559" y="1545383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A32A6436-310B-4D75-93BA-27FE0374D88D}"/>
              </a:ext>
            </a:extLst>
          </p:cNvPr>
          <p:cNvSpPr txBox="1"/>
          <p:nvPr/>
        </p:nvSpPr>
        <p:spPr>
          <a:xfrm>
            <a:off x="6633662" y="683476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g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AD4E2B3E-468B-4CFE-AD61-9F86125DD595}"/>
              </a:ext>
            </a:extLst>
          </p:cNvPr>
          <p:cNvCxnSpPr>
            <a:cxnSpLocks/>
          </p:cNvCxnSpPr>
          <p:nvPr/>
        </p:nvCxnSpPr>
        <p:spPr>
          <a:xfrm flipH="1" flipV="1">
            <a:off x="8224783" y="798063"/>
            <a:ext cx="1007" cy="18422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-Shape 45">
            <a:extLst>
              <a:ext uri="{FF2B5EF4-FFF2-40B4-BE49-F238E27FC236}">
                <a16:creationId xmlns="" xmlns:a16="http://schemas.microsoft.com/office/drawing/2014/main" id="{95007E77-B275-4C4D-9503-0D12DB314F7C}"/>
              </a:ext>
            </a:extLst>
          </p:cNvPr>
          <p:cNvSpPr/>
          <p:nvPr/>
        </p:nvSpPr>
        <p:spPr>
          <a:xfrm rot="8197872">
            <a:off x="8066627" y="1648852"/>
            <a:ext cx="302221" cy="302221"/>
          </a:xfrm>
          <a:prstGeom prst="corner">
            <a:avLst>
              <a:gd name="adj1" fmla="val 0"/>
              <a:gd name="adj2" fmla="val 0"/>
            </a:avLst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F531C13E-2014-46A9-B6BF-0D6F9D767BD7}"/>
              </a:ext>
            </a:extLst>
          </p:cNvPr>
          <p:cNvSpPr txBox="1"/>
          <p:nvPr/>
        </p:nvSpPr>
        <p:spPr>
          <a:xfrm>
            <a:off x="8300268" y="683475"/>
            <a:ext cx="332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="" xmlns:a16="http://schemas.microsoft.com/office/drawing/2014/main" id="{B67A5FC2-110B-40E8-A7AF-1361A6F6C5FC}"/>
                  </a:ext>
                </a:extLst>
              </p:cNvPr>
              <p:cNvSpPr/>
              <p:nvPr/>
            </p:nvSpPr>
            <p:spPr>
              <a:xfrm>
                <a:off x="1791191" y="185788"/>
                <a:ext cx="1733167" cy="329776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BR" sz="3200" b="1" dirty="0"/>
                  <a:t>b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d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dirty="0"/>
                  <a:t> </a:t>
                </a:r>
                <a:r>
                  <a:rPr lang="pt-BR" sz="3200" b="1" dirty="0"/>
                  <a:t>f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pt-BR" sz="3200" b="1" dirty="0"/>
                  <a:t>h</a:t>
                </a:r>
                <a:r>
                  <a:rPr lang="pt-BR" sz="32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32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pt-BR" sz="3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67A5FC2-110B-40E8-A7AF-1361A6F6C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191" y="185788"/>
                <a:ext cx="1733167" cy="3297762"/>
              </a:xfrm>
              <a:prstGeom prst="rect">
                <a:avLst/>
              </a:prstGeom>
              <a:blipFill>
                <a:blip r:embed="rId5"/>
                <a:stretch>
                  <a:fillRect l="-9155" t="-739" b="-36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2221D6CE-6CD5-49AA-92B7-F93237D39173}"/>
              </a:ext>
            </a:extLst>
          </p:cNvPr>
          <p:cNvSpPr/>
          <p:nvPr/>
        </p:nvSpPr>
        <p:spPr>
          <a:xfrm>
            <a:off x="-1" y="30480"/>
            <a:ext cx="9865361" cy="6776720"/>
          </a:xfrm>
          <a:prstGeom prst="roundRect">
            <a:avLst>
              <a:gd name="adj" fmla="val 353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4631C784-B19F-48A2-A22A-AF8951A05B7E}"/>
              </a:ext>
            </a:extLst>
          </p:cNvPr>
          <p:cNvSpPr txBox="1"/>
          <p:nvPr/>
        </p:nvSpPr>
        <p:spPr>
          <a:xfrm>
            <a:off x="229994" y="4079542"/>
            <a:ext cx="304110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Check your work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896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60" y="1501661"/>
            <a:ext cx="35814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b="0" i="1" smtClean="0"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>
                            <a:latin typeface="Cambria Math"/>
                          </a:rPr>
                          <m:t>𝐴</m:t>
                        </m:r>
                        <m:r>
                          <a:rPr lang="en-GB" sz="32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32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−4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/>
                  <a:t> 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3"/>
                <a:stretch>
                  <a:fillRect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3600" b="0" i="1" smtClean="0"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GB" sz="3600" b="0" i="1" smtClean="0">
                        <a:latin typeface="Cambria Math"/>
                      </a:rPr>
                      <m:t>?</m:t>
                    </m:r>
                  </m:oMath>
                </a14:m>
                <a:endParaRPr lang="en-GB" sz="3600" b="0" i="1" dirty="0" smtClean="0">
                  <a:latin typeface="Cambria Math"/>
                </a:endParaRPr>
              </a:p>
              <a:p>
                <a:pPr algn="ctr"/>
                <a:r>
                  <a:rPr lang="en-GB" sz="3600" b="0" dirty="0" smtClean="0"/>
                  <a:t>How did you work it out?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</a:rPr>
                      <m:t> 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blipFill rotWithShape="1">
                <a:blip r:embed="rId4"/>
                <a:stretch>
                  <a:fillRect t="-1435" b="-16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 rot="19461581">
            <a:off x="206162" y="50809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On your whiteboard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26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60" y="1501661"/>
            <a:ext cx="35814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3"/>
                <a:stretch>
                  <a:fillRect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8712" y="2577736"/>
                <a:ext cx="2861874" cy="11272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𝑂</m:t>
                        </m:r>
                        <m:r>
                          <a:rPr lang="en-GB" sz="4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40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4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40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4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GB" sz="4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712" y="2577736"/>
                <a:ext cx="2861874" cy="11272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85982" y="5552391"/>
                <a:ext cx="3307700" cy="7172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36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𝑂𝐵</m:t>
                          </m:r>
                        </m:e>
                      </m:acc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82" y="5552391"/>
                <a:ext cx="3307700" cy="7172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6975" y="5555687"/>
                <a:ext cx="3366306" cy="819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975" y="5555687"/>
                <a:ext cx="3366306" cy="8195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3303867" y="3279350"/>
            <a:ext cx="2055044" cy="82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58911" y="3279350"/>
            <a:ext cx="0" cy="1245516"/>
          </a:xfrm>
          <a:prstGeom prst="straightConnector1">
            <a:avLst/>
          </a:prstGeom>
          <a:ln w="25400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01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2"/>
                <a:stretch>
                  <a:fillRect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?</m:t>
                    </m:r>
                  </m:oMath>
                </a14:m>
                <a:endParaRPr lang="en-GB" sz="36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How did you work it out?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blipFill rotWithShape="1">
                <a:blip r:embed="rId3"/>
                <a:stretch>
                  <a:fillRect t="-1435" b="-16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 rot="19461581">
            <a:off x="206162" y="50809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634" y="1671638"/>
            <a:ext cx="359092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5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787" y="1671638"/>
            <a:ext cx="359092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3"/>
                <a:stretch>
                  <a:fillRect b="-33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8712" y="2577736"/>
                <a:ext cx="2590966" cy="11164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4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40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𝑂</m:t>
                        </m:r>
                        <m:r>
                          <a:rPr lang="en-GB" sz="4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40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40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40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40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4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GB" sz="40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712" y="2577736"/>
                <a:ext cx="2590966" cy="11164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85982" y="5552391"/>
                <a:ext cx="3307700" cy="7172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𝑂𝐵</m:t>
                          </m:r>
                        </m:e>
                      </m:acc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82" y="5552391"/>
                <a:ext cx="3307700" cy="7172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6975" y="5555687"/>
                <a:ext cx="2830903" cy="810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8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8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975" y="5555687"/>
                <a:ext cx="2830903" cy="8107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3530338" y="4230278"/>
            <a:ext cx="1588417" cy="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118755" y="2144104"/>
            <a:ext cx="0" cy="2086174"/>
          </a:xfrm>
          <a:prstGeom prst="straightConnector1">
            <a:avLst/>
          </a:prstGeom>
          <a:ln w="25400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6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acc>
                      <m:accPr>
                        <m:chr m:val="⃗"/>
                        <m:ctrlP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</m:t>
                        </m:r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?</m:t>
                    </m:r>
                  </m:oMath>
                </a14:m>
                <a:endParaRPr lang="en-GB" sz="36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How did you work it out?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271245"/>
              </a:xfrm>
              <a:prstGeom prst="rect">
                <a:avLst/>
              </a:prstGeom>
              <a:blipFill rotWithShape="1">
                <a:blip r:embed="rId3"/>
                <a:stretch>
                  <a:fillRect t="-1435" b="-16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 rot="19461581">
            <a:off x="206162" y="50809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1666875"/>
            <a:ext cx="35623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18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012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acc>
                        <m:accPr>
                          <m:chr m:val="⃗"/>
                          <m:ctrlP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d>
                        <m:dPr>
                          <m:ctrlP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6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01252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60"/>
          <a:stretch/>
        </p:blipFill>
        <p:spPr bwMode="auto">
          <a:xfrm>
            <a:off x="3024335" y="1549186"/>
            <a:ext cx="3084234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45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What is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</a:rPr>
                      <m:t>?</m:t>
                    </m:r>
                  </m:oMath>
                </a14:m>
                <a:endParaRPr lang="en-GB" sz="3600" b="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How did you work it out?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200329"/>
              </a:xfrm>
              <a:prstGeom prst="rect">
                <a:avLst/>
              </a:prstGeom>
              <a:blipFill rotWithShape="1">
                <a:blip r:embed="rId3"/>
                <a:stretch>
                  <a:fillRect t="-7614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 rot="19461581">
            <a:off x="206162" y="5080993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1666875"/>
            <a:ext cx="35623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57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𝑂𝐴</m:t>
                          </m:r>
                        </m:e>
                      </m:acc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03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1012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  <m:d>
                        <m:dPr>
                          <m:ctrlPr>
                            <a:rPr lang="en-GB" sz="36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b="1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6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b="1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3600" b="1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600" i="1" dirty="0" smtClean="0">
                  <a:solidFill>
                    <a:srgbClr val="000000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101252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1657350"/>
            <a:ext cx="36004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26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3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000000"/>
                        </a:solidFill>
                        <a:latin typeface="Cambria Math"/>
                      </a:rPr>
                      <m:t>𝒃</m:t>
                    </m:r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3520"/>
              </a:xfrm>
              <a:prstGeom prst="rect">
                <a:avLst/>
              </a:prstGeo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382705"/>
                <a:ext cx="7956222" cy="717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given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6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𝑂𝐶</m:t>
                        </m:r>
                      </m:e>
                    </m:acc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</a:rPr>
                      <m:t>=3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/>
                      </a:rPr>
                      <m:t>𝒃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</m:oMath>
                </a14:m>
                <a:endParaRPr lang="en-GB" sz="3600" b="1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382705"/>
                <a:ext cx="7956222" cy="717248"/>
              </a:xfrm>
              <a:prstGeom prst="rect">
                <a:avLst/>
              </a:prstGeom>
              <a:blipFill rotWithShape="1">
                <a:blip r:embed="rId3"/>
                <a:stretch>
                  <a:fillRect t="-2542" b="-313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 rot="19461581">
            <a:off x="69497" y="4100606"/>
            <a:ext cx="2328421" cy="987015"/>
          </a:xfrm>
          <a:prstGeom prst="rect">
            <a:avLst/>
          </a:prstGeom>
          <a:solidFill>
            <a:schemeClr val="tx1"/>
          </a:solidFill>
          <a:ln w="412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On your whiteboard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409700"/>
            <a:ext cx="40481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78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986" y="292231"/>
                <a:ext cx="7437748" cy="913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000000"/>
                        </a:solidFill>
                        <a:latin typeface="Cambria Math"/>
                      </a:rPr>
                      <m:t>𝒂</m:t>
                    </m:r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FFC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3200" dirty="0" smtClean="0">
                    <a:solidFill>
                      <a:srgbClr val="FFC000"/>
                    </a:solidFill>
                  </a:rPr>
                  <a:t> 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𝑂𝐵</m:t>
                        </m:r>
                      </m:e>
                    </m:acc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000000"/>
                        </a:solidFill>
                        <a:latin typeface="Cambria Math"/>
                      </a:rPr>
                      <m:t>𝒃</m:t>
                    </m:r>
                    <m:r>
                      <a:rPr lang="en-GB" sz="32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32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320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sz="320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292231"/>
                <a:ext cx="7437748" cy="913520"/>
              </a:xfrm>
              <a:prstGeom prst="rect">
                <a:avLst/>
              </a:prstGeo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986" y="5401558"/>
                <a:ext cx="7956222" cy="1016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𝑂𝐶</m:t>
                          </m:r>
                        </m:e>
                      </m:acc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36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d>
                        <m:dPr>
                          <m:ctrlPr>
                            <a:rPr lang="en-GB" sz="36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0" i="1" smtClean="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3600" i="1" smtClean="0">
                              <a:solidFill>
                                <a:srgbClr val="FFC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i="1" smtClean="0">
                                  <a:solidFill>
                                    <a:srgbClr val="FFC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0" i="1" smtClean="0">
                                    <a:solidFill>
                                      <a:srgbClr val="FFC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0" i="1" smtClean="0">
                                    <a:solidFill>
                                      <a:srgbClr val="FFC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6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600" b="0" i="1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6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6" y="5401558"/>
                <a:ext cx="7956222" cy="10161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010" y="1205751"/>
            <a:ext cx="402907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3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546" y="377072"/>
            <a:ext cx="7927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Title: Vector Arithmetic </a:t>
            </a:r>
            <a:endParaRPr lang="en-GB" sz="5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67645" y="1501201"/>
                <a:ext cx="8983744" cy="2534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Your turn, in your books: </a:t>
                </a:r>
              </a:p>
              <a:p>
                <a:endParaRPr lang="en-GB" sz="2800" i="1" dirty="0">
                  <a:latin typeface="Cambria Math"/>
                </a:endParaRPr>
              </a:p>
              <a:p>
                <a:r>
                  <a:rPr lang="en-GB" sz="2800" dirty="0" smtClean="0"/>
                  <a:t> If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latin typeface="Cambria Math"/>
                      </a:rPr>
                      <m:t>𝒂</m:t>
                    </m:r>
                    <m:r>
                      <a:rPr lang="en-GB" sz="2800" i="1" dirty="0" smtClean="0">
                        <a:latin typeface="Cambria Math"/>
                      </a:rPr>
                      <m:t> =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GB" sz="2800" b="0" i="1" dirty="0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800" b="0" i="1" dirty="0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2800" b="0" i="1" dirty="0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GB" sz="2800" b="0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  <m:r>
                      <a:rPr lang="en-GB" sz="2800" b="0" i="1" dirty="0" smtClean="0">
                        <a:latin typeface="Cambria Math"/>
                      </a:rPr>
                      <m:t>𝑎𝑛𝑑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  <m:r>
                      <a:rPr lang="en-GB" sz="2800" b="1" i="1" dirty="0" smtClean="0">
                        <a:latin typeface="Cambria Math"/>
                      </a:rPr>
                      <m:t>𝒃</m:t>
                    </m:r>
                    <m:r>
                      <a:rPr lang="en-GB" sz="2800" b="0" i="1" dirty="0" smtClean="0">
                        <a:latin typeface="Cambria Math"/>
                      </a:rPr>
                      <m:t>= </m:t>
                    </m:r>
                    <m:d>
                      <m:dPr>
                        <m:ctrlPr>
                          <a:rPr lang="en-GB" sz="2800" b="0" i="1" dirty="0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800" b="0" i="1" dirty="0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2800" b="0" i="1" dirty="0" smtClean="0">
                                  <a:latin typeface="Cambria Math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GB" sz="2800" b="0" i="1" dirty="0" smtClean="0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800" dirty="0" smtClean="0"/>
                  <a:t> work out: </a:t>
                </a:r>
              </a:p>
              <a:p>
                <a:endParaRPr lang="en-GB" sz="2800" dirty="0"/>
              </a:p>
              <a:p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45" y="1501201"/>
                <a:ext cx="8983744" cy="2534348"/>
              </a:xfrm>
              <a:prstGeom prst="rect">
                <a:avLst/>
              </a:prstGeom>
              <a:blipFill rotWithShape="1">
                <a:blip r:embed="rId2"/>
                <a:stretch>
                  <a:fillRect l="-1357" t="-2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930967"/>
                  </p:ext>
                </p:extLst>
              </p:nvPr>
            </p:nvGraphicFramePr>
            <p:xfrm>
              <a:off x="1557517" y="3584367"/>
              <a:ext cx="6604000" cy="264522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88099"/>
                    <a:gridCol w="2752627"/>
                    <a:gridCol w="565609"/>
                    <a:gridCol w="2797665"/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+−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000" b="0" i="1" smtClean="0">
                                  <a:latin typeface="Cambria Math"/>
                                </a:rPr>
                                <m:t>0.2(2</m:t>
                              </m:r>
                              <m:r>
                                <a:rPr lang="en-GB" sz="2000" b="1" i="1" smtClean="0"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latin typeface="Cambria Math"/>
                                </a:rPr>
                                <m:t>𝒃</m:t>
                              </m:r>
                            </m:oMath>
                          </a14:m>
                          <a:r>
                            <a:rPr lang="en-GB" sz="2000" b="1" dirty="0" smtClean="0"/>
                            <a:t>)</a:t>
                          </a:r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000" b="1" i="1" dirty="0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−−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0.1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0.5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3(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930967"/>
                  </p:ext>
                </p:extLst>
              </p:nvPr>
            </p:nvGraphicFramePr>
            <p:xfrm>
              <a:off x="1557517" y="3584367"/>
              <a:ext cx="6604000" cy="264522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88099"/>
                    <a:gridCol w="2752627"/>
                    <a:gridCol w="565609"/>
                    <a:gridCol w="2797665"/>
                  </a:tblGrid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7692" r="-122124" b="-5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7692" b="-567692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107692" r="-122124" b="-4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107692" b="-467692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207692" r="-122124" b="-3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207692" b="-367692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307692" r="-122124" b="-2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307692" b="-267692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407692" r="-122124" b="-16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407692" b="-167692"/>
                          </a:stretch>
                        </a:blipFill>
                      </a:tcPr>
                    </a:tc>
                  </a:tr>
                  <a:tr h="66402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b="1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7699" t="-302752" r="-1221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6166" t="-3027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3928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546" y="377072"/>
            <a:ext cx="7927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000000"/>
                </a:solidFill>
              </a:rPr>
              <a:t>Mark your work </a:t>
            </a:r>
            <a:endParaRPr lang="en-GB" sz="5400" b="1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3615580"/>
                  </p:ext>
                </p:extLst>
              </p:nvPr>
            </p:nvGraphicFramePr>
            <p:xfrm>
              <a:off x="329938" y="1501042"/>
              <a:ext cx="8305013" cy="4916553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13820"/>
                    <a:gridCol w="3461630"/>
                    <a:gridCol w="711295"/>
                    <a:gridCol w="3518268"/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0" dirty="0" smtClean="0">
                              <a:solidFill>
                                <a:srgbClr val="000000"/>
                              </a:solidFill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1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  <m:r>
                                <a:rPr lang="en-GB" sz="28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= </m:t>
                              </m:r>
                              <m:d>
                                <m:dPr>
                                  <m:ctrlPr>
                                    <a:rPr lang="en-GB" sz="2800" b="0" i="1" dirty="0" smtClean="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800" b="0" i="1" dirty="0" smtClean="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  <m:t>8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  <m:t>20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GB" sz="2800" b="0" i="0" dirty="0" smtClean="0">
                                    <a:solidFill>
                                      <a:srgbClr val="000000"/>
                                    </a:solidFill>
                                  </a:rPr>
                                  <m:t>      </m:t>
                                </m:r>
                                <m:r>
                                  <m:rPr>
                                    <m:nor/>
                                  </m:rPr>
                                  <a:rPr lang="en-GB" sz="2800" b="0" dirty="0" smtClean="0">
                                    <a:solidFill>
                                      <a:srgbClr val="000000"/>
                                    </a:solidFill>
                                  </a:rPr>
                                  <m:t>2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0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 = 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+−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−15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GB" sz="2800" b="0" i="0" dirty="0" smtClean="0">
                                    <a:solidFill>
                                      <a:srgbClr val="000000"/>
                                    </a:solidFill>
                                  </a:rPr>
                                  <m:t>0.2(</m:t>
                                </m:r>
                                <m:r>
                                  <m:rPr>
                                    <m:nor/>
                                  </m:rPr>
                                  <a:rPr lang="en-GB" sz="2800" b="0" dirty="0" smtClean="0">
                                    <a:solidFill>
                                      <a:srgbClr val="000000"/>
                                    </a:solidFill>
                                  </a:rPr>
                                  <m:t>2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  <m:r>
                                  <a:rPr lang="en-GB" sz="2800" b="0" i="1" dirty="0" smtClean="0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 = 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800" b="1" i="1" dirty="0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−−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−7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11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0.1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−0.3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0.5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0.5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sz="2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𝒂</m:t>
                                    </m:r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GB" sz="2800" b="1" i="1" smtClean="0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</m:d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7.5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GB" sz="2800" b="1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2800" b="0" i="1" dirty="0" smtClean="0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2800" b="0" i="1" dirty="0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−1.2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GB" sz="2800" b="0" i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28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3615580"/>
                  </p:ext>
                </p:extLst>
              </p:nvPr>
            </p:nvGraphicFramePr>
            <p:xfrm>
              <a:off x="329938" y="1501042"/>
              <a:ext cx="8305013" cy="4916553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13820"/>
                    <a:gridCol w="3461630"/>
                    <a:gridCol w="711295"/>
                    <a:gridCol w="3518268"/>
                  </a:tblGrid>
                  <a:tr h="80295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5303" r="-122575" b="-511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5303" r="-173" b="-511364"/>
                          </a:stretch>
                        </a:blipFill>
                      </a:tcPr>
                    </a:tc>
                  </a:tr>
                  <a:tr h="81165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104511" r="-122575" b="-407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104511" r="-173" b="-407519"/>
                          </a:stretch>
                        </a:blipFill>
                      </a:tcPr>
                    </a:tc>
                  </a:tr>
                  <a:tr h="80295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206061" r="-122575" b="-3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206061" r="-173" b="-310606"/>
                          </a:stretch>
                        </a:blipFill>
                      </a:tcPr>
                    </a:tc>
                  </a:tr>
                  <a:tr h="80295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306061" r="-122575" b="-2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306061" r="-173" b="-210606"/>
                          </a:stretch>
                        </a:blipFill>
                      </a:tcPr>
                    </a:tc>
                  </a:tr>
                  <a:tr h="80295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409160" r="-122575" b="-112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409160" r="-173" b="-112214"/>
                          </a:stretch>
                        </a:blipFill>
                      </a:tcPr>
                    </a:tc>
                  </a:tr>
                  <a:tr h="8930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 b="1" dirty="0" smtClean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7813" t="-453741" r="-1225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6049" t="-453741" r="-17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200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9C93B06-5559-44FC-842E-48A786BCD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41" y="847199"/>
            <a:ext cx="8732830" cy="583232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958498" y="5344998"/>
            <a:ext cx="3601039" cy="1197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9938" y="131975"/>
            <a:ext cx="567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808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11736</TotalTime>
  <Words>1073</Words>
  <Application>Microsoft Office PowerPoint</Application>
  <PresentationFormat>A4 Paper (210x297 mm)</PresentationFormat>
  <Paragraphs>200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Arial</vt:lpstr>
      <vt:lpstr>Calibri</vt:lpstr>
      <vt:lpstr>Comic Sans MS</vt:lpstr>
      <vt:lpstr>Cambria Math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Kite</dc:creator>
  <cp:lastModifiedBy>Elder, L</cp:lastModifiedBy>
  <cp:revision>531</cp:revision>
  <cp:lastPrinted>2019-02-28T10:50:04Z</cp:lastPrinted>
  <dcterms:created xsi:type="dcterms:W3CDTF">2017-01-17T16:57:04Z</dcterms:created>
  <dcterms:modified xsi:type="dcterms:W3CDTF">2020-10-29T14:57:27Z</dcterms:modified>
</cp:coreProperties>
</file>