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notesMasterIdLst>
    <p:notesMasterId r:id="rId41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75" r:id="rId22"/>
    <p:sldId id="263" r:id="rId23"/>
    <p:sldId id="264" r:id="rId24"/>
    <p:sldId id="276" r:id="rId25"/>
    <p:sldId id="265" r:id="rId26"/>
    <p:sldId id="277" r:id="rId27"/>
    <p:sldId id="278" r:id="rId28"/>
    <p:sldId id="266" r:id="rId29"/>
    <p:sldId id="279" r:id="rId30"/>
    <p:sldId id="280" r:id="rId31"/>
    <p:sldId id="267" r:id="rId32"/>
    <p:sldId id="281" r:id="rId33"/>
    <p:sldId id="268" r:id="rId34"/>
    <p:sldId id="269" r:id="rId35"/>
    <p:sldId id="283" r:id="rId36"/>
    <p:sldId id="282" r:id="rId37"/>
    <p:sldId id="272" r:id="rId38"/>
    <p:sldId id="273" r:id="rId39"/>
    <p:sldId id="27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0" Type="http://schemas.openxmlformats.org/officeDocument/2006/relationships/slide" Target="slides/slide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6EB25-8FCE-4BDC-87C8-920F29182C9B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90423-8722-4B52-948A-25A76C6FC8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35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CDA29E-C65D-48B2-A585-700AB14B1AB8}" type="slidenum">
              <a:rPr lang="en-GB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7DFA63-AAFE-4080-A2CC-5CA96920F85D}" type="slidenum">
              <a:rPr lang="en-GB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7DFA63-AAFE-4080-A2CC-5CA96920F85D}" type="slidenum">
              <a:rPr lang="en-GB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DCD285-62FD-4D5B-9AA1-BB250F0384EB}" type="slidenum">
              <a:rPr lang="en-GB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DCD285-62FD-4D5B-9AA1-BB250F0384EB}" type="slidenum">
              <a:rPr lang="en-GB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DCD285-62FD-4D5B-9AA1-BB250F0384EB}" type="slidenum">
              <a:rPr lang="en-GB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4C364C-2FBB-4BB5-8988-1683DF7BBF6E}" type="slidenum">
              <a:rPr lang="en-GB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4C364C-2FBB-4BB5-8988-1683DF7BBF6E}" type="slidenum">
              <a:rPr lang="en-GB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4C364C-2FBB-4BB5-8988-1683DF7BBF6E}" type="slidenum">
              <a:rPr lang="en-GB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B2BC22-4AEE-4A41-B9BE-C710115DB30C}" type="slidenum">
              <a:rPr lang="en-GB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LABELS ON VERTICES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B2BC22-4AEE-4A41-B9BE-C710115DB30C}" type="slidenum">
              <a:rPr lang="en-GB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Copy and complete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C18F45-25A7-4F98-AC94-B420923454CA}" type="slidenum">
              <a:rPr lang="en-GB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Modelling </a:t>
            </a:r>
            <a:endParaRPr lang="en-GB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D81E91-9D33-44E3-8823-46032FB57CB4}" type="slidenum">
              <a:rPr lang="en-GB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r>
              <a:rPr lang="en-GB" baseline="0" dirty="0" smtClean="0"/>
              <a:t> : Don Steward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90423-8722-4B52-948A-25A76C6FC8F2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912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90423-8722-4B52-948A-25A76C6FC8F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912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CD891-EA4C-4EFE-8B3C-A93FBD4DE31E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017085"/>
      </p:ext>
    </p:extLst>
  </p:cSld>
  <p:clrMapOvr>
    <a:masterClrMapping/>
  </p:clrMapOvr>
  <p:transition>
    <p:dissolv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EE6D8-F807-42CC-9634-2C40B8E274D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58301"/>
      </p:ext>
    </p:extLst>
  </p:cSld>
  <p:clrMapOvr>
    <a:masterClrMapping/>
  </p:clrMapOvr>
  <p:transition>
    <p:dissolv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18364-76D1-402E-BE99-DDDEAB773E9F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34700"/>
      </p:ext>
    </p:extLst>
  </p:cSld>
  <p:clrMapOvr>
    <a:masterClrMapping/>
  </p:clrMapOvr>
  <p:transition>
    <p:dissolv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9B5E3-F289-4EDA-B64B-1095BBCA6304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8085"/>
      </p:ext>
    </p:extLst>
  </p:cSld>
  <p:clrMapOvr>
    <a:masterClrMapping/>
  </p:clrMapOvr>
  <p:transition>
    <p:dissolv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4F548-FE8A-42A6-B949-915600B595DB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29163"/>
      </p:ext>
    </p:extLst>
  </p:cSld>
  <p:clrMapOvr>
    <a:masterClrMapping/>
  </p:clrMapOvr>
  <p:transition>
    <p:dissolv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F4F10-D37F-41A3-9E22-FF1C799CA120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2995"/>
      </p:ext>
    </p:extLst>
  </p:cSld>
  <p:clrMapOvr>
    <a:masterClrMapping/>
  </p:clrMapOvr>
  <p:transition>
    <p:dissolv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44D54-E310-4A64-94F1-DB9C70E213A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77856"/>
      </p:ext>
    </p:extLst>
  </p:cSld>
  <p:clrMapOvr>
    <a:masterClrMapping/>
  </p:clrMapOvr>
  <p:transition>
    <p:dissolv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706E2-AF71-44F9-B871-94AB4C5ED41E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90767"/>
      </p:ext>
    </p:extLst>
  </p:cSld>
  <p:clrMapOvr>
    <a:masterClrMapping/>
  </p:clrMapOvr>
  <p:transition>
    <p:dissolv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4706B-AFC4-4540-8EA3-CD849A87FF35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849931"/>
      </p:ext>
    </p:extLst>
  </p:cSld>
  <p:clrMapOvr>
    <a:masterClrMapping/>
  </p:clrMapOvr>
  <p:transition>
    <p:dissolv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828A0-AE46-4813-A971-0E89B8AE97F3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229206"/>
      </p:ext>
    </p:extLst>
  </p:cSld>
  <p:clrMapOvr>
    <a:masterClrMapping/>
  </p:clrMapOvr>
  <p:transition>
    <p:dissolv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B2C4B-F356-459A-B09A-9F73863DAA52}" type="slidenum">
              <a:rPr lang="en-GB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004298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9D92A21-8AA0-48B2-BE1A-D825CBA45285}" type="datetimeFigureOut">
              <a:rPr lang="en-GB" smtClean="0"/>
              <a:t>08/10/2020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8C47663-FC8C-4F6E-8765-F6929643094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10/8/2020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10/8/2020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08/10/2020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10/8/2020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B623-8563-4D0C-B61C-C2BB206098C8}" type="slidenum">
              <a:rPr lang="en-GB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8"/>
          <a:stretch>
            <a:fillRect/>
          </a:stretch>
        </p:blipFill>
        <p:spPr bwMode="auto">
          <a:xfrm>
            <a:off x="8172450" y="5800725"/>
            <a:ext cx="81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95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928992" cy="1752600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Enlarge</a:t>
            </a:r>
            <a:r>
              <a:rPr lang="en-GB" dirty="0" smtClean="0"/>
              <a:t> this shape using scale factor: </a:t>
            </a:r>
          </a:p>
          <a:p>
            <a:r>
              <a:rPr lang="en-GB" dirty="0" smtClean="0"/>
              <a:t>(a) 2		(b) 4 	(c) 1 	(d) 0.5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1700808"/>
            <a:ext cx="81629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Triangle 3"/>
          <p:cNvSpPr/>
          <p:nvPr/>
        </p:nvSpPr>
        <p:spPr>
          <a:xfrm flipH="1">
            <a:off x="3059832" y="2132856"/>
            <a:ext cx="2664296" cy="1368152"/>
          </a:xfrm>
          <a:prstGeom prst="rtTriangle">
            <a:avLst/>
          </a:prstGeom>
          <a:solidFill>
            <a:srgbClr val="7030A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78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16632"/>
            <a:ext cx="8928992" cy="1752600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Enlarge</a:t>
            </a:r>
            <a:r>
              <a:rPr lang="en-GB" dirty="0" smtClean="0"/>
              <a:t> this shape using scale factor: </a:t>
            </a:r>
          </a:p>
          <a:p>
            <a:r>
              <a:rPr lang="en-GB" dirty="0" smtClean="0">
                <a:solidFill>
                  <a:srgbClr val="7030A0"/>
                </a:solidFill>
              </a:rPr>
              <a:t>(a) 2</a:t>
            </a:r>
            <a:r>
              <a:rPr lang="en-GB" dirty="0" smtClean="0"/>
              <a:t>		</a:t>
            </a:r>
            <a:r>
              <a:rPr lang="en-GB" dirty="0" smtClean="0">
                <a:solidFill>
                  <a:srgbClr val="FF0000"/>
                </a:solidFill>
              </a:rPr>
              <a:t>(b) 4 </a:t>
            </a:r>
            <a:r>
              <a:rPr lang="en-GB" dirty="0" smtClean="0"/>
              <a:t>	</a:t>
            </a:r>
            <a:r>
              <a:rPr lang="en-GB" dirty="0" smtClean="0">
                <a:solidFill>
                  <a:srgbClr val="00B050"/>
                </a:solidFill>
              </a:rPr>
              <a:t>(c) 1 </a:t>
            </a:r>
            <a:r>
              <a:rPr lang="en-GB" dirty="0" smtClean="0"/>
              <a:t>	</a:t>
            </a:r>
            <a:r>
              <a:rPr lang="en-GB" dirty="0" smtClean="0">
                <a:solidFill>
                  <a:srgbClr val="0070C0"/>
                </a:solidFill>
              </a:rPr>
              <a:t>(d) 0.5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1700808"/>
            <a:ext cx="81629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Triangle 3"/>
          <p:cNvSpPr/>
          <p:nvPr/>
        </p:nvSpPr>
        <p:spPr>
          <a:xfrm flipH="1">
            <a:off x="2339752" y="2132856"/>
            <a:ext cx="2736304" cy="1368152"/>
          </a:xfrm>
          <a:prstGeom prst="rtTriangle">
            <a:avLst/>
          </a:prstGeom>
          <a:solidFill>
            <a:srgbClr val="7030A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flipH="1">
            <a:off x="2987819" y="1777589"/>
            <a:ext cx="5446295" cy="2736304"/>
          </a:xfrm>
          <a:prstGeom prst="rtTriangle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 flipH="1">
            <a:off x="644189" y="3158970"/>
            <a:ext cx="1368152" cy="684076"/>
          </a:xfrm>
          <a:prstGeom prst="rtTriangle">
            <a:avLst/>
          </a:prstGeom>
          <a:solidFill>
            <a:srgbClr val="00B05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ight Triangle 7"/>
          <p:cNvSpPr/>
          <p:nvPr/>
        </p:nvSpPr>
        <p:spPr>
          <a:xfrm flipH="1">
            <a:off x="1672988" y="4171855"/>
            <a:ext cx="684076" cy="342038"/>
          </a:xfrm>
          <a:prstGeom prst="rtTriangle">
            <a:avLst/>
          </a:prstGeom>
          <a:solidFill>
            <a:srgbClr val="0070C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0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73050"/>
            <a:ext cx="8829675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348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44525" y="5080000"/>
            <a:ext cx="77009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3600">
                <a:solidFill>
                  <a:srgbClr val="FF0000"/>
                </a:solidFill>
              </a:rPr>
              <a:t>A:(6,6)  B:(6,3)  C:(12,3)  D:(12,6)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You should have a rectangle.</a:t>
            </a:r>
          </a:p>
        </p:txBody>
      </p:sp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-1866900" y="77788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>
              <a:solidFill>
                <a:srgbClr val="0D0D0D"/>
              </a:solidFill>
            </a:endParaRP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683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56338" y="947738"/>
            <a:ext cx="1974850" cy="1120775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53138" y="60642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105775" y="20685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69013" y="2074863"/>
            <a:ext cx="477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6394" name="Rectangle 2"/>
          <p:cNvSpPr txBox="1">
            <a:spLocks noChangeArrowheads="1"/>
          </p:cNvSpPr>
          <p:nvPr/>
        </p:nvSpPr>
        <p:spPr bwMode="auto">
          <a:xfrm>
            <a:off x="-230188" y="53975"/>
            <a:ext cx="9448801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Plot the coordinates, join them up and label the vertices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7683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allAtOnce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644525" y="5080000"/>
            <a:ext cx="7700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3600">
                <a:solidFill>
                  <a:srgbClr val="FF0000"/>
                </a:solidFill>
              </a:rPr>
              <a:t>A:(6,6)  B:(6,3)  C:(12,3)  D:(12,6)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1493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7414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7415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7416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0775" y="2406650"/>
            <a:ext cx="654050" cy="39528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7418" name="Rectangle 2"/>
          <p:cNvSpPr txBox="1">
            <a:spLocks noChangeArrowheads="1"/>
          </p:cNvSpPr>
          <p:nvPr/>
        </p:nvSpPr>
        <p:spPr bwMode="auto">
          <a:xfrm>
            <a:off x="0" y="570865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Label the new vertices A’, B’, C’ and D’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405438" y="2038350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764088" y="203835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405438" y="2801938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779963" y="2803525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6399" name="TextBox 1"/>
          <p:cNvSpPr txBox="1">
            <a:spLocks noChangeArrowheads="1"/>
          </p:cNvSpPr>
          <p:nvPr/>
        </p:nvSpPr>
        <p:spPr bwMode="auto">
          <a:xfrm>
            <a:off x="1274763" y="3779838"/>
            <a:ext cx="1666875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What can we say about the new shape?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44525" y="1100138"/>
            <a:ext cx="3321050" cy="22463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Can you include these words in your discussion?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Scale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Vertices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Centre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Angles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Congruent </a:t>
            </a:r>
          </a:p>
        </p:txBody>
      </p:sp>
      <p:sp>
        <p:nvSpPr>
          <p:cNvPr id="23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229394" y="53976"/>
            <a:ext cx="9448800" cy="14700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6806864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  <p:bldP spid="18" grpId="0"/>
      <p:bldP spid="19" grpId="0"/>
      <p:bldP spid="20" grpId="0"/>
      <p:bldP spid="1639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1493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8437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8438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8439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0775" y="2406650"/>
            <a:ext cx="654050" cy="39528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6394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-196645" y="57150"/>
            <a:ext cx="9448800" cy="14700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18442" name="TextBox 16"/>
          <p:cNvSpPr txBox="1">
            <a:spLocks noChangeArrowheads="1"/>
          </p:cNvSpPr>
          <p:nvPr/>
        </p:nvSpPr>
        <p:spPr bwMode="auto">
          <a:xfrm>
            <a:off x="5405438" y="2038350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8443" name="TextBox 17"/>
          <p:cNvSpPr txBox="1">
            <a:spLocks noChangeArrowheads="1"/>
          </p:cNvSpPr>
          <p:nvPr/>
        </p:nvSpPr>
        <p:spPr bwMode="auto">
          <a:xfrm>
            <a:off x="4764088" y="203835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8444" name="TextBox 18"/>
          <p:cNvSpPr txBox="1">
            <a:spLocks noChangeArrowheads="1"/>
          </p:cNvSpPr>
          <p:nvPr/>
        </p:nvSpPr>
        <p:spPr bwMode="auto">
          <a:xfrm>
            <a:off x="5405438" y="2801938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8445" name="TextBox 19"/>
          <p:cNvSpPr txBox="1">
            <a:spLocks noChangeArrowheads="1"/>
          </p:cNvSpPr>
          <p:nvPr/>
        </p:nvSpPr>
        <p:spPr bwMode="auto">
          <a:xfrm>
            <a:off x="4779963" y="2803525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8446" name="Rectangle 2"/>
          <p:cNvSpPr txBox="1">
            <a:spLocks noChangeArrowheads="1"/>
          </p:cNvSpPr>
          <p:nvPr/>
        </p:nvSpPr>
        <p:spPr bwMode="auto">
          <a:xfrm>
            <a:off x="-196850" y="530225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The </a:t>
            </a:r>
            <a:r>
              <a:rPr lang="en-GB" altLang="en-US" sz="2800">
                <a:solidFill>
                  <a:srgbClr val="FF0000"/>
                </a:solidFill>
              </a:rPr>
              <a:t>centre of enlargement </a:t>
            </a:r>
            <a:r>
              <a:rPr lang="en-GB" altLang="en-US" sz="2800">
                <a:solidFill>
                  <a:srgbClr val="0D0D0D"/>
                </a:solidFill>
              </a:rPr>
              <a:t>is </a:t>
            </a:r>
            <a:r>
              <a:rPr lang="en-GB" altLang="en-US" sz="2800">
                <a:solidFill>
                  <a:srgbClr val="FF0000"/>
                </a:solidFill>
              </a:rPr>
              <a:t>(0,0)</a:t>
            </a:r>
            <a:r>
              <a:rPr lang="en-GB" altLang="en-US" sz="3600">
                <a:solidFill>
                  <a:srgbClr val="FF0000"/>
                </a:solidFill>
              </a:rPr>
              <a:t/>
            </a:r>
            <a:br>
              <a:rPr lang="en-GB" altLang="en-US" sz="3600">
                <a:solidFill>
                  <a:srgbClr val="FF0000"/>
                </a:solidFill>
              </a:rPr>
            </a:br>
            <a:endParaRPr lang="en-US" altLang="en-US" sz="360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408238" y="947738"/>
            <a:ext cx="3859212" cy="42735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44563" y="2097088"/>
            <a:ext cx="7286625" cy="19542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10"/>
          <p:cNvSpPr/>
          <p:nvPr/>
        </p:nvSpPr>
        <p:spPr>
          <a:xfrm>
            <a:off x="4198938" y="3084513"/>
            <a:ext cx="139700" cy="179387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6" name="Left Brace 25"/>
          <p:cNvSpPr/>
          <p:nvPr/>
        </p:nvSpPr>
        <p:spPr>
          <a:xfrm rot="2439073">
            <a:off x="4951413" y="352425"/>
            <a:ext cx="255587" cy="3000375"/>
          </a:xfrm>
          <a:prstGeom prst="leftBrac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7" name="Left Brace 26"/>
          <p:cNvSpPr/>
          <p:nvPr/>
        </p:nvSpPr>
        <p:spPr>
          <a:xfrm rot="2439073">
            <a:off x="4435475" y="2222500"/>
            <a:ext cx="195263" cy="990600"/>
          </a:xfrm>
          <a:prstGeom prst="leftBrac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01022">
            <a:off x="4402138" y="1233488"/>
            <a:ext cx="930275" cy="81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37074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1493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9461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9462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9463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0775" y="2406650"/>
            <a:ext cx="654050" cy="39528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6394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-196645" y="57150"/>
            <a:ext cx="9448800" cy="14700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19466" name="TextBox 16"/>
          <p:cNvSpPr txBox="1">
            <a:spLocks noChangeArrowheads="1"/>
          </p:cNvSpPr>
          <p:nvPr/>
        </p:nvSpPr>
        <p:spPr bwMode="auto">
          <a:xfrm>
            <a:off x="5405438" y="2038350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9467" name="TextBox 17"/>
          <p:cNvSpPr txBox="1">
            <a:spLocks noChangeArrowheads="1"/>
          </p:cNvSpPr>
          <p:nvPr/>
        </p:nvSpPr>
        <p:spPr bwMode="auto">
          <a:xfrm>
            <a:off x="4764088" y="203835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468" name="TextBox 18"/>
          <p:cNvSpPr txBox="1">
            <a:spLocks noChangeArrowheads="1"/>
          </p:cNvSpPr>
          <p:nvPr/>
        </p:nvSpPr>
        <p:spPr bwMode="auto">
          <a:xfrm>
            <a:off x="5405438" y="2801938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9469" name="TextBox 19"/>
          <p:cNvSpPr txBox="1">
            <a:spLocks noChangeArrowheads="1"/>
          </p:cNvSpPr>
          <p:nvPr/>
        </p:nvSpPr>
        <p:spPr bwMode="auto">
          <a:xfrm>
            <a:off x="4779963" y="2803525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9470" name="Rectangle 2"/>
          <p:cNvSpPr txBox="1">
            <a:spLocks noChangeArrowheads="1"/>
          </p:cNvSpPr>
          <p:nvPr/>
        </p:nvSpPr>
        <p:spPr bwMode="auto">
          <a:xfrm>
            <a:off x="-196850" y="530225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The </a:t>
            </a:r>
            <a:r>
              <a:rPr lang="en-GB" altLang="en-US" sz="2800">
                <a:solidFill>
                  <a:srgbClr val="FF0000"/>
                </a:solidFill>
              </a:rPr>
              <a:t>centre of enlargement </a:t>
            </a:r>
            <a:r>
              <a:rPr lang="en-GB" altLang="en-US" sz="2800">
                <a:solidFill>
                  <a:srgbClr val="0D0D0D"/>
                </a:solidFill>
              </a:rPr>
              <a:t>is </a:t>
            </a:r>
            <a:r>
              <a:rPr lang="en-GB" altLang="en-US" sz="2800">
                <a:solidFill>
                  <a:srgbClr val="FF0000"/>
                </a:solidFill>
              </a:rPr>
              <a:t>(0,0)</a:t>
            </a:r>
            <a:r>
              <a:rPr lang="en-GB" altLang="en-US" sz="3600">
                <a:solidFill>
                  <a:srgbClr val="FF0000"/>
                </a:solidFill>
              </a:rPr>
              <a:t/>
            </a:r>
            <a:br>
              <a:rPr lang="en-GB" altLang="en-US" sz="3600">
                <a:solidFill>
                  <a:srgbClr val="FF0000"/>
                </a:solidFill>
              </a:rPr>
            </a:br>
            <a:endParaRPr lang="en-US" altLang="en-US" sz="3600">
              <a:solidFill>
                <a:srgbClr val="FF0000"/>
              </a:solidFill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4198938" y="3084513"/>
            <a:ext cx="139700" cy="179387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3" name="Straight Arrow Connector 2"/>
          <p:cNvCxnSpPr>
            <a:stCxn id="11" idx="2"/>
          </p:cNvCxnSpPr>
          <p:nvPr/>
        </p:nvCxnSpPr>
        <p:spPr>
          <a:xfrm>
            <a:off x="4198938" y="3175000"/>
            <a:ext cx="206851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267450" y="947738"/>
            <a:ext cx="0" cy="22272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2"/>
          </p:cNvCxnSpPr>
          <p:nvPr/>
        </p:nvCxnSpPr>
        <p:spPr>
          <a:xfrm>
            <a:off x="4198938" y="3175000"/>
            <a:ext cx="731837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930775" y="2408238"/>
            <a:ext cx="0" cy="76676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ular Callout 30"/>
          <p:cNvSpPr/>
          <p:nvPr/>
        </p:nvSpPr>
        <p:spPr>
          <a:xfrm>
            <a:off x="8345488" y="947738"/>
            <a:ext cx="741362" cy="649287"/>
          </a:xfrm>
          <a:prstGeom prst="wedgeRoundRectCallout">
            <a:avLst>
              <a:gd name="adj1" fmla="val -57978"/>
              <a:gd name="adj2" fmla="val 97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8294688" y="947738"/>
            <a:ext cx="885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400">
                <a:solidFill>
                  <a:srgbClr val="000000"/>
                </a:solidFill>
              </a:rPr>
              <a:t>“</a:t>
            </a:r>
            <a:r>
              <a:rPr lang="en-GB" altLang="en-US" sz="1100">
                <a:solidFill>
                  <a:srgbClr val="000000"/>
                </a:solidFill>
              </a:rPr>
              <a:t>DON’T RUB ME OFF”</a:t>
            </a:r>
          </a:p>
        </p:txBody>
      </p:sp>
    </p:spTree>
    <p:extLst>
      <p:ext uri="{BB962C8B-B14F-4D97-AF65-F5344CB8AC3E}">
        <p14:creationId xmlns:p14="http://schemas.microsoft.com/office/powerpoint/2010/main" val="354644749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1493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9461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9462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9463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0775" y="2406650"/>
            <a:ext cx="654050" cy="39528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6394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-196645" y="57150"/>
            <a:ext cx="9448800" cy="14700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19466" name="TextBox 16"/>
          <p:cNvSpPr txBox="1">
            <a:spLocks noChangeArrowheads="1"/>
          </p:cNvSpPr>
          <p:nvPr/>
        </p:nvSpPr>
        <p:spPr bwMode="auto">
          <a:xfrm>
            <a:off x="5405438" y="2038350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9467" name="TextBox 17"/>
          <p:cNvSpPr txBox="1">
            <a:spLocks noChangeArrowheads="1"/>
          </p:cNvSpPr>
          <p:nvPr/>
        </p:nvSpPr>
        <p:spPr bwMode="auto">
          <a:xfrm>
            <a:off x="4764088" y="203835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468" name="TextBox 18"/>
          <p:cNvSpPr txBox="1">
            <a:spLocks noChangeArrowheads="1"/>
          </p:cNvSpPr>
          <p:nvPr/>
        </p:nvSpPr>
        <p:spPr bwMode="auto">
          <a:xfrm>
            <a:off x="5405438" y="2801938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9469" name="TextBox 19"/>
          <p:cNvSpPr txBox="1">
            <a:spLocks noChangeArrowheads="1"/>
          </p:cNvSpPr>
          <p:nvPr/>
        </p:nvSpPr>
        <p:spPr bwMode="auto">
          <a:xfrm>
            <a:off x="4779963" y="2803525"/>
            <a:ext cx="477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70" name="Rectangle 2"/>
              <p:cNvSpPr txBox="1">
                <a:spLocks noChangeArrowheads="1"/>
              </p:cNvSpPr>
              <p:nvPr/>
            </p:nvSpPr>
            <p:spPr bwMode="auto">
              <a:xfrm>
                <a:off x="107504" y="5270500"/>
                <a:ext cx="9448800" cy="147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GB" altLang="en-US" sz="2000" dirty="0" smtClean="0">
                    <a:solidFill>
                      <a:srgbClr val="0D0D0D"/>
                    </a:solidFill>
                  </a:rPr>
                  <a:t>Notice that: 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GB" altLang="en-US" sz="2000" dirty="0" smtClean="0">
                    <a:solidFill>
                      <a:srgbClr val="0D0D0D"/>
                    </a:solidFill>
                  </a:rPr>
                  <a:t>Vector OA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sz="200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sz="2000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𝑂𝐴</m:t>
                        </m:r>
                      </m:e>
                    </m:acc>
                    <m:r>
                      <a:rPr lang="en-GB" altLang="en-US" sz="2000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sz="20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alt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sz="20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altLang="en-US" sz="2800" dirty="0" smtClean="0">
                  <a:solidFill>
                    <a:srgbClr val="FF0000"/>
                  </a:solidFill>
                </a:endParaRP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altLang="en-US" sz="2000" dirty="0" smtClean="0">
                    <a:solidFill>
                      <a:srgbClr val="0D0D0D"/>
                    </a:solidFill>
                  </a:rPr>
                  <a:t>Vector OA’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sz="200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sz="2000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𝑂𝐴</m:t>
                        </m:r>
                        <m:r>
                          <a:rPr lang="en-GB" altLang="en-US" sz="2000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′</m:t>
                        </m:r>
                      </m:e>
                    </m:acc>
                    <m:r>
                      <a:rPr lang="en-GB" altLang="en-US" sz="2000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sz="20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sz="2000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sz="2000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sz="2000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altLang="en-US" sz="3600" dirty="0">
                    <a:solidFill>
                      <a:srgbClr val="FF0000"/>
                    </a:solidFill>
                  </a:rPr>
                  <a:t/>
                </a:r>
                <a:br>
                  <a:rPr lang="en-GB" altLang="en-US" sz="3600" dirty="0">
                    <a:solidFill>
                      <a:srgbClr val="FF0000"/>
                    </a:solidFill>
                  </a:rPr>
                </a:br>
                <a:endParaRPr lang="en-US" altLang="en-US" sz="3600" dirty="0">
                  <a:solidFill>
                    <a:srgbClr val="FF0000"/>
                  </a:solidFill>
                </a:endParaRP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GB" altLang="en-US" sz="3600" dirty="0">
                    <a:solidFill>
                      <a:srgbClr val="FF0000"/>
                    </a:solidFill>
                  </a:rPr>
                  <a:t/>
                </a:r>
                <a:br>
                  <a:rPr lang="en-GB" altLang="en-US" sz="3600" dirty="0">
                    <a:solidFill>
                      <a:srgbClr val="FF0000"/>
                    </a:solidFill>
                  </a:rPr>
                </a:br>
                <a:endParaRPr lang="en-US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47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04" y="5270500"/>
                <a:ext cx="9448800" cy="1470025"/>
              </a:xfrm>
              <a:prstGeom prst="rect">
                <a:avLst/>
              </a:prstGeom>
              <a:blipFill rotWithShape="1">
                <a:blip r:embed="rId4"/>
                <a:stretch>
                  <a:fillRect t="-166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lowchart: Connector 10"/>
          <p:cNvSpPr/>
          <p:nvPr/>
        </p:nvSpPr>
        <p:spPr>
          <a:xfrm>
            <a:off x="4198938" y="3084513"/>
            <a:ext cx="139700" cy="179387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3" name="Straight Arrow Connector 2"/>
          <p:cNvCxnSpPr>
            <a:stCxn id="11" idx="2"/>
          </p:cNvCxnSpPr>
          <p:nvPr/>
        </p:nvCxnSpPr>
        <p:spPr>
          <a:xfrm>
            <a:off x="4198938" y="3175000"/>
            <a:ext cx="206851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267450" y="947738"/>
            <a:ext cx="0" cy="22272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2"/>
          </p:cNvCxnSpPr>
          <p:nvPr/>
        </p:nvCxnSpPr>
        <p:spPr>
          <a:xfrm>
            <a:off x="4198938" y="3175000"/>
            <a:ext cx="731837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930775" y="2408238"/>
            <a:ext cx="0" cy="76676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ular Callout 30"/>
          <p:cNvSpPr/>
          <p:nvPr/>
        </p:nvSpPr>
        <p:spPr>
          <a:xfrm>
            <a:off x="8345488" y="947738"/>
            <a:ext cx="741362" cy="649287"/>
          </a:xfrm>
          <a:prstGeom prst="wedgeRoundRectCallout">
            <a:avLst>
              <a:gd name="adj1" fmla="val -57978"/>
              <a:gd name="adj2" fmla="val 973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8294688" y="947738"/>
            <a:ext cx="885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“</a:t>
            </a:r>
            <a:r>
              <a:rPr lang="en-GB" altLang="en-US" sz="1100" dirty="0">
                <a:solidFill>
                  <a:srgbClr val="000000"/>
                </a:solidFill>
              </a:rPr>
              <a:t>DON’T RUB ME OFF”</a:t>
            </a:r>
          </a:p>
        </p:txBody>
      </p:sp>
    </p:spTree>
    <p:extLst>
      <p:ext uri="{BB962C8B-B14F-4D97-AF65-F5344CB8AC3E}">
        <p14:creationId xmlns:p14="http://schemas.microsoft.com/office/powerpoint/2010/main" val="264930623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644525" y="5080000"/>
            <a:ext cx="7700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3600">
                <a:solidFill>
                  <a:srgbClr val="FF0000"/>
                </a:solidFill>
              </a:rPr>
              <a:t>A:(6,6)  B:(6,3)  C:(12,3)  D:(12,6)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081087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0485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0486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487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0488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0489" name="Rectangle 2"/>
          <p:cNvSpPr txBox="1">
            <a:spLocks noChangeArrowheads="1"/>
          </p:cNvSpPr>
          <p:nvPr/>
        </p:nvSpPr>
        <p:spPr bwMode="auto">
          <a:xfrm>
            <a:off x="0" y="570865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Label the new vertices A’, B’, C’ and D’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22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0319" y="57150"/>
            <a:ext cx="9448800" cy="1470025"/>
          </a:xfrm>
          <a:prstGeom prst="rect">
            <a:avLst/>
          </a:prstGeom>
          <a:blipFill rotWithShape="1">
            <a:blip r:embed="rId4"/>
            <a:stretch>
              <a:fillRect l="-135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0491" name="TextBox 23"/>
          <p:cNvSpPr txBox="1">
            <a:spLocks noChangeArrowheads="1"/>
          </p:cNvSpPr>
          <p:nvPr/>
        </p:nvSpPr>
        <p:spPr bwMode="auto">
          <a:xfrm>
            <a:off x="827088" y="954088"/>
            <a:ext cx="2357437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What is the same?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What is different?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81488" y="3192463"/>
            <a:ext cx="644525" cy="365125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>
            <a:off x="4724400" y="2832100"/>
            <a:ext cx="477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4724400" y="3557588"/>
            <a:ext cx="477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4073525" y="3557588"/>
            <a:ext cx="477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29" name="TextBox 12"/>
          <p:cNvSpPr txBox="1">
            <a:spLocks noChangeArrowheads="1"/>
          </p:cNvSpPr>
          <p:nvPr/>
        </p:nvSpPr>
        <p:spPr bwMode="auto">
          <a:xfrm>
            <a:off x="4125913" y="28321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827088" y="1968500"/>
            <a:ext cx="1666875" cy="28622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Can you include these words in your discussion? Scale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Centre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Vertices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Intersect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493963" y="947738"/>
            <a:ext cx="3773487" cy="41608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985963" y="976313"/>
            <a:ext cx="6245225" cy="41608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Connector 32"/>
          <p:cNvSpPr/>
          <p:nvPr/>
        </p:nvSpPr>
        <p:spPr>
          <a:xfrm>
            <a:off x="3178175" y="4165600"/>
            <a:ext cx="139700" cy="17938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6841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29" grpId="0"/>
      <p:bldP spid="30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644525" y="5080000"/>
            <a:ext cx="7700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3600">
                <a:solidFill>
                  <a:srgbClr val="FF0000"/>
                </a:solidFill>
              </a:rPr>
              <a:t>A:(6,6)  B:(6,3)  C:(12,3)  D:(12,6)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1493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1509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1510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1511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512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1513" name="Rectangle 2"/>
          <p:cNvSpPr txBox="1">
            <a:spLocks noChangeArrowheads="1"/>
          </p:cNvSpPr>
          <p:nvPr/>
        </p:nvSpPr>
        <p:spPr bwMode="auto">
          <a:xfrm>
            <a:off x="0" y="570865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Label the new vertices A’, B’, C’ and D’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22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0319" y="57150"/>
            <a:ext cx="9448800" cy="1470025"/>
          </a:xfrm>
          <a:prstGeom prst="rect">
            <a:avLst/>
          </a:prstGeom>
          <a:blipFill rotWithShape="1">
            <a:blip r:embed="rId4"/>
            <a:stretch>
              <a:fillRect l="-135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1515" name="TextBox 23"/>
          <p:cNvSpPr txBox="1">
            <a:spLocks noChangeArrowheads="1"/>
          </p:cNvSpPr>
          <p:nvPr/>
        </p:nvSpPr>
        <p:spPr bwMode="auto">
          <a:xfrm>
            <a:off x="1290638" y="954088"/>
            <a:ext cx="2357437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Counting squares to check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81488" y="3192463"/>
            <a:ext cx="644525" cy="365125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1517" name="TextBox 12"/>
          <p:cNvSpPr txBox="1">
            <a:spLocks noChangeArrowheads="1"/>
          </p:cNvSpPr>
          <p:nvPr/>
        </p:nvSpPr>
        <p:spPr bwMode="auto">
          <a:xfrm>
            <a:off x="4724400" y="2832100"/>
            <a:ext cx="477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21518" name="TextBox 12"/>
          <p:cNvSpPr txBox="1">
            <a:spLocks noChangeArrowheads="1"/>
          </p:cNvSpPr>
          <p:nvPr/>
        </p:nvSpPr>
        <p:spPr bwMode="auto">
          <a:xfrm>
            <a:off x="4724400" y="3557588"/>
            <a:ext cx="477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21519" name="TextBox 12"/>
          <p:cNvSpPr txBox="1">
            <a:spLocks noChangeArrowheads="1"/>
          </p:cNvSpPr>
          <p:nvPr/>
        </p:nvSpPr>
        <p:spPr bwMode="auto">
          <a:xfrm>
            <a:off x="4073525" y="3557588"/>
            <a:ext cx="477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21520" name="TextBox 12"/>
          <p:cNvSpPr txBox="1">
            <a:spLocks noChangeArrowheads="1"/>
          </p:cNvSpPr>
          <p:nvPr/>
        </p:nvSpPr>
        <p:spPr bwMode="auto">
          <a:xfrm>
            <a:off x="4125913" y="28321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33" name="Flowchart: Connector 32"/>
          <p:cNvSpPr/>
          <p:nvPr/>
        </p:nvSpPr>
        <p:spPr>
          <a:xfrm>
            <a:off x="3178175" y="4165600"/>
            <a:ext cx="139700" cy="17938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6" name="Straight Arrow Connector 5"/>
          <p:cNvCxnSpPr>
            <a:stCxn id="33" idx="6"/>
          </p:cNvCxnSpPr>
          <p:nvPr/>
        </p:nvCxnSpPr>
        <p:spPr>
          <a:xfrm flipV="1">
            <a:off x="3317875" y="4254500"/>
            <a:ext cx="497681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8231188" y="2097088"/>
            <a:ext cx="0" cy="21574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3" idx="2"/>
          </p:cNvCxnSpPr>
          <p:nvPr/>
        </p:nvCxnSpPr>
        <p:spPr>
          <a:xfrm>
            <a:off x="3178175" y="4254500"/>
            <a:ext cx="1784350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21518" idx="0"/>
          </p:cNvCxnSpPr>
          <p:nvPr/>
        </p:nvCxnSpPr>
        <p:spPr>
          <a:xfrm flipV="1">
            <a:off x="4926013" y="3557588"/>
            <a:ext cx="38100" cy="6969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926013" y="3557588"/>
            <a:ext cx="0" cy="69691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55520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81050"/>
            <a:ext cx="72215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67450" y="947738"/>
            <a:ext cx="1963738" cy="11493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1509" name="TextBox 8"/>
          <p:cNvSpPr txBox="1">
            <a:spLocks noChangeArrowheads="1"/>
          </p:cNvSpPr>
          <p:nvPr/>
        </p:nvSpPr>
        <p:spPr bwMode="auto">
          <a:xfrm>
            <a:off x="6027738" y="577850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1510" name="TextBox 10"/>
          <p:cNvSpPr txBox="1">
            <a:spLocks noChangeArrowheads="1"/>
          </p:cNvSpPr>
          <p:nvPr/>
        </p:nvSpPr>
        <p:spPr bwMode="auto">
          <a:xfrm>
            <a:off x="8105775" y="6080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1511" name="TextBox 11"/>
          <p:cNvSpPr txBox="1">
            <a:spLocks noChangeArrowheads="1"/>
          </p:cNvSpPr>
          <p:nvPr/>
        </p:nvSpPr>
        <p:spPr bwMode="auto">
          <a:xfrm>
            <a:off x="8054975" y="21240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512" name="TextBox 12"/>
          <p:cNvSpPr txBox="1">
            <a:spLocks noChangeArrowheads="1"/>
          </p:cNvSpPr>
          <p:nvPr/>
        </p:nvSpPr>
        <p:spPr bwMode="auto">
          <a:xfrm>
            <a:off x="6088063" y="21336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1513" name="Rectangle 2"/>
          <p:cNvSpPr txBox="1">
            <a:spLocks noChangeArrowheads="1"/>
          </p:cNvSpPr>
          <p:nvPr/>
        </p:nvSpPr>
        <p:spPr bwMode="auto">
          <a:xfrm>
            <a:off x="107504" y="666936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 dirty="0">
              <a:solidFill>
                <a:srgbClr val="0D0D0D"/>
              </a:solidFill>
            </a:endParaRPr>
          </a:p>
        </p:txBody>
      </p:sp>
      <p:sp>
        <p:nvSpPr>
          <p:cNvPr id="22" name="Rectangle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0319" y="57150"/>
            <a:ext cx="9448800" cy="1470025"/>
          </a:xfrm>
          <a:prstGeom prst="rect">
            <a:avLst/>
          </a:prstGeom>
          <a:blipFill rotWithShape="1">
            <a:blip r:embed="rId4"/>
            <a:stretch>
              <a:fillRect l="-135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81488" y="3192463"/>
            <a:ext cx="644525" cy="365125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1517" name="TextBox 12"/>
          <p:cNvSpPr txBox="1">
            <a:spLocks noChangeArrowheads="1"/>
          </p:cNvSpPr>
          <p:nvPr/>
        </p:nvSpPr>
        <p:spPr bwMode="auto">
          <a:xfrm>
            <a:off x="4724400" y="2832100"/>
            <a:ext cx="477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21518" name="TextBox 12"/>
          <p:cNvSpPr txBox="1">
            <a:spLocks noChangeArrowheads="1"/>
          </p:cNvSpPr>
          <p:nvPr/>
        </p:nvSpPr>
        <p:spPr bwMode="auto">
          <a:xfrm>
            <a:off x="4724400" y="3557588"/>
            <a:ext cx="477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21519" name="TextBox 12"/>
          <p:cNvSpPr txBox="1">
            <a:spLocks noChangeArrowheads="1"/>
          </p:cNvSpPr>
          <p:nvPr/>
        </p:nvSpPr>
        <p:spPr bwMode="auto">
          <a:xfrm>
            <a:off x="4073525" y="3557588"/>
            <a:ext cx="477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21520" name="TextBox 12"/>
          <p:cNvSpPr txBox="1">
            <a:spLocks noChangeArrowheads="1"/>
          </p:cNvSpPr>
          <p:nvPr/>
        </p:nvSpPr>
        <p:spPr bwMode="auto">
          <a:xfrm>
            <a:off x="4125913" y="2832100"/>
            <a:ext cx="477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33" name="Flowchart: Connector 32"/>
          <p:cNvSpPr/>
          <p:nvPr/>
        </p:nvSpPr>
        <p:spPr>
          <a:xfrm>
            <a:off x="3178175" y="4165600"/>
            <a:ext cx="139700" cy="17938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6" name="Straight Arrow Connector 5"/>
          <p:cNvCxnSpPr>
            <a:stCxn id="33" idx="6"/>
          </p:cNvCxnSpPr>
          <p:nvPr/>
        </p:nvCxnSpPr>
        <p:spPr>
          <a:xfrm flipV="1">
            <a:off x="3317875" y="4254500"/>
            <a:ext cx="497681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8231188" y="2097088"/>
            <a:ext cx="0" cy="21574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3" idx="2"/>
          </p:cNvCxnSpPr>
          <p:nvPr/>
        </p:nvCxnSpPr>
        <p:spPr>
          <a:xfrm>
            <a:off x="3178175" y="4254500"/>
            <a:ext cx="1784350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21518" idx="0"/>
          </p:cNvCxnSpPr>
          <p:nvPr/>
        </p:nvCxnSpPr>
        <p:spPr>
          <a:xfrm flipV="1">
            <a:off x="4926013" y="3557588"/>
            <a:ext cx="38100" cy="6969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926013" y="3557588"/>
            <a:ext cx="0" cy="69691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93567" y="5229200"/>
                <a:ext cx="4572000" cy="179497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Notice that: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Vector XC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𝑋𝐶</m:t>
                        </m:r>
                      </m:e>
                    </m:acc>
                    <m:r>
                      <a:rPr lang="en-GB" altLang="en-US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15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altLang="en-US" sz="2400" dirty="0" smtClean="0">
                  <a:solidFill>
                    <a:srgbClr val="FF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Vector XC’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𝑋𝐶</m:t>
                        </m:r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′</m:t>
                        </m:r>
                      </m:e>
                    </m:acc>
                    <m:r>
                      <a:rPr lang="en-GB" altLang="en-US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altLang="en-US" sz="3200" dirty="0">
                    <a:solidFill>
                      <a:srgbClr val="FF0000"/>
                    </a:solidFill>
                  </a:rPr>
                  <a:t/>
                </a:r>
                <a:br>
                  <a:rPr lang="en-GB" altLang="en-US" sz="3200" dirty="0">
                    <a:solidFill>
                      <a:srgbClr val="FF0000"/>
                    </a:solidFill>
                  </a:rPr>
                </a:br>
                <a:endParaRPr lang="en-US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67" y="5229200"/>
                <a:ext cx="4572000" cy="1794979"/>
              </a:xfrm>
              <a:prstGeom prst="rect">
                <a:avLst/>
              </a:prstGeom>
              <a:blipFill rotWithShape="1">
                <a:blip r:embed="rId5"/>
                <a:stretch>
                  <a:fillRect t="-17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44517" y="4070628"/>
                <a:ext cx="4035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517" y="4070628"/>
                <a:ext cx="40350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665906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 smtClean="0">
                <a:solidFill>
                  <a:srgbClr val="FF0000"/>
                </a:solidFill>
              </a:rPr>
              <a:t>Shape 1</a:t>
            </a:r>
            <a:r>
              <a:rPr lang="en-GB" altLang="en-US" sz="2800" dirty="0" smtClean="0">
                <a:solidFill>
                  <a:srgbClr val="FF0000"/>
                </a:solidFill>
              </a:rPr>
              <a:t> A</a:t>
            </a:r>
            <a:r>
              <a:rPr lang="en-GB" alt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(-9</a:t>
            </a:r>
            <a:r>
              <a:rPr lang="en-GB" altLang="en-US" sz="2800" dirty="0" smtClean="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3200" dirty="0" smtClean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 smtClean="0">
                <a:solidFill>
                  <a:srgbClr val="FF0000"/>
                </a:solidFill>
                <a:latin typeface="Arial"/>
              </a:rPr>
              <a:t>Shape 2 </a:t>
            </a:r>
            <a:r>
              <a:rPr lang="en-GB" altLang="en-US" sz="2800" dirty="0" smtClean="0">
                <a:solidFill>
                  <a:srgbClr val="FF0000"/>
                </a:solidFill>
                <a:latin typeface="Arial"/>
              </a:rPr>
              <a:t>A’: (-9,1) B’:(-9,-1) C’:(-7, -1) D’:(-7, 1)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3600" dirty="0" smtClean="0">
              <a:solidFill>
                <a:srgbClr val="FF0000"/>
              </a:solidFill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1015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000000"/>
                </a:solidFill>
              </a:rPr>
              <a:t>Where is the centre of enlargement?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338" y="4124325"/>
            <a:ext cx="714375" cy="78263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504825" y="0"/>
            <a:ext cx="94488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GB" sz="2800" dirty="0" smtClean="0">
                <a:solidFill>
                  <a:srgbClr val="0D0D0D"/>
                </a:solidFill>
              </a:rPr>
              <a:t>Draw the two shapes and label the vertices</a:t>
            </a:r>
            <a:r>
              <a:rPr lang="en-GB" sz="3600" dirty="0" smtClean="0">
                <a:solidFill>
                  <a:srgbClr val="0D0D0D"/>
                </a:solidFill>
              </a:rPr>
              <a:t/>
            </a:r>
            <a:br>
              <a:rPr lang="en-GB" sz="3600" dirty="0" smtClean="0">
                <a:solidFill>
                  <a:srgbClr val="0D0D0D"/>
                </a:solidFill>
              </a:rPr>
            </a:br>
            <a:endParaRPr lang="en-US" sz="3600" dirty="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0" y="21129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92200" y="39544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092200" y="47529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27000" y="47228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27000" y="39544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27000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36563" y="2306638"/>
            <a:ext cx="0" cy="4129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09550" y="3810000"/>
            <a:ext cx="1582738" cy="26257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Connector 21"/>
          <p:cNvSpPr/>
          <p:nvPr/>
        </p:nvSpPr>
        <p:spPr>
          <a:xfrm>
            <a:off x="352425" y="5927725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868488" y="2497138"/>
            <a:ext cx="860425" cy="812800"/>
          </a:xfrm>
          <a:prstGeom prst="wedgeRoundRectCallout">
            <a:avLst>
              <a:gd name="adj1" fmla="val -57983"/>
              <a:gd name="adj2" fmla="val 8214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68488" y="2579688"/>
            <a:ext cx="860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400">
                <a:solidFill>
                  <a:srgbClr val="000000"/>
                </a:solidFill>
              </a:rPr>
              <a:t>“</a:t>
            </a:r>
            <a:r>
              <a:rPr lang="en-GB" altLang="en-US" sz="1100">
                <a:solidFill>
                  <a:srgbClr val="000000"/>
                </a:solidFill>
              </a:rPr>
              <a:t>DON’T RUB ME OFF”</a:t>
            </a:r>
          </a:p>
        </p:txBody>
      </p:sp>
    </p:spTree>
    <p:extLst>
      <p:ext uri="{BB962C8B-B14F-4D97-AF65-F5344CB8AC3E}">
        <p14:creationId xmlns:p14="http://schemas.microsoft.com/office/powerpoint/2010/main" val="135143140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509" grpId="0" animBg="1"/>
      <p:bldP spid="9" grpId="0" animBg="1"/>
      <p:bldP spid="12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 animBg="1"/>
      <p:bldP spid="7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 smtClean="0">
                <a:solidFill>
                  <a:srgbClr val="FF0000"/>
                </a:solidFill>
              </a:rPr>
              <a:t>Shape 1</a:t>
            </a:r>
            <a:r>
              <a:rPr lang="en-GB" altLang="en-US" sz="2800" dirty="0" smtClean="0">
                <a:solidFill>
                  <a:srgbClr val="FF0000"/>
                </a:solidFill>
              </a:rPr>
              <a:t> A</a:t>
            </a:r>
            <a:r>
              <a:rPr lang="en-GB" alt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(-9</a:t>
            </a:r>
            <a:r>
              <a:rPr lang="en-GB" altLang="en-US" sz="2800" dirty="0" smtClean="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3200" dirty="0" smtClean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 smtClean="0">
                <a:solidFill>
                  <a:srgbClr val="FF0000"/>
                </a:solidFill>
                <a:latin typeface="Arial"/>
              </a:rPr>
              <a:t>Shape 2 </a:t>
            </a:r>
            <a:r>
              <a:rPr lang="en-GB" altLang="en-US" sz="2800" dirty="0" smtClean="0">
                <a:solidFill>
                  <a:srgbClr val="FF0000"/>
                </a:solidFill>
                <a:latin typeface="Arial"/>
              </a:rPr>
              <a:t>A’: (-9,1) B’:(-9,-1) C’:(-7, -1) D’:(-7, 1)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3600" dirty="0" smtClean="0">
              <a:solidFill>
                <a:srgbClr val="FF0000"/>
              </a:solidFill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000000"/>
                </a:solidFill>
              </a:rPr>
              <a:t>Check by counting squares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338" y="4124325"/>
            <a:ext cx="714375" cy="78263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504825" y="0"/>
            <a:ext cx="94488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GB" sz="2800" dirty="0" smtClean="0">
                <a:solidFill>
                  <a:srgbClr val="0D0D0D"/>
                </a:solidFill>
              </a:rPr>
              <a:t>Draw the two shapes and label the vertices</a:t>
            </a:r>
            <a:r>
              <a:rPr lang="en-GB" sz="3600" dirty="0" smtClean="0">
                <a:solidFill>
                  <a:srgbClr val="0D0D0D"/>
                </a:solidFill>
              </a:rPr>
              <a:t/>
            </a:r>
            <a:br>
              <a:rPr lang="en-GB" sz="3600" dirty="0" smtClean="0">
                <a:solidFill>
                  <a:srgbClr val="0D0D0D"/>
                </a:solidFill>
              </a:rPr>
            </a:br>
            <a:endParaRPr lang="en-US" sz="3600" dirty="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0" y="21129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92200" y="39544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092200" y="47529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27000" y="47228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27000" y="39544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27000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2" name="Flowchart: Connector 21"/>
          <p:cNvSpPr/>
          <p:nvPr/>
        </p:nvSpPr>
        <p:spPr>
          <a:xfrm>
            <a:off x="352425" y="5927725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868488" y="2497138"/>
            <a:ext cx="860425" cy="812800"/>
          </a:xfrm>
          <a:prstGeom prst="wedgeRoundRectCallout">
            <a:avLst>
              <a:gd name="adj1" fmla="val -57983"/>
              <a:gd name="adj2" fmla="val 8214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68488" y="2579688"/>
            <a:ext cx="860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400">
                <a:solidFill>
                  <a:srgbClr val="000000"/>
                </a:solidFill>
              </a:rPr>
              <a:t>“</a:t>
            </a:r>
            <a:r>
              <a:rPr lang="en-GB" altLang="en-US" sz="1100">
                <a:solidFill>
                  <a:srgbClr val="000000"/>
                </a:solidFill>
              </a:rPr>
              <a:t>DON’T RUB ME OFF”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47488" y="3806919"/>
            <a:ext cx="0" cy="21574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60842" y="4937125"/>
            <a:ext cx="0" cy="9906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02636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 smtClean="0">
                <a:solidFill>
                  <a:srgbClr val="FF0000"/>
                </a:solidFill>
              </a:rPr>
              <a:t>Shape 1</a:t>
            </a:r>
            <a:r>
              <a:rPr lang="en-GB" altLang="en-US" sz="2800" dirty="0" smtClean="0">
                <a:solidFill>
                  <a:srgbClr val="FF0000"/>
                </a:solidFill>
              </a:rPr>
              <a:t> A</a:t>
            </a:r>
            <a:r>
              <a:rPr lang="en-GB" alt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(-9</a:t>
            </a:r>
            <a:r>
              <a:rPr lang="en-GB" altLang="en-US" sz="2800" dirty="0" smtClean="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3200" dirty="0" smtClean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 smtClean="0">
                <a:solidFill>
                  <a:srgbClr val="FF0000"/>
                </a:solidFill>
                <a:latin typeface="Arial"/>
              </a:rPr>
              <a:t>Shape 2 </a:t>
            </a:r>
            <a:r>
              <a:rPr lang="en-GB" altLang="en-US" sz="2800" dirty="0" smtClean="0">
                <a:solidFill>
                  <a:srgbClr val="FF0000"/>
                </a:solidFill>
                <a:latin typeface="Arial"/>
              </a:rPr>
              <a:t>A’: (-9,1) B’:(-9,-1) C’:(-7, -1) D’:(-7, 1)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3600" dirty="0" smtClean="0">
              <a:solidFill>
                <a:srgbClr val="FF0000"/>
              </a:solidFill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>
                <a:solidFill>
                  <a:srgbClr val="000000"/>
                </a:solidFill>
              </a:rPr>
              <a:t>Check by </a:t>
            </a:r>
            <a:r>
              <a:rPr lang="en-GB" altLang="en-US" sz="2000" dirty="0" smtClean="0">
                <a:solidFill>
                  <a:srgbClr val="000000"/>
                </a:solidFill>
              </a:rPr>
              <a:t>looking at </a:t>
            </a:r>
            <a:r>
              <a:rPr lang="en-GB" altLang="en-US" sz="2000" b="1" dirty="0" smtClean="0">
                <a:solidFill>
                  <a:srgbClr val="000000"/>
                </a:solidFill>
              </a:rPr>
              <a:t>vectors</a:t>
            </a:r>
            <a:r>
              <a:rPr lang="en-GB" altLang="en-US" sz="2000" dirty="0" smtClean="0">
                <a:solidFill>
                  <a:srgbClr val="000000"/>
                </a:solidFill>
              </a:rPr>
              <a:t>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338" y="4124325"/>
            <a:ext cx="714375" cy="78263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504825" y="0"/>
            <a:ext cx="94488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GB" sz="2800" dirty="0" smtClean="0">
                <a:solidFill>
                  <a:srgbClr val="0D0D0D"/>
                </a:solidFill>
              </a:rPr>
              <a:t>Draw the two shapes and label the vertices</a:t>
            </a:r>
            <a:r>
              <a:rPr lang="en-GB" sz="3600" dirty="0" smtClean="0">
                <a:solidFill>
                  <a:srgbClr val="0D0D0D"/>
                </a:solidFill>
              </a:rPr>
              <a:t/>
            </a:r>
            <a:br>
              <a:rPr lang="en-GB" sz="3600" dirty="0" smtClean="0">
                <a:solidFill>
                  <a:srgbClr val="0D0D0D"/>
                </a:solidFill>
              </a:rPr>
            </a:br>
            <a:endParaRPr lang="en-US" sz="3600" dirty="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0" y="21129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92200" y="39544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092200" y="47529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27000" y="472281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27000" y="39544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27000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2" name="Flowchart: Connector 21"/>
          <p:cNvSpPr/>
          <p:nvPr/>
        </p:nvSpPr>
        <p:spPr>
          <a:xfrm>
            <a:off x="352425" y="5927725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868488" y="2497138"/>
            <a:ext cx="860425" cy="812800"/>
          </a:xfrm>
          <a:prstGeom prst="wedgeRoundRectCallout">
            <a:avLst>
              <a:gd name="adj1" fmla="val -57983"/>
              <a:gd name="adj2" fmla="val 8214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68488" y="2579688"/>
            <a:ext cx="860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400">
                <a:solidFill>
                  <a:srgbClr val="000000"/>
                </a:solidFill>
              </a:rPr>
              <a:t>“</a:t>
            </a:r>
            <a:r>
              <a:rPr lang="en-GB" altLang="en-US" sz="1100">
                <a:solidFill>
                  <a:srgbClr val="000000"/>
                </a:solidFill>
              </a:rPr>
              <a:t>DON’T RUB ME OFF”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47488" y="3806919"/>
            <a:ext cx="0" cy="21574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60842" y="4937125"/>
            <a:ext cx="0" cy="9906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275856" y="4937125"/>
                <a:ext cx="4572000" cy="15086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Vector XB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𝑋𝐵</m:t>
                        </m:r>
                      </m:e>
                    </m:acc>
                    <m:r>
                      <a:rPr lang="en-GB" altLang="en-US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altLang="en-US" sz="2400" dirty="0" smtClean="0">
                  <a:solidFill>
                    <a:srgbClr val="FF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Vector XB’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𝑋𝐵</m:t>
                        </m:r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′</m:t>
                        </m:r>
                      </m:e>
                    </m:acc>
                    <m:r>
                      <a:rPr lang="en-GB" altLang="en-US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altLang="en-US" sz="3200" dirty="0">
                    <a:solidFill>
                      <a:srgbClr val="FF0000"/>
                    </a:solidFill>
                  </a:rPr>
                  <a:t/>
                </a:r>
                <a:br>
                  <a:rPr lang="en-GB" altLang="en-US" sz="3200" dirty="0">
                    <a:solidFill>
                      <a:srgbClr val="FF0000"/>
                    </a:solidFill>
                  </a:rPr>
                </a:br>
                <a:endParaRPr lang="en-US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4937125"/>
                <a:ext cx="4572000" cy="150861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45734" y="6032782"/>
                <a:ext cx="4035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34" y="6032782"/>
                <a:ext cx="40350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23444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1</a:t>
            </a:r>
            <a:r>
              <a:rPr lang="en-GB" altLang="en-US" sz="2800">
                <a:solidFill>
                  <a:srgbClr val="FF0000"/>
                </a:solidFill>
              </a:rPr>
              <a:t> A</a:t>
            </a:r>
            <a:r>
              <a:rPr lang="en-GB" altLang="en-US" sz="2800">
                <a:solidFill>
                  <a:srgbClr val="FF0000"/>
                </a:solidFill>
                <a:sym typeface="Wingdings" pitchFamily="2" charset="2"/>
              </a:rPr>
              <a:t>(-9</a:t>
            </a:r>
            <a:r>
              <a:rPr lang="en-GB" altLang="en-US" sz="280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2 </a:t>
            </a:r>
            <a:r>
              <a:rPr lang="en-GB" altLang="en-US" sz="2800">
                <a:solidFill>
                  <a:srgbClr val="FF0000"/>
                </a:solidFill>
              </a:rPr>
              <a:t>A’:(-8,5) B’:(-8,3) C’:(-6,3) D’:(-6,5)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3600">
              <a:solidFill>
                <a:srgbClr val="FF0000"/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1015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000000"/>
                </a:solidFill>
              </a:rPr>
              <a:t>Where is the centre of enlargement</a:t>
            </a:r>
            <a:r>
              <a:rPr lang="en-GB" altLang="en-US" sz="2000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773113" y="2686050"/>
            <a:ext cx="655637" cy="7302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3559" name="Rectangle 2"/>
          <p:cNvSpPr txBox="1">
            <a:spLocks noChangeArrowheads="1"/>
          </p:cNvSpPr>
          <p:nvPr/>
        </p:nvSpPr>
        <p:spPr bwMode="auto">
          <a:xfrm>
            <a:off x="-504825" y="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Draw the two shapes and label the vertices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13" y="21113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6563" y="32305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28750" y="3205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7363" y="23272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2075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366838" y="2336800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cxnSp>
        <p:nvCxnSpPr>
          <p:cNvPr id="26" name="Straight Connector 25"/>
          <p:cNvCxnSpPr>
            <a:endCxn id="20" idx="1"/>
          </p:cNvCxnSpPr>
          <p:nvPr/>
        </p:nvCxnSpPr>
        <p:spPr>
          <a:xfrm>
            <a:off x="414338" y="2295525"/>
            <a:ext cx="1304925" cy="14747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14338" y="2336800"/>
            <a:ext cx="1355725" cy="14335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Connector 33"/>
          <p:cNvSpPr/>
          <p:nvPr/>
        </p:nvSpPr>
        <p:spPr>
          <a:xfrm>
            <a:off x="1017588" y="2924175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59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509" grpId="0" animBg="1"/>
      <p:bldP spid="9" grpId="0" animBg="1"/>
      <p:bldP spid="12" grpId="0"/>
      <p:bldP spid="13" grpId="0"/>
      <p:bldP spid="15" grpId="0"/>
      <p:bldP spid="18" grpId="0"/>
      <p:bldP spid="19" grpId="0"/>
      <p:bldP spid="20" grpId="0"/>
      <p:bldP spid="21" grpId="0"/>
      <p:bldP spid="29" grpId="0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1</a:t>
            </a:r>
            <a:r>
              <a:rPr lang="en-GB" altLang="en-US" sz="2800">
                <a:solidFill>
                  <a:srgbClr val="FF0000"/>
                </a:solidFill>
              </a:rPr>
              <a:t> A</a:t>
            </a:r>
            <a:r>
              <a:rPr lang="en-GB" altLang="en-US" sz="2800">
                <a:solidFill>
                  <a:srgbClr val="FF0000"/>
                </a:solidFill>
                <a:sym typeface="Wingdings" pitchFamily="2" charset="2"/>
              </a:rPr>
              <a:t>(-9</a:t>
            </a:r>
            <a:r>
              <a:rPr lang="en-GB" altLang="en-US" sz="280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2 </a:t>
            </a:r>
            <a:r>
              <a:rPr lang="en-GB" altLang="en-US" sz="2800">
                <a:solidFill>
                  <a:srgbClr val="FF0000"/>
                </a:solidFill>
              </a:rPr>
              <a:t>A’:(-8,5) B’:(-8,3) C’:(-6,3) D’:(-6,5)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3600">
              <a:solidFill>
                <a:srgbClr val="FF0000"/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000000"/>
                </a:solidFill>
              </a:rPr>
              <a:t>Check by counting squares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3113" y="2686050"/>
            <a:ext cx="655637" cy="7302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3559" name="Rectangle 2"/>
          <p:cNvSpPr txBox="1">
            <a:spLocks noChangeArrowheads="1"/>
          </p:cNvSpPr>
          <p:nvPr/>
        </p:nvSpPr>
        <p:spPr bwMode="auto">
          <a:xfrm>
            <a:off x="-504825" y="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Draw the two shapes and label the vertices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13" y="21113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6563" y="32305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28750" y="3205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7363" y="23272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2075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366838" y="2336800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34" name="Flowchart: Connector 33"/>
          <p:cNvSpPr/>
          <p:nvPr/>
        </p:nvSpPr>
        <p:spPr>
          <a:xfrm>
            <a:off x="1017588" y="2924175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11630" y="2273161"/>
            <a:ext cx="0" cy="7445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352425" y="3040063"/>
            <a:ext cx="662456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1"/>
          </p:cNvCxnSpPr>
          <p:nvPr/>
        </p:nvCxnSpPr>
        <p:spPr>
          <a:xfrm flipV="1">
            <a:off x="773113" y="2645430"/>
            <a:ext cx="0" cy="40574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727075" y="3017699"/>
            <a:ext cx="297704" cy="1237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22236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1</a:t>
            </a:r>
            <a:r>
              <a:rPr lang="en-GB" altLang="en-US" sz="2800">
                <a:solidFill>
                  <a:srgbClr val="FF0000"/>
                </a:solidFill>
              </a:rPr>
              <a:t> A</a:t>
            </a:r>
            <a:r>
              <a:rPr lang="en-GB" altLang="en-US" sz="2800">
                <a:solidFill>
                  <a:srgbClr val="FF0000"/>
                </a:solidFill>
                <a:sym typeface="Wingdings" pitchFamily="2" charset="2"/>
              </a:rPr>
              <a:t>(-9</a:t>
            </a:r>
            <a:r>
              <a:rPr lang="en-GB" altLang="en-US" sz="280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2 </a:t>
            </a:r>
            <a:r>
              <a:rPr lang="en-GB" altLang="en-US" sz="2800">
                <a:solidFill>
                  <a:srgbClr val="FF0000"/>
                </a:solidFill>
              </a:rPr>
              <a:t>A’:(-8,5) B’:(-8,3) C’:(-6,3) D’:(-6,5)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3600">
              <a:solidFill>
                <a:srgbClr val="FF0000"/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>
                <a:solidFill>
                  <a:srgbClr val="000000"/>
                </a:solidFill>
              </a:rPr>
              <a:t>Check by </a:t>
            </a:r>
            <a:r>
              <a:rPr lang="en-GB" altLang="en-US" sz="2000" dirty="0" smtClean="0">
                <a:solidFill>
                  <a:srgbClr val="000000"/>
                </a:solidFill>
              </a:rPr>
              <a:t>looking at vectors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3113" y="2686050"/>
            <a:ext cx="655637" cy="73025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3559" name="Rectangle 2"/>
          <p:cNvSpPr txBox="1">
            <a:spLocks noChangeArrowheads="1"/>
          </p:cNvSpPr>
          <p:nvPr/>
        </p:nvSpPr>
        <p:spPr bwMode="auto">
          <a:xfrm>
            <a:off x="-504825" y="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Draw the two shapes and label the vertices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13" y="21113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6563" y="32305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28750" y="3205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7363" y="23272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2075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366838" y="2336800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34" name="Flowchart: Connector 33"/>
          <p:cNvSpPr/>
          <p:nvPr/>
        </p:nvSpPr>
        <p:spPr>
          <a:xfrm>
            <a:off x="1017588" y="2924175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11630" y="2273161"/>
            <a:ext cx="0" cy="7445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352425" y="3040063"/>
            <a:ext cx="662456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1"/>
          </p:cNvCxnSpPr>
          <p:nvPr/>
        </p:nvCxnSpPr>
        <p:spPr>
          <a:xfrm flipV="1">
            <a:off x="773113" y="2645430"/>
            <a:ext cx="0" cy="40574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727075" y="3017699"/>
            <a:ext cx="297704" cy="1237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01725" y="2839220"/>
                <a:ext cx="4035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725" y="2839220"/>
                <a:ext cx="40350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275856" y="4937125"/>
                <a:ext cx="4572000" cy="15086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Vector XA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𝑋𝐴</m:t>
                        </m:r>
                      </m:e>
                    </m:acc>
                    <m:r>
                      <a:rPr lang="en-GB" altLang="en-US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altLang="en-US" sz="2400" dirty="0" smtClean="0">
                  <a:solidFill>
                    <a:srgbClr val="FF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en-US" dirty="0" smtClean="0">
                    <a:solidFill>
                      <a:srgbClr val="0D0D0D"/>
                    </a:solidFill>
                  </a:rPr>
                  <a:t>Vector XA’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altLang="en-US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𝑋𝐴</m:t>
                        </m:r>
                        <m:r>
                          <a:rPr lang="en-GB" altLang="en-US" b="0" i="1" smtClean="0">
                            <a:solidFill>
                              <a:srgbClr val="0D0D0D"/>
                            </a:solidFill>
                            <a:latin typeface="Cambria Math"/>
                          </a:rPr>
                          <m:t>′</m:t>
                        </m:r>
                      </m:e>
                    </m:acc>
                    <m:r>
                      <a:rPr lang="en-GB" altLang="en-US" b="0" i="1" smtClean="0">
                        <a:solidFill>
                          <a:srgbClr val="0D0D0D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alt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alt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alt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altLang="en-US" sz="3200" dirty="0">
                    <a:solidFill>
                      <a:srgbClr val="FF0000"/>
                    </a:solidFill>
                  </a:rPr>
                  <a:t/>
                </a:r>
                <a:br>
                  <a:rPr lang="en-GB" altLang="en-US" sz="3200" dirty="0">
                    <a:solidFill>
                      <a:srgbClr val="FF0000"/>
                    </a:solidFill>
                  </a:rPr>
                </a:br>
                <a:endParaRPr lang="en-US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4937125"/>
                <a:ext cx="4572000" cy="150861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73101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1</a:t>
            </a:r>
            <a:r>
              <a:rPr lang="en-GB" altLang="en-US" sz="2800">
                <a:solidFill>
                  <a:srgbClr val="FF0000"/>
                </a:solidFill>
              </a:rPr>
              <a:t> A</a:t>
            </a:r>
            <a:r>
              <a:rPr lang="en-GB" altLang="en-US" sz="2800">
                <a:solidFill>
                  <a:srgbClr val="FF0000"/>
                </a:solidFill>
                <a:sym typeface="Wingdings" pitchFamily="2" charset="2"/>
              </a:rPr>
              <a:t>(-9</a:t>
            </a:r>
            <a:r>
              <a:rPr lang="en-GB" altLang="en-US" sz="280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2 </a:t>
            </a:r>
            <a:r>
              <a:rPr lang="en-GB" altLang="en-US" sz="2800">
                <a:solidFill>
                  <a:srgbClr val="FF0000"/>
                </a:solidFill>
              </a:rPr>
              <a:t>A’:(-9,5) B’:(-9,2) C’:(-6,2) D’:(-6,5)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3600">
              <a:solidFill>
                <a:srgbClr val="FF0000"/>
              </a:solidFill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1015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000000"/>
                </a:solidFill>
              </a:rPr>
              <a:t>Where is the centre of enlargement?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338" y="2695575"/>
            <a:ext cx="1022350" cy="107473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583" name="Rectangle 2"/>
          <p:cNvSpPr txBox="1">
            <a:spLocks noChangeArrowheads="1"/>
          </p:cNvSpPr>
          <p:nvPr/>
        </p:nvSpPr>
        <p:spPr bwMode="auto">
          <a:xfrm>
            <a:off x="-504825" y="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Draw the two shapes and label the vertices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21512" name="TextBox 10"/>
          <p:cNvSpPr txBox="1">
            <a:spLocks noChangeArrowheads="1"/>
          </p:cNvSpPr>
          <p:nvPr/>
        </p:nvSpPr>
        <p:spPr bwMode="auto">
          <a:xfrm>
            <a:off x="3736975" y="3416300"/>
            <a:ext cx="3606800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Notice how B = B’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20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This point is a fixed point and is called an INVARIANT point. 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13" y="21113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400175" y="25447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36688" y="3492500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9375" y="2598738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2075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cxnSp>
        <p:nvCxnSpPr>
          <p:cNvPr id="3" name="Straight Connector 2"/>
          <p:cNvCxnSpPr>
            <a:endCxn id="22" idx="4"/>
          </p:cNvCxnSpPr>
          <p:nvPr/>
        </p:nvCxnSpPr>
        <p:spPr>
          <a:xfrm>
            <a:off x="436563" y="2306638"/>
            <a:ext cx="0" cy="15573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 flipV="1">
            <a:off x="487363" y="3770313"/>
            <a:ext cx="128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Connector 21"/>
          <p:cNvSpPr/>
          <p:nvPr/>
        </p:nvSpPr>
        <p:spPr>
          <a:xfrm>
            <a:off x="352425" y="3676650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30921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509" grpId="0" animBg="1"/>
      <p:bldP spid="9" grpId="0" animBg="1"/>
      <p:bldP spid="21512" grpId="0" animBg="1"/>
      <p:bldP spid="12" grpId="0"/>
      <p:bldP spid="13" grpId="0"/>
      <p:bldP spid="15" grpId="0"/>
      <p:bldP spid="18" grpId="0"/>
      <p:bldP spid="19" grpId="0"/>
      <p:bldP spid="20" grpId="0"/>
      <p:bldP spid="21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487363" y="598488"/>
            <a:ext cx="77009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1</a:t>
            </a:r>
            <a:r>
              <a:rPr lang="en-GB" altLang="en-US" sz="2800">
                <a:solidFill>
                  <a:srgbClr val="FF0000"/>
                </a:solidFill>
              </a:rPr>
              <a:t> A</a:t>
            </a:r>
            <a:r>
              <a:rPr lang="en-GB" altLang="en-US" sz="2800">
                <a:solidFill>
                  <a:srgbClr val="FF0000"/>
                </a:solidFill>
                <a:sym typeface="Wingdings" pitchFamily="2" charset="2"/>
              </a:rPr>
              <a:t>(-9</a:t>
            </a:r>
            <a:r>
              <a:rPr lang="en-GB" altLang="en-US" sz="2800">
                <a:solidFill>
                  <a:srgbClr val="FF0000"/>
                </a:solidFill>
              </a:rPr>
              <a:t>,6)  B:(-9,2)  C:(-5,2)  D:(-5, 6)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Shape 2 </a:t>
            </a:r>
            <a:r>
              <a:rPr lang="en-GB" altLang="en-US" sz="2800">
                <a:solidFill>
                  <a:srgbClr val="FF0000"/>
                </a:solidFill>
              </a:rPr>
              <a:t>A’:(-9,5) B’:(-9,2) C’:(-6,2) D’:(-6,5)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3600">
              <a:solidFill>
                <a:srgbClr val="FF0000"/>
              </a:solidFill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28838"/>
            <a:ext cx="7223125" cy="431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14338" y="2309813"/>
            <a:ext cx="1355725" cy="1460500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509" name="TextBox 15"/>
          <p:cNvSpPr txBox="1">
            <a:spLocks noChangeArrowheads="1"/>
          </p:cNvSpPr>
          <p:nvPr/>
        </p:nvSpPr>
        <p:spPr bwMode="auto">
          <a:xfrm>
            <a:off x="4338638" y="2309813"/>
            <a:ext cx="2124075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000000"/>
                </a:solidFill>
              </a:rPr>
              <a:t>Check by </a:t>
            </a:r>
            <a:r>
              <a:rPr lang="en-GB" altLang="en-US" sz="2000" smtClean="0">
                <a:solidFill>
                  <a:srgbClr val="000000"/>
                </a:solidFill>
              </a:rPr>
              <a:t>counting square 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338" y="2695575"/>
            <a:ext cx="1022350" cy="1074738"/>
          </a:xfrm>
          <a:prstGeom prst="rect">
            <a:avLst/>
          </a:prstGeom>
          <a:noFill/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583" name="Rectangle 2"/>
          <p:cNvSpPr txBox="1">
            <a:spLocks noChangeArrowheads="1"/>
          </p:cNvSpPr>
          <p:nvPr/>
        </p:nvSpPr>
        <p:spPr bwMode="auto">
          <a:xfrm>
            <a:off x="-504825" y="0"/>
            <a:ext cx="94488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0D0D0D"/>
                </a:solidFill>
              </a:rPr>
              <a:t>Draw the two shapes and label the vertices</a:t>
            </a:r>
            <a:r>
              <a:rPr lang="en-GB" altLang="en-US" sz="3600">
                <a:solidFill>
                  <a:srgbClr val="0D0D0D"/>
                </a:solidFill>
              </a:rPr>
              <a:t/>
            </a:r>
            <a:br>
              <a:rPr lang="en-GB" altLang="en-US" sz="3600">
                <a:solidFill>
                  <a:srgbClr val="0D0D0D"/>
                </a:solidFill>
              </a:rPr>
            </a:br>
            <a:endParaRPr lang="en-US" altLang="en-US" sz="3600">
              <a:solidFill>
                <a:srgbClr val="0D0D0D"/>
              </a:solidFill>
            </a:endParaRPr>
          </a:p>
        </p:txBody>
      </p:sp>
      <p:sp>
        <p:nvSpPr>
          <p:cNvPr id="21512" name="TextBox 10"/>
          <p:cNvSpPr txBox="1">
            <a:spLocks noChangeArrowheads="1"/>
          </p:cNvSpPr>
          <p:nvPr/>
        </p:nvSpPr>
        <p:spPr bwMode="auto">
          <a:xfrm>
            <a:off x="3736975" y="3416300"/>
            <a:ext cx="3606800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Notice how B = B’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20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>
                <a:solidFill>
                  <a:srgbClr val="000000"/>
                </a:solidFill>
              </a:rPr>
              <a:t>This point is a fixed point and is called an INVARIANT point. 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2713" y="2111375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400175" y="2544763"/>
            <a:ext cx="47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D’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36688" y="3492500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C’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9375" y="2598738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A’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58950" y="2143125"/>
            <a:ext cx="401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19263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2075" y="3586163"/>
            <a:ext cx="479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B</a:t>
            </a:r>
          </a:p>
        </p:txBody>
      </p:sp>
      <p:cxnSp>
        <p:nvCxnSpPr>
          <p:cNvPr id="3" name="Straight Connector 2"/>
          <p:cNvCxnSpPr>
            <a:endCxn id="22" idx="4"/>
          </p:cNvCxnSpPr>
          <p:nvPr/>
        </p:nvCxnSpPr>
        <p:spPr>
          <a:xfrm>
            <a:off x="436563" y="2306638"/>
            <a:ext cx="0" cy="15573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 flipV="1">
            <a:off x="487363" y="3770313"/>
            <a:ext cx="128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Connector 21"/>
          <p:cNvSpPr/>
          <p:nvPr/>
        </p:nvSpPr>
        <p:spPr>
          <a:xfrm>
            <a:off x="352425" y="3676650"/>
            <a:ext cx="168275" cy="18732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7816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509" grpId="0" animBg="1"/>
      <p:bldP spid="9" grpId="0" animBg="1"/>
      <p:bldP spid="21512" grpId="0" animBg="1"/>
      <p:bldP spid="12" grpId="0"/>
      <p:bldP spid="13" grpId="0"/>
      <p:bldP spid="15" grpId="0"/>
      <p:bldP spid="18" grpId="0"/>
      <p:bldP spid="19" grpId="0"/>
      <p:bldP spid="20" grpId="0"/>
      <p:bldP spid="21" grpId="0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76213" y="231775"/>
            <a:ext cx="8682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>
                <a:solidFill>
                  <a:srgbClr val="000000"/>
                </a:solidFill>
              </a:rPr>
              <a:t>Title: Enlargement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4000" y="1179513"/>
            <a:ext cx="8604250" cy="4246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To enlarge a 2D shape, two pieces of information are required: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</a:rPr>
              <a:t>Scale Factor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000000"/>
              </a:solidFill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</a:rPr>
              <a:t>Centre of Enlargement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The scale factor describes how much bigger or smaller the enlarged image is to be.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The centre of enlargement determines where the enlarged image will be drawn.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Enlarged images are not the same size, therefore they are not congruent.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Invariant points are points that do not move when they are transformed.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000" y="4494213"/>
            <a:ext cx="1012825" cy="363537"/>
          </a:xfrm>
          <a:prstGeom prst="rect">
            <a:avLst/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3725" y="2255838"/>
            <a:ext cx="2392363" cy="365125"/>
          </a:xfrm>
          <a:prstGeom prst="rect">
            <a:avLst/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59638" y="2773363"/>
            <a:ext cx="692150" cy="363537"/>
          </a:xfrm>
          <a:prstGeom prst="rect">
            <a:avLst/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0050" y="3357563"/>
            <a:ext cx="692150" cy="363537"/>
          </a:xfrm>
          <a:prstGeom prst="rect">
            <a:avLst/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97663" y="3917950"/>
            <a:ext cx="1254125" cy="363538"/>
          </a:xfrm>
          <a:prstGeom prst="rect">
            <a:avLst/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77904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261937" y="187325"/>
            <a:ext cx="8321675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dirty="0" smtClean="0">
                <a:solidFill>
                  <a:srgbClr val="000000"/>
                </a:solidFill>
              </a:rPr>
              <a:t>Describe</a:t>
            </a:r>
            <a:r>
              <a:rPr lang="en-GB" altLang="en-US" dirty="0" smtClean="0">
                <a:solidFill>
                  <a:srgbClr val="000000"/>
                </a:solidFill>
              </a:rPr>
              <a:t> the transformation of A to B </a:t>
            </a:r>
            <a:endParaRPr lang="en-GB" altLang="en-US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rgbClr val="000000"/>
              </a:solidFill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212850" y="1235075"/>
            <a:ext cx="64198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1691680" y="1387654"/>
            <a:ext cx="1368152" cy="14652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1691680" y="2120295"/>
            <a:ext cx="1476164" cy="138071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907704" y="2320249"/>
            <a:ext cx="288032" cy="28803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61937" y="4149080"/>
                <a:ext cx="358998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This is an enlargement </a:t>
                </a:r>
              </a:p>
              <a:p>
                <a:endParaRPr lang="en-GB" dirty="0"/>
              </a:p>
              <a:p>
                <a:r>
                  <a:rPr lang="en-GB" dirty="0" smtClean="0"/>
                  <a:t>Scale factor 2 </a:t>
                </a:r>
              </a:p>
              <a:p>
                <a:endParaRPr lang="en-GB" dirty="0"/>
              </a:p>
              <a:p>
                <a:r>
                  <a:rPr lang="en-GB" dirty="0" smtClean="0"/>
                  <a:t>Centre of enlargement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1, 3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37" y="4149080"/>
                <a:ext cx="3589983" cy="1477328"/>
              </a:xfrm>
              <a:prstGeom prst="rect">
                <a:avLst/>
              </a:prstGeom>
              <a:blipFill rotWithShape="1">
                <a:blip r:embed="rId4"/>
                <a:stretch>
                  <a:fillRect l="-1528" t="-2066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375756" y="2464265"/>
            <a:ext cx="198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861810" y="2608281"/>
            <a:ext cx="198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816003" y="2548388"/>
            <a:ext cx="198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010270" y="2456086"/>
            <a:ext cx="198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61937" y="1340768"/>
            <a:ext cx="9509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 smtClean="0"/>
              <a:t>Worked Example</a:t>
            </a:r>
            <a:endParaRPr lang="en-GB" sz="105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139952" y="1387654"/>
            <a:ext cx="9509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 smtClean="0"/>
              <a:t>Your </a:t>
            </a:r>
          </a:p>
          <a:p>
            <a:pPr algn="ctr"/>
            <a:r>
              <a:rPr lang="en-GB" sz="1050" b="1" dirty="0" smtClean="0"/>
              <a:t>Turn</a:t>
            </a:r>
            <a:endParaRPr lang="en-GB" sz="1050" b="1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5292080" y="1387654"/>
            <a:ext cx="2160240" cy="10684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5292080" y="2456086"/>
            <a:ext cx="2160240" cy="104492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4647162" y="4152986"/>
                <a:ext cx="358998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This is an enlargement </a:t>
                </a:r>
              </a:p>
              <a:p>
                <a:endParaRPr lang="en-GB" dirty="0"/>
              </a:p>
              <a:p>
                <a:r>
                  <a:rPr lang="en-GB" dirty="0" smtClean="0"/>
                  <a:t>Scale factor 0.5 </a:t>
                </a:r>
              </a:p>
              <a:p>
                <a:endParaRPr lang="en-GB" dirty="0"/>
              </a:p>
              <a:p>
                <a:r>
                  <a:rPr lang="en-GB" dirty="0" smtClean="0"/>
                  <a:t>Centre of enlargement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0, 3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162" y="4152986"/>
                <a:ext cx="3589983" cy="1477328"/>
              </a:xfrm>
              <a:prstGeom prst="rect">
                <a:avLst/>
              </a:prstGeom>
              <a:blipFill rotWithShape="1">
                <a:blip r:embed="rId5"/>
                <a:stretch>
                  <a:fillRect l="-1358" t="-2058" b="-5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938787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2" y="258377"/>
            <a:ext cx="8640960" cy="645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15535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2" y="258377"/>
            <a:ext cx="8640960" cy="645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H="1">
            <a:off x="467544" y="548680"/>
            <a:ext cx="2016224" cy="25202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07704" y="440668"/>
            <a:ext cx="1080120" cy="27363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5536" y="3233319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Enlargement, scale factor 2,  (2, 4) </a:t>
            </a:r>
            <a:endParaRPr lang="en-GB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3347864" y="3233319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Enlargement, scale factor 3,  (0, 3) </a:t>
            </a:r>
            <a:endParaRPr lang="en-GB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6342914" y="3233319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Enlargement, scale factor 2,  (5, 3) </a:t>
            </a:r>
            <a:endParaRPr lang="en-GB" sz="1050" dirty="0"/>
          </a:p>
        </p:txBody>
      </p:sp>
      <p:sp>
        <p:nvSpPr>
          <p:cNvPr id="16" name="Rectangle 15"/>
          <p:cNvSpPr/>
          <p:nvPr/>
        </p:nvSpPr>
        <p:spPr>
          <a:xfrm>
            <a:off x="1691680" y="6381328"/>
            <a:ext cx="5832648" cy="334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395536" y="6381328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Enlargement, scale factor 3,  (3, -4) </a:t>
            </a:r>
            <a:endParaRPr lang="en-GB" sz="105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123728" y="3717032"/>
            <a:ext cx="936104" cy="2664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827584" y="3573016"/>
            <a:ext cx="1764196" cy="26642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95936" y="548680"/>
            <a:ext cx="2160240" cy="223224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203848" y="548680"/>
            <a:ext cx="2736304" cy="13681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342914" y="620688"/>
            <a:ext cx="2592288" cy="7200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156176" y="1124745"/>
            <a:ext cx="2664296" cy="9361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311860" y="6406770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Enlargement, scale factor 1.5,  (-5, 1) </a:t>
            </a:r>
            <a:endParaRPr lang="en-GB" sz="1050" dirty="0"/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3348842" y="3861048"/>
            <a:ext cx="2663318" cy="104411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347864" y="4725144"/>
            <a:ext cx="2664296" cy="10081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241037" y="6432212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Enlargement, scale factor 2.5,  (-5, 5) </a:t>
            </a:r>
            <a:endParaRPr lang="en-GB" sz="1050" dirty="0"/>
          </a:p>
        </p:txBody>
      </p:sp>
      <p:cxnSp>
        <p:nvCxnSpPr>
          <p:cNvPr id="79" name="Straight Connector 78"/>
          <p:cNvCxnSpPr/>
          <p:nvPr/>
        </p:nvCxnSpPr>
        <p:spPr>
          <a:xfrm flipH="1">
            <a:off x="6241037" y="4005064"/>
            <a:ext cx="2592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 flipV="1">
            <a:off x="6342914" y="3717033"/>
            <a:ext cx="1296144" cy="25202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92534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/>
          <p:cNvSpPr txBox="1">
            <a:spLocks noChangeArrowheads="1"/>
          </p:cNvSpPr>
          <p:nvPr/>
        </p:nvSpPr>
        <p:spPr bwMode="auto">
          <a:xfrm>
            <a:off x="381000" y="2933700"/>
            <a:ext cx="8401050" cy="1570038"/>
          </a:xfrm>
          <a:prstGeom prst="rect">
            <a:avLst/>
          </a:prstGeom>
          <a:noFill/>
          <a:ln w="254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800">
                <a:solidFill>
                  <a:srgbClr val="000000"/>
                </a:solidFill>
              </a:rPr>
              <a:t>Enlargements increase the size of a shape.</a:t>
            </a: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228600" y="381000"/>
            <a:ext cx="85534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Always true,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sometimes true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or never true? </a:t>
            </a:r>
          </a:p>
        </p:txBody>
      </p:sp>
    </p:spTree>
    <p:extLst>
      <p:ext uri="{BB962C8B-B14F-4D97-AF65-F5344CB8AC3E}">
        <p14:creationId xmlns:p14="http://schemas.microsoft.com/office/powerpoint/2010/main" val="38877636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3"/>
          <p:cNvSpPr txBox="1">
            <a:spLocks noChangeArrowheads="1"/>
          </p:cNvSpPr>
          <p:nvPr/>
        </p:nvSpPr>
        <p:spPr bwMode="auto">
          <a:xfrm>
            <a:off x="381000" y="2933700"/>
            <a:ext cx="8401050" cy="1570038"/>
          </a:xfrm>
          <a:prstGeom prst="rect">
            <a:avLst/>
          </a:prstGeom>
          <a:noFill/>
          <a:ln w="254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800">
                <a:solidFill>
                  <a:srgbClr val="000000"/>
                </a:solidFill>
              </a:rPr>
              <a:t>Using a fractional scale factor will result in a smaller shape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228600" y="381000"/>
            <a:ext cx="85534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Always true,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sometimes true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or never true? </a:t>
            </a:r>
          </a:p>
        </p:txBody>
      </p:sp>
    </p:spTree>
    <p:extLst>
      <p:ext uri="{BB962C8B-B14F-4D97-AF65-F5344CB8AC3E}">
        <p14:creationId xmlns:p14="http://schemas.microsoft.com/office/powerpoint/2010/main" val="369894681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3"/>
          <p:cNvSpPr txBox="1">
            <a:spLocks noChangeArrowheads="1"/>
          </p:cNvSpPr>
          <p:nvPr/>
        </p:nvSpPr>
        <p:spPr bwMode="auto">
          <a:xfrm>
            <a:off x="381000" y="2657475"/>
            <a:ext cx="8401050" cy="3048000"/>
          </a:xfrm>
          <a:prstGeom prst="rect">
            <a:avLst/>
          </a:prstGeom>
          <a:noFill/>
          <a:ln w="254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800">
                <a:solidFill>
                  <a:srgbClr val="000000"/>
                </a:solidFill>
              </a:rPr>
              <a:t>For an enlargement to create an invariant point the centre of enlargement must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800">
                <a:solidFill>
                  <a:srgbClr val="000000"/>
                </a:solidFill>
              </a:rPr>
              <a:t>also be a vertex. 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228600" y="381000"/>
            <a:ext cx="85534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Always true,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sometimes true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4000">
                <a:solidFill>
                  <a:srgbClr val="000000"/>
                </a:solidFill>
              </a:rPr>
              <a:t>or never true? </a:t>
            </a:r>
          </a:p>
        </p:txBody>
      </p:sp>
    </p:spTree>
    <p:extLst>
      <p:ext uri="{BB962C8B-B14F-4D97-AF65-F5344CB8AC3E}">
        <p14:creationId xmlns:p14="http://schemas.microsoft.com/office/powerpoint/2010/main" val="21857843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90</TotalTime>
  <Words>1285</Words>
  <Application>Microsoft Office PowerPoint</Application>
  <PresentationFormat>On-screen Show (4:3)</PresentationFormat>
  <Paragraphs>301</Paragraphs>
  <Slides>26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8</cp:revision>
  <dcterms:created xsi:type="dcterms:W3CDTF">2020-10-05T08:03:40Z</dcterms:created>
  <dcterms:modified xsi:type="dcterms:W3CDTF">2020-10-08T12:02:39Z</dcterms:modified>
</cp:coreProperties>
</file>