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  <p:sldMasterId id="2147483828" r:id="rId14"/>
    <p:sldMasterId id="2147483840" r:id="rId15"/>
  </p:sldMasterIdLst>
  <p:notesMasterIdLst>
    <p:notesMasterId r:id="rId22"/>
  </p:notesMasterIdLst>
  <p:handoutMasterIdLst>
    <p:handoutMasterId r:id="rId23"/>
  </p:handoutMasterIdLst>
  <p:sldIdLst>
    <p:sldId id="364" r:id="rId16"/>
    <p:sldId id="362" r:id="rId17"/>
    <p:sldId id="369" r:id="rId18"/>
    <p:sldId id="366" r:id="rId19"/>
    <p:sldId id="367" r:id="rId20"/>
    <p:sldId id="368" r:id="rId2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C0E8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60" d="100"/>
          <a:sy n="60" d="100"/>
        </p:scale>
        <p:origin x="-1428" y="-10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6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handoutMaster" Target="handoutMasters/handout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731257-FFA4-479E-8F75-F25BD279D2D8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D6129-D124-472C-B921-42636DDD7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5031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D5937-58F3-4A3F-84D4-FF7C19405C42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61BCA-9E8D-47AE-B19E-2A056DF5B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5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Acknowledgement:</a:t>
            </a:r>
            <a:r>
              <a:rPr lang="en-GB" baseline="0" dirty="0" smtClean="0"/>
              <a:t> Don Steward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591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B4387-F16C-4F63-AA0A-C54BAAF099E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6CCFC-E7EA-4D16-B009-71996BD096C3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00034-AFB0-472E-B6F2-FF0D0EE2C786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A71C-96D6-4E8A-BBD0-470F6B3865E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E1869-3DA0-47D2-81E4-4CFF1E6BCB3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98385-63BA-4D20-AC2D-B90FD16D4E68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E1231-115D-4A70-8D23-A79CA11C7BF5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4D71-508F-4EEB-9041-54F050FB15C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3425-E8A1-45CB-B9EB-DA23FBF0CB3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0B0D0-9AF4-4E33-9564-73D6392971F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09678-376A-41ED-95A6-A387E6BE245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4A5D-6836-466B-B0FE-304DEEBB068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7987-72E1-4BD4-AF42-4BF334A532CC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4BCD0-87B0-4BC1-9E13-C706A1CFBA4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F9E73-0077-451D-A73D-D7994DC81CC3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E0A33-2456-4705-8DB7-CE867E0DCECC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94528-1FC2-4C66-A141-E44A87C7D1F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2C67-19B4-45A1-BC65-49DCBC22900E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14C0E-A6D7-486F-A207-80818AAC9CFF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CAA6A-0060-4AAE-985A-180EC7A04D74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7C76-BB99-4D36-BCA3-30AC0E8A6872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14770-2981-4D5C-896D-EE090B0FF4E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B4387-F16C-4F63-AA0A-C54BAAF099E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6CCFC-E7EA-4D16-B009-71996BD096C3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48919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00034-AFB0-472E-B6F2-FF0D0EE2C786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A71C-96D6-4E8A-BBD0-470F6B3865E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04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E1869-3DA0-47D2-81E4-4CFF1E6BCB3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98385-63BA-4D20-AC2D-B90FD16D4E68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39108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E1231-115D-4A70-8D23-A79CA11C7BF5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4D71-508F-4EEB-9041-54F050FB15C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9786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3425-E8A1-45CB-B9EB-DA23FBF0CB3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0B0D0-9AF4-4E33-9564-73D6392971F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19437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09678-376A-41ED-95A6-A387E6BE245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4A5D-6836-466B-B0FE-304DEEBB068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93503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7987-72E1-4BD4-AF42-4BF334A532CC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4BCD0-87B0-4BC1-9E13-C706A1CFBA4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79572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F9E73-0077-451D-A73D-D7994DC81CC3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E0A33-2456-4705-8DB7-CE867E0DCECC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13297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94528-1FC2-4C66-A141-E44A87C7D1F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2C67-19B4-45A1-BC65-49DCBC22900E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48122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14C0E-A6D7-486F-A207-80818AAC9CFF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CAA6A-0060-4AAE-985A-180EC7A04D74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68662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7C76-BB99-4D36-BCA3-30AC0E8A6872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14770-2981-4D5C-896D-EE090B0FF4E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54376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B4387-F16C-4F63-AA0A-C54BAAF099E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6CCFC-E7EA-4D16-B009-71996BD096C3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09853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00034-AFB0-472E-B6F2-FF0D0EE2C786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A71C-96D6-4E8A-BBD0-470F6B3865E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725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E1869-3DA0-47D2-81E4-4CFF1E6BCB3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98385-63BA-4D20-AC2D-B90FD16D4E68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31806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E1231-115D-4A70-8D23-A79CA11C7BF5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4D71-508F-4EEB-9041-54F050FB15C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76635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3425-E8A1-45CB-B9EB-DA23FBF0CB3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0B0D0-9AF4-4E33-9564-73D6392971F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51456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09678-376A-41ED-95A6-A387E6BE245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4A5D-6836-466B-B0FE-304DEEBB068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3089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7987-72E1-4BD4-AF42-4BF334A532CC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4BCD0-87B0-4BC1-9E13-C706A1CFBA4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77145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F9E73-0077-451D-A73D-D7994DC81CC3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E0A33-2456-4705-8DB7-CE867E0DCECC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01309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94528-1FC2-4C66-A141-E44A87C7D1F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2C67-19B4-45A1-BC65-49DCBC22900E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40616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14C0E-A6D7-486F-A207-80818AAC9CFF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CAA6A-0060-4AAE-985A-180EC7A04D74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55018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7C76-BB99-4D36-BCA3-30AC0E8A6872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14770-2981-4D5C-896D-EE090B0FF4E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4E27A4-5453-411C-8BD9-229FB297B3E8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48D68E-A56D-468E-854D-DB781236A8A7}" type="slidenum">
              <a:rPr lang="en-GB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4E27A4-5453-411C-8BD9-229FB297B3E8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48D68E-A56D-468E-854D-DB781236A8A7}" type="slidenum">
              <a:rPr lang="en-GB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06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4E27A4-5453-411C-8BD9-229FB297B3E8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10/26/2020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48D68E-A56D-468E-854D-DB781236A8A7}" type="slidenum">
              <a:rPr lang="en-GB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91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5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7" Type="http://schemas.openxmlformats.org/officeDocument/2006/relationships/image" Target="../media/image39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0.png"/><Relationship Id="rId4" Type="http://schemas.openxmlformats.org/officeDocument/2006/relationships/image" Target="../media/image36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4"/>
          <p:cNvSpPr txBox="1">
            <a:spLocks noChangeArrowheads="1"/>
          </p:cNvSpPr>
          <p:nvPr/>
        </p:nvSpPr>
        <p:spPr bwMode="auto">
          <a:xfrm>
            <a:off x="248225" y="3678123"/>
            <a:ext cx="85689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dirty="0" smtClean="0">
                <a:latin typeface="Euphemia" panose="020B0503040102020104" pitchFamily="34" charset="0"/>
              </a:rPr>
              <a:t>On your whiteboards solve each pair of simultaneous equations. </a:t>
            </a:r>
            <a:endParaRPr lang="en-GB" altLang="en-US" dirty="0">
              <a:latin typeface="Euphemia" panose="020B0503040102020104" pitchFamily="34" charset="0"/>
            </a:endParaRPr>
          </a:p>
        </p:txBody>
      </p:sp>
      <p:sp>
        <p:nvSpPr>
          <p:cNvPr id="5" name="TextBox 34"/>
          <p:cNvSpPr txBox="1">
            <a:spLocks noChangeArrowheads="1"/>
          </p:cNvSpPr>
          <p:nvPr/>
        </p:nvSpPr>
        <p:spPr bwMode="auto">
          <a:xfrm>
            <a:off x="287457" y="4932690"/>
            <a:ext cx="79216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dirty="0" smtClean="0">
                <a:latin typeface="Euphemia" panose="020B0503040102020104" pitchFamily="34" charset="0"/>
              </a:rPr>
              <a:t>What is the same about these questions? </a:t>
            </a:r>
          </a:p>
          <a:p>
            <a:pPr algn="ctr" eaLnBrk="1" hangingPunct="1"/>
            <a:r>
              <a:rPr lang="en-GB" altLang="en-US" dirty="0" smtClean="0">
                <a:latin typeface="Euphemia" panose="020B0503040102020104" pitchFamily="34" charset="0"/>
              </a:rPr>
              <a:t>What is different? </a:t>
            </a:r>
            <a:endParaRPr lang="en-GB" altLang="en-US" dirty="0">
              <a:latin typeface="Euphemia" panose="020B05030401020201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587919" y="188640"/>
                <a:ext cx="4248472" cy="255454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Solve </a:t>
                </a:r>
              </a:p>
              <a:p>
                <a:endParaRPr lang="en-GB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5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−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=57 </m:t>
                      </m:r>
                    </m:oMath>
                  </m:oMathPara>
                </a14:m>
                <a:endParaRPr lang="en-GB" sz="32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3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+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=24</m:t>
                      </m:r>
                    </m:oMath>
                  </m:oMathPara>
                </a14:m>
                <a:endParaRPr lang="en-GB" sz="3200" dirty="0" smtClean="0"/>
              </a:p>
              <a:p>
                <a:endParaRPr lang="en-GB" sz="32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919" y="188640"/>
                <a:ext cx="4248472" cy="2554545"/>
              </a:xfrm>
              <a:prstGeom prst="rect">
                <a:avLst/>
              </a:prstGeom>
              <a:blipFill rotWithShape="1">
                <a:blip r:embed="rId2"/>
                <a:stretch>
                  <a:fillRect l="-3577" t="-28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48225" y="188640"/>
                <a:ext cx="4248472" cy="255454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Solve </a:t>
                </a:r>
              </a:p>
              <a:p>
                <a:endParaRPr lang="en-GB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+5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=57 </m:t>
                      </m:r>
                    </m:oMath>
                  </m:oMathPara>
                </a14:m>
                <a:endParaRPr lang="en-GB" sz="32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+2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=24</m:t>
                      </m:r>
                    </m:oMath>
                  </m:oMathPara>
                </a14:m>
                <a:endParaRPr lang="en-GB" sz="3200" dirty="0" smtClean="0"/>
              </a:p>
              <a:p>
                <a:endParaRPr lang="en-GB" sz="32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25" y="188640"/>
                <a:ext cx="4248472" cy="2554545"/>
              </a:xfrm>
              <a:prstGeom prst="rect">
                <a:avLst/>
              </a:prstGeom>
              <a:blipFill rotWithShape="1">
                <a:blip r:embed="rId3"/>
                <a:stretch>
                  <a:fillRect l="-3577" t="-28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905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51520" y="332656"/>
                <a:ext cx="4248472" cy="255454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Solve </a:t>
                </a:r>
              </a:p>
              <a:p>
                <a:endParaRPr lang="en-GB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+5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=57 </m:t>
                      </m:r>
                    </m:oMath>
                  </m:oMathPara>
                </a14:m>
                <a:endParaRPr lang="en-GB" sz="32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+2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=24</m:t>
                      </m:r>
                    </m:oMath>
                  </m:oMathPara>
                </a14:m>
                <a:endParaRPr lang="en-GB" sz="3200" dirty="0" smtClean="0"/>
              </a:p>
              <a:p>
                <a:endParaRPr lang="en-GB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32656"/>
                <a:ext cx="4248472" cy="2554545"/>
              </a:xfrm>
              <a:prstGeom prst="rect">
                <a:avLst/>
              </a:prstGeom>
              <a:blipFill rotWithShape="1">
                <a:blip r:embed="rId2"/>
                <a:stretch>
                  <a:fillRect l="-3433" t="-28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659652" y="332656"/>
                <a:ext cx="4248472" cy="255454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Solve </a:t>
                </a:r>
              </a:p>
              <a:p>
                <a:endParaRPr lang="en-GB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5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−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=27 </m:t>
                      </m:r>
                    </m:oMath>
                  </m:oMathPara>
                </a14:m>
                <a:endParaRPr lang="en-GB" sz="32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2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+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=15</m:t>
                      </m:r>
                    </m:oMath>
                  </m:oMathPara>
                </a14:m>
                <a:endParaRPr lang="en-GB" sz="3200" b="0" dirty="0" smtClean="0"/>
              </a:p>
              <a:p>
                <a:endParaRPr lang="en-GB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652" y="332656"/>
                <a:ext cx="4248472" cy="2554545"/>
              </a:xfrm>
              <a:prstGeom prst="rect">
                <a:avLst/>
              </a:prstGeom>
              <a:blipFill rotWithShape="1">
                <a:blip r:embed="rId3"/>
                <a:stretch>
                  <a:fillRect l="-3433" t="-28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65112" y="3428998"/>
                <a:ext cx="446448" cy="630507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112" y="3428998"/>
                <a:ext cx="446448" cy="63050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11560" y="3428998"/>
                <a:ext cx="684076" cy="630508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428998"/>
                <a:ext cx="684076" cy="63050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311496" y="3428997"/>
                <a:ext cx="684076" cy="634639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496" y="3428997"/>
                <a:ext cx="684076" cy="63463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627420" y="3428998"/>
                <a:ext cx="684076" cy="630508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420" y="3428998"/>
                <a:ext cx="684076" cy="63050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943344" y="3428998"/>
                <a:ext cx="684076" cy="630507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3344" y="3428998"/>
                <a:ext cx="684076" cy="63050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295636" y="3428998"/>
                <a:ext cx="684076" cy="630508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636" y="3428998"/>
                <a:ext cx="684076" cy="63050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11561" y="5046481"/>
                <a:ext cx="684076" cy="596464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5046481"/>
                <a:ext cx="684076" cy="59646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295636" y="5046481"/>
                <a:ext cx="684076" cy="594542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636" y="5046481"/>
                <a:ext cx="684076" cy="59454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65113" y="4059505"/>
                <a:ext cx="3830460" cy="71742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57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113" y="4059505"/>
                <a:ext cx="3830460" cy="717421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50865" y="5641022"/>
                <a:ext cx="1828847" cy="70020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24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65" y="5641022"/>
                <a:ext cx="1828847" cy="700209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65113" y="5046481"/>
                <a:ext cx="446448" cy="59454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113" y="5046481"/>
                <a:ext cx="446448" cy="594541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682314" y="3428999"/>
                <a:ext cx="684076" cy="634637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2314" y="3428999"/>
                <a:ext cx="684076" cy="634637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366390" y="3428999"/>
                <a:ext cx="684076" cy="62852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6390" y="3428999"/>
                <a:ext cx="684076" cy="628524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7420304" y="3428999"/>
                <a:ext cx="684076" cy="634638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0304" y="3428999"/>
                <a:ext cx="684076" cy="634638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734542" y="3428999"/>
                <a:ext cx="684076" cy="634638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4542" y="3428999"/>
                <a:ext cx="684076" cy="634638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6050466" y="3428999"/>
                <a:ext cx="684076" cy="62852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0466" y="3428999"/>
                <a:ext cx="684076" cy="628524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7479301" y="4057523"/>
                <a:ext cx="625079" cy="719404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9301" y="4057523"/>
                <a:ext cx="625079" cy="719404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4682314" y="4057523"/>
                <a:ext cx="2801680" cy="72132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27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2314" y="4057523"/>
                <a:ext cx="2801680" cy="721326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688417" y="5681119"/>
                <a:ext cx="1987128" cy="70020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15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8417" y="5681119"/>
                <a:ext cx="1987128" cy="700209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682314" y="5046482"/>
                <a:ext cx="684076" cy="634637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2314" y="5046482"/>
                <a:ext cx="684076" cy="634637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5366390" y="5046482"/>
                <a:ext cx="684076" cy="634637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6390" y="5046482"/>
                <a:ext cx="684076" cy="634637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6050466" y="5050006"/>
                <a:ext cx="625079" cy="631113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0466" y="5050006"/>
                <a:ext cx="625079" cy="631113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2048282" y="5050006"/>
            <a:ext cx="194729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Using the difference</a:t>
            </a:r>
            <a:endParaRPr lang="en-GB" altLang="en-US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6670290" y="5046481"/>
            <a:ext cx="194729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Using the sum</a:t>
            </a:r>
            <a:endParaRPr lang="en-GB" altLang="en-US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08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51520" y="332656"/>
                <a:ext cx="4248472" cy="255454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>
                    <a:solidFill>
                      <a:srgbClr val="000000"/>
                    </a:solidFill>
                  </a:rPr>
                  <a:t>Solve </a:t>
                </a:r>
              </a:p>
              <a:p>
                <a:endParaRPr lang="en-GB" sz="3200" dirty="0">
                  <a:solidFill>
                    <a:srgbClr val="000000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+5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=57 </m:t>
                      </m:r>
                    </m:oMath>
                  </m:oMathPara>
                </a14:m>
                <a:endParaRPr lang="en-GB" sz="3200" dirty="0" smtClean="0">
                  <a:solidFill>
                    <a:srgbClr val="000000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=24</m:t>
                      </m:r>
                    </m:oMath>
                  </m:oMathPara>
                </a14:m>
                <a:endParaRPr lang="en-GB" sz="3200" dirty="0" smtClean="0">
                  <a:solidFill>
                    <a:srgbClr val="000000"/>
                  </a:solidFill>
                </a:endParaRPr>
              </a:p>
              <a:p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32656"/>
                <a:ext cx="4248472" cy="2554545"/>
              </a:xfrm>
              <a:prstGeom prst="rect">
                <a:avLst/>
              </a:prstGeom>
              <a:blipFill rotWithShape="1">
                <a:blip r:embed="rId2"/>
                <a:stretch>
                  <a:fillRect l="-3433" t="-28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659652" y="332656"/>
                <a:ext cx="4248472" cy="255454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>
                    <a:solidFill>
                      <a:srgbClr val="000000"/>
                    </a:solidFill>
                  </a:rPr>
                  <a:t>Solve </a:t>
                </a:r>
              </a:p>
              <a:p>
                <a:endParaRPr lang="en-GB" sz="3200" dirty="0">
                  <a:solidFill>
                    <a:srgbClr val="000000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=27 </m:t>
                      </m:r>
                    </m:oMath>
                  </m:oMathPara>
                </a14:m>
                <a:endParaRPr lang="en-GB" sz="3200" dirty="0" smtClean="0">
                  <a:solidFill>
                    <a:srgbClr val="000000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=15</m:t>
                      </m:r>
                    </m:oMath>
                  </m:oMathPara>
                </a14:m>
                <a:endParaRPr lang="en-GB" sz="3200" dirty="0" smtClean="0">
                  <a:solidFill>
                    <a:srgbClr val="000000"/>
                  </a:solidFill>
                </a:endParaRPr>
              </a:p>
              <a:p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652" y="332656"/>
                <a:ext cx="4248472" cy="2554545"/>
              </a:xfrm>
              <a:prstGeom prst="rect">
                <a:avLst/>
              </a:prstGeom>
              <a:blipFill rotWithShape="1">
                <a:blip r:embed="rId3"/>
                <a:stretch>
                  <a:fillRect l="-3433" t="-28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23878" y="3429000"/>
                <a:ext cx="413209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+5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=57 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+2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=24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78" y="3429000"/>
                <a:ext cx="4132098" cy="120032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467544" y="4725144"/>
            <a:ext cx="36004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67544" y="4243074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4243074"/>
                <a:ext cx="42191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376278" y="4781729"/>
                <a:ext cx="413209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    3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=33 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278" y="4781729"/>
                <a:ext cx="4132098" cy="6463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324171" y="3477344"/>
                <a:ext cx="4572000" cy="120032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=27 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=15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171" y="3477344"/>
                <a:ext cx="4572000" cy="120032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/>
          <p:cNvCxnSpPr/>
          <p:nvPr/>
        </p:nvCxnSpPr>
        <p:spPr>
          <a:xfrm>
            <a:off x="4508376" y="4725144"/>
            <a:ext cx="36004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788024" y="4207703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4207703"/>
                <a:ext cx="421910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297630" y="4781728"/>
                <a:ext cx="413209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    7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       =42 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630" y="4781728"/>
                <a:ext cx="4132098" cy="64633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467544" y="2963112"/>
            <a:ext cx="39469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Finding the difference</a:t>
            </a:r>
            <a:endParaRPr lang="en-GB" altLang="en-US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4709318" y="2930274"/>
            <a:ext cx="39469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Finding </a:t>
            </a:r>
            <a:r>
              <a:rPr lang="en-GB" altLang="en-US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the sum</a:t>
            </a:r>
            <a:endParaRPr lang="en-GB" altLang="en-US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843491" y="5288292"/>
                <a:ext cx="413209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=11 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91" y="5288292"/>
                <a:ext cx="4132098" cy="64633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4368294" y="5256759"/>
                <a:ext cx="413209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   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       =6 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8294" y="5256759"/>
                <a:ext cx="4132098" cy="646331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825064" y="5936156"/>
                <a:ext cx="413209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3600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064" y="5936156"/>
                <a:ext cx="4132098" cy="646331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4387431" y="5733256"/>
                <a:ext cx="413209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   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        =</m:t>
                      </m:r>
                      <m:r>
                        <a:rPr lang="en-GB" sz="36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7431" y="5733256"/>
                <a:ext cx="4132098" cy="646331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150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5" grpId="0"/>
      <p:bldP spid="37" grpId="0"/>
      <p:bldP spid="38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txBody>
          <a:bodyPr/>
          <a:lstStyle/>
          <a:p>
            <a:pPr algn="l"/>
            <a:r>
              <a:rPr lang="en-GB" altLang="en-US" sz="1800" dirty="0">
                <a:latin typeface="Euphemia" panose="020B0503040102020104" pitchFamily="34" charset="0"/>
              </a:rPr>
              <a:t>Sort these questions into two piles: </a:t>
            </a:r>
            <a:r>
              <a:rPr lang="en-GB" altLang="en-US" sz="1800" dirty="0" smtClean="0">
                <a:solidFill>
                  <a:srgbClr val="C00000"/>
                </a:solidFill>
                <a:latin typeface="Euphemia" panose="020B0503040102020104" pitchFamily="34" charset="0"/>
              </a:rPr>
              <a:t>‘Use the difference’ </a:t>
            </a:r>
            <a:r>
              <a:rPr lang="en-GB" altLang="en-US" sz="1800" dirty="0">
                <a:latin typeface="Euphemia" panose="020B0503040102020104" pitchFamily="34" charset="0"/>
              </a:rPr>
              <a:t>or </a:t>
            </a:r>
            <a:r>
              <a:rPr lang="en-GB" altLang="en-US" sz="1800" dirty="0" smtClean="0">
                <a:solidFill>
                  <a:srgbClr val="C00000"/>
                </a:solidFill>
                <a:latin typeface="Euphemia" panose="020B0503040102020104" pitchFamily="34" charset="0"/>
              </a:rPr>
              <a:t>‘Use the sum’ </a:t>
            </a:r>
            <a:r>
              <a:rPr lang="en-GB" altLang="en-US" sz="2000" dirty="0" smtClean="0">
                <a:solidFill>
                  <a:srgbClr val="C00000"/>
                </a:solidFill>
                <a:latin typeface="Euphemia" panose="020B0503040102020104" pitchFamily="34" charset="0"/>
              </a:rPr>
              <a:t/>
            </a:r>
            <a:br>
              <a:rPr lang="en-GB" altLang="en-US" sz="2000" dirty="0" smtClean="0">
                <a:solidFill>
                  <a:srgbClr val="C00000"/>
                </a:solidFill>
                <a:latin typeface="Euphemia" panose="020B0503040102020104" pitchFamily="34" charset="0"/>
              </a:rPr>
            </a:br>
            <a:r>
              <a:rPr lang="en-GB" altLang="en-US" sz="2000" dirty="0" smtClean="0">
                <a:solidFill>
                  <a:srgbClr val="C00000"/>
                </a:solidFill>
                <a:latin typeface="Euphemia" panose="020B0503040102020104" pitchFamily="34" charset="0"/>
              </a:rPr>
              <a:t/>
            </a:r>
            <a:br>
              <a:rPr lang="en-GB" altLang="en-US" sz="2000" dirty="0" smtClean="0">
                <a:solidFill>
                  <a:srgbClr val="C00000"/>
                </a:solidFill>
                <a:latin typeface="Euphemia" panose="020B0503040102020104" pitchFamily="34" charset="0"/>
              </a:rPr>
            </a:br>
            <a:r>
              <a:rPr lang="en-GB" altLang="en-US" sz="1800" dirty="0" smtClean="0">
                <a:latin typeface="Euphemia" panose="020B0503040102020104" pitchFamily="34" charset="0"/>
              </a:rPr>
              <a:t>Then </a:t>
            </a:r>
            <a:r>
              <a:rPr lang="en-GB" altLang="en-US" sz="1800" dirty="0">
                <a:latin typeface="Euphemia" panose="020B0503040102020104" pitchFamily="34" charset="0"/>
              </a:rPr>
              <a:t>answer the questions in your book using the correct </a:t>
            </a:r>
            <a:r>
              <a:rPr lang="en-GB" altLang="en-US" sz="1800" dirty="0" smtClean="0">
                <a:latin typeface="Euphemia" panose="020B0503040102020104" pitchFamily="34" charset="0"/>
              </a:rPr>
              <a:t>diagrams/working. </a:t>
            </a:r>
            <a:r>
              <a:rPr lang="en-GB" altLang="en-US" sz="2000" dirty="0">
                <a:latin typeface="Euphemia" panose="020B0503040102020104" pitchFamily="34" charset="0"/>
              </a:rPr>
              <a:t/>
            </a:r>
            <a:br>
              <a:rPr lang="en-GB" altLang="en-US" sz="2000" dirty="0">
                <a:latin typeface="Euphemia" panose="020B0503040102020104" pitchFamily="34" charset="0"/>
              </a:rPr>
            </a:br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54604" y="1363707"/>
                <a:ext cx="3528392" cy="15696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Solve </a:t>
                </a:r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2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+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=5.7 </m:t>
                      </m:r>
                    </m:oMath>
                  </m:oMathPara>
                </a14:m>
                <a:endParaRPr lang="en-GB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3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−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=5.8</m:t>
                      </m:r>
                    </m:oMath>
                  </m:oMathPara>
                </a14:m>
                <a:endParaRPr lang="en-GB" sz="2400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604" y="1363707"/>
                <a:ext cx="3528392" cy="1569660"/>
              </a:xfrm>
              <a:prstGeom prst="rect">
                <a:avLst/>
              </a:prstGeom>
              <a:blipFill rotWithShape="1">
                <a:blip r:embed="rId2"/>
                <a:stretch>
                  <a:fillRect l="-2582" t="-2317" b="-270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211960" y="3085767"/>
                <a:ext cx="3528392" cy="156113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Solve </a:t>
                </a:r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3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=20+2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2400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5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+2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=100</m:t>
                      </m:r>
                    </m:oMath>
                  </m:oMathPara>
                </a14:m>
                <a:endParaRPr lang="en-GB" sz="24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3085767"/>
                <a:ext cx="3528392" cy="1561133"/>
              </a:xfrm>
              <a:prstGeom prst="rect">
                <a:avLst/>
              </a:prstGeom>
              <a:blipFill rotWithShape="1">
                <a:blip r:embed="rId3"/>
                <a:stretch>
                  <a:fillRect l="-2582" t="-2326" b="-503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11960" y="1363707"/>
                <a:ext cx="3528392" cy="156113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Solve </a:t>
                </a:r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+5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=47</m:t>
                      </m:r>
                    </m:oMath>
                  </m:oMathPara>
                </a14:m>
                <a:endParaRPr lang="en-GB" sz="2400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7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+5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=89</m:t>
                      </m:r>
                    </m:oMath>
                  </m:oMathPara>
                </a14:m>
                <a:endParaRPr lang="en-GB" sz="24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363707"/>
                <a:ext cx="3528392" cy="1561133"/>
              </a:xfrm>
              <a:prstGeom prst="rect">
                <a:avLst/>
              </a:prstGeom>
              <a:blipFill rotWithShape="1">
                <a:blip r:embed="rId4"/>
                <a:stretch>
                  <a:fillRect l="-2582" t="-2326" b="-542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75139" y="3085767"/>
                <a:ext cx="3528392" cy="15696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Solve </a:t>
                </a:r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−2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=5 </m:t>
                      </m:r>
                    </m:oMath>
                  </m:oMathPara>
                </a14:m>
                <a:endParaRPr lang="en-GB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2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+3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=35</m:t>
                      </m:r>
                    </m:oMath>
                  </m:oMathPara>
                </a14:m>
                <a:endParaRPr lang="en-GB" sz="24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139" y="3085767"/>
                <a:ext cx="3528392" cy="1569660"/>
              </a:xfrm>
              <a:prstGeom prst="rect">
                <a:avLst/>
              </a:prstGeom>
              <a:blipFill rotWithShape="1">
                <a:blip r:embed="rId5"/>
                <a:stretch>
                  <a:fillRect l="-2410" t="-2308" b="-423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05501" y="4869160"/>
                <a:ext cx="3528392" cy="15696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Solve </a:t>
                </a:r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3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+5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=18 </m:t>
                      </m:r>
                    </m:oMath>
                  </m:oMathPara>
                </a14:m>
                <a:endParaRPr lang="en-GB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3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+2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=9</m:t>
                      </m:r>
                    </m:oMath>
                  </m:oMathPara>
                </a14:m>
                <a:endParaRPr lang="en-GB" sz="24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501" y="4869160"/>
                <a:ext cx="3528392" cy="1569660"/>
              </a:xfrm>
              <a:prstGeom prst="rect">
                <a:avLst/>
              </a:prstGeom>
              <a:blipFill rotWithShape="1">
                <a:blip r:embed="rId6"/>
                <a:stretch>
                  <a:fillRect l="-2410" t="-2317" b="-463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211960" y="4849120"/>
                <a:ext cx="3528392" cy="15696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Solve </a:t>
                </a:r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5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 −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=47 </m:t>
                      </m:r>
                    </m:oMath>
                  </m:oMathPara>
                </a14:m>
                <a:endParaRPr lang="en-GB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2</m:t>
                      </m:r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 −</m:t>
                      </m:r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=11</m:t>
                      </m:r>
                    </m:oMath>
                  </m:oMathPara>
                </a14:m>
                <a:endParaRPr lang="en-GB" sz="24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4849120"/>
                <a:ext cx="3528392" cy="1569660"/>
              </a:xfrm>
              <a:prstGeom prst="rect">
                <a:avLst/>
              </a:prstGeom>
              <a:blipFill rotWithShape="1">
                <a:blip r:embed="rId7"/>
                <a:stretch>
                  <a:fillRect l="-2582" t="-2308" b="-423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3341850" y="1363707"/>
            <a:ext cx="441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41850" y="3085930"/>
            <a:ext cx="441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299206" y="4849120"/>
            <a:ext cx="441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77457" y="1363707"/>
            <a:ext cx="441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77457" y="3085767"/>
            <a:ext cx="441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382678" y="4887488"/>
            <a:ext cx="441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342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 = 2.3 </m:t>
                    </m:r>
                    <m:r>
                      <a:rPr lang="en-GB" i="1" dirty="0" smtClean="0">
                        <a:latin typeface="Cambria Math"/>
                      </a:rPr>
                      <m:t>𝑎𝑛𝑑</m:t>
                    </m:r>
                    <m:r>
                      <a:rPr lang="en-GB" i="1" dirty="0" smtClean="0">
                        <a:latin typeface="Cambria Math"/>
                      </a:rPr>
                      <m:t> </m:t>
                    </m:r>
                    <m:r>
                      <a:rPr lang="en-GB" i="1" dirty="0" smtClean="0">
                        <a:latin typeface="Cambria Math"/>
                      </a:rPr>
                      <m:t>𝑦</m:t>
                    </m:r>
                    <m:r>
                      <a:rPr lang="en-GB" i="1" dirty="0" smtClean="0">
                        <a:latin typeface="Cambria Math"/>
                      </a:rPr>
                      <m:t> = 1.1 </m:t>
                    </m:r>
                  </m:oMath>
                </a14:m>
                <a:endParaRPr lang="en-GB" dirty="0" smtClean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 = 2.5 </m:t>
                    </m:r>
                    <m:r>
                      <a:rPr lang="en-GB" i="1" dirty="0" smtClean="0">
                        <a:latin typeface="Cambria Math"/>
                      </a:rPr>
                      <m:t>𝑎𝑛𝑑</m:t>
                    </m:r>
                    <m:r>
                      <a:rPr lang="en-GB" i="1" dirty="0" smtClean="0">
                        <a:latin typeface="Cambria Math"/>
                      </a:rPr>
                      <m:t> </m:t>
                    </m:r>
                    <m:r>
                      <a:rPr lang="en-GB" i="1" dirty="0" smtClean="0">
                        <a:latin typeface="Cambria Math"/>
                      </a:rPr>
                      <m:t>𝑦</m:t>
                    </m:r>
                    <m:r>
                      <a:rPr lang="en-GB" i="1" dirty="0" smtClean="0">
                        <a:latin typeface="Cambria Math"/>
                      </a:rPr>
                      <m:t> = 10 </m:t>
                    </m:r>
                  </m:oMath>
                </a14:m>
                <a:endParaRPr lang="en-GB" dirty="0" smtClean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 = 1 </m:t>
                    </m:r>
                    <m:r>
                      <a:rPr lang="en-GB" i="1" dirty="0" smtClean="0">
                        <a:latin typeface="Cambria Math"/>
                      </a:rPr>
                      <m:t>𝑎𝑛𝑑</m:t>
                    </m:r>
                    <m:r>
                      <a:rPr lang="en-GB" i="1" dirty="0" smtClean="0">
                        <a:latin typeface="Cambria Math"/>
                      </a:rPr>
                      <m:t> </m:t>
                    </m:r>
                    <m:r>
                      <a:rPr lang="en-GB" i="1" dirty="0" smtClean="0">
                        <a:latin typeface="Cambria Math"/>
                      </a:rPr>
                      <m:t>𝑦</m:t>
                    </m:r>
                    <m:r>
                      <a:rPr lang="en-GB" i="1" dirty="0" smtClean="0">
                        <a:latin typeface="Cambria Math"/>
                      </a:rPr>
                      <m:t> = 3 </m:t>
                    </m:r>
                  </m:oMath>
                </a14:m>
                <a:endParaRPr lang="en-GB" dirty="0" smtClean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 = 7 </m:t>
                    </m:r>
                    <m:r>
                      <a:rPr lang="en-GB" i="1" dirty="0" smtClean="0">
                        <a:latin typeface="Cambria Math"/>
                      </a:rPr>
                      <m:t>𝑎𝑛𝑑</m:t>
                    </m:r>
                    <m:r>
                      <a:rPr lang="en-GB" i="1" dirty="0" smtClean="0">
                        <a:latin typeface="Cambria Math"/>
                      </a:rPr>
                      <m:t> </m:t>
                    </m:r>
                    <m:r>
                      <a:rPr lang="en-GB" i="1" dirty="0" smtClean="0">
                        <a:latin typeface="Cambria Math"/>
                      </a:rPr>
                      <m:t>𝑦</m:t>
                    </m:r>
                    <m:r>
                      <a:rPr lang="en-GB" i="1" dirty="0" smtClean="0">
                        <a:latin typeface="Cambria Math"/>
                      </a:rPr>
                      <m:t> = 8 </m:t>
                    </m:r>
                  </m:oMath>
                </a14:m>
                <a:endParaRPr lang="en-GB" dirty="0" smtClean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 = 15 </m:t>
                    </m:r>
                    <m:r>
                      <a:rPr lang="en-GB" i="1" dirty="0" smtClean="0">
                        <a:latin typeface="Cambria Math"/>
                      </a:rPr>
                      <m:t>𝑎𝑛𝑑</m:t>
                    </m:r>
                    <m:r>
                      <a:rPr lang="en-GB" i="1" dirty="0" smtClean="0">
                        <a:latin typeface="Cambria Math"/>
                      </a:rPr>
                      <m:t> </m:t>
                    </m:r>
                    <m:r>
                      <a:rPr lang="en-GB" i="1" dirty="0" smtClean="0">
                        <a:latin typeface="Cambria Math"/>
                      </a:rPr>
                      <m:t>𝑦</m:t>
                    </m:r>
                    <m:r>
                      <a:rPr lang="en-GB" i="1" dirty="0" smtClean="0">
                        <a:latin typeface="Cambria Math"/>
                      </a:rPr>
                      <m:t> = 12.5 </m:t>
                    </m:r>
                  </m:oMath>
                </a14:m>
                <a:endParaRPr lang="en-GB" dirty="0" smtClean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𝑥</m:t>
                    </m:r>
                    <m:r>
                      <a:rPr lang="en-GB" i="1" dirty="0" smtClean="0">
                        <a:latin typeface="Cambria Math"/>
                      </a:rPr>
                      <m:t> = 13 </m:t>
                    </m:r>
                    <m:r>
                      <a:rPr lang="en-GB" i="1" dirty="0" smtClean="0">
                        <a:latin typeface="Cambria Math"/>
                      </a:rPr>
                      <m:t>𝑎𝑛𝑑</m:t>
                    </m:r>
                    <m:r>
                      <a:rPr lang="en-GB" i="1" dirty="0" smtClean="0">
                        <a:latin typeface="Cambria Math"/>
                      </a:rPr>
                      <m:t> </m:t>
                    </m:r>
                    <m:r>
                      <a:rPr lang="en-GB" i="1" dirty="0" smtClean="0">
                        <a:latin typeface="Cambria Math"/>
                      </a:rPr>
                      <m:t>𝑦</m:t>
                    </m:r>
                    <m:r>
                      <a:rPr lang="en-GB" i="1" dirty="0" smtClean="0">
                        <a:latin typeface="Cambria Math"/>
                      </a:rPr>
                      <m:t> = 12</m:t>
                    </m:r>
                  </m:oMath>
                </a14:m>
                <a:endParaRPr lang="en-GB" dirty="0" smtClean="0"/>
              </a:p>
              <a:p>
                <a:pPr marL="514350" indent="-514350">
                  <a:buAutoNum type="arabicPeriod"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643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662" y="135405"/>
            <a:ext cx="8229600" cy="1143000"/>
          </a:xfrm>
        </p:spPr>
        <p:txBody>
          <a:bodyPr/>
          <a:lstStyle/>
          <a:p>
            <a:r>
              <a:rPr lang="en-GB" dirty="0" smtClean="0"/>
              <a:t>Challenge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8229600" cy="3841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5536" y="2060848"/>
            <a:ext cx="2664296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83568" y="1268760"/>
            <a:ext cx="727280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These three rectangles are congruent. </a:t>
            </a:r>
          </a:p>
          <a:p>
            <a:pPr algn="ctr"/>
            <a:r>
              <a:rPr lang="en-GB" sz="2800" dirty="0" smtClean="0"/>
              <a:t>Work out the dimensions of the rectangles</a:t>
            </a:r>
            <a:r>
              <a:rPr lang="en-GB" dirty="0" smtClean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515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5523</TotalTime>
  <Words>377</Words>
  <Application>Microsoft Office PowerPoint</Application>
  <PresentationFormat>On-screen Show (4:3)</PresentationFormat>
  <Paragraphs>108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6</vt:i4>
      </vt:variant>
    </vt:vector>
  </HeadingPairs>
  <TitlesOfParts>
    <vt:vector size="21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2_Archway</vt:lpstr>
      <vt:lpstr>PowerPoint Presentation</vt:lpstr>
      <vt:lpstr>PowerPoint Presentation</vt:lpstr>
      <vt:lpstr>PowerPoint Presentation</vt:lpstr>
      <vt:lpstr>Sort these questions into two piles: ‘Use the difference’ or ‘Use the sum’   Then answer the questions in your book using the correct diagrams/working.  </vt:lpstr>
      <vt:lpstr>Mark your work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Simultaneous Equations</dc:title>
  <dc:creator>L Elder</dc:creator>
  <cp:lastModifiedBy>Elder, L</cp:lastModifiedBy>
  <cp:revision>82</cp:revision>
  <cp:lastPrinted>2018-10-25T12:59:09Z</cp:lastPrinted>
  <dcterms:created xsi:type="dcterms:W3CDTF">2016-01-10T13:42:45Z</dcterms:created>
  <dcterms:modified xsi:type="dcterms:W3CDTF">2020-10-26T14:40:00Z</dcterms:modified>
</cp:coreProperties>
</file>