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theme/theme13.xml" ContentType="application/vnd.openxmlformats-officedocument.theme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6" r:id="rId3"/>
    <p:sldMasterId id="2147483708" r:id="rId4"/>
    <p:sldMasterId id="2147483720" r:id="rId5"/>
    <p:sldMasterId id="2147483732" r:id="rId6"/>
    <p:sldMasterId id="2147483744" r:id="rId7"/>
    <p:sldMasterId id="2147483756" r:id="rId8"/>
    <p:sldMasterId id="2147483768" r:id="rId9"/>
    <p:sldMasterId id="2147483780" r:id="rId10"/>
    <p:sldMasterId id="2147483792" r:id="rId11"/>
    <p:sldMasterId id="2147483804" r:id="rId12"/>
    <p:sldMasterId id="2147483816" r:id="rId13"/>
    <p:sldMasterId id="2147483828" r:id="rId14"/>
  </p:sldMasterIdLst>
  <p:notesMasterIdLst>
    <p:notesMasterId r:id="rId36"/>
  </p:notesMasterIdLst>
  <p:sldIdLst>
    <p:sldId id="312" r:id="rId15"/>
    <p:sldId id="313" r:id="rId16"/>
    <p:sldId id="314" r:id="rId17"/>
    <p:sldId id="318" r:id="rId18"/>
    <p:sldId id="316" r:id="rId19"/>
    <p:sldId id="319" r:id="rId20"/>
    <p:sldId id="320" r:id="rId21"/>
    <p:sldId id="336" r:id="rId22"/>
    <p:sldId id="332" r:id="rId23"/>
    <p:sldId id="322" r:id="rId24"/>
    <p:sldId id="337" r:id="rId25"/>
    <p:sldId id="338" r:id="rId26"/>
    <p:sldId id="339" r:id="rId27"/>
    <p:sldId id="353" r:id="rId28"/>
    <p:sldId id="354" r:id="rId29"/>
    <p:sldId id="355" r:id="rId30"/>
    <p:sldId id="356" r:id="rId31"/>
    <p:sldId id="357" r:id="rId32"/>
    <p:sldId id="340" r:id="rId33"/>
    <p:sldId id="352" r:id="rId34"/>
    <p:sldId id="358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C0E8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71" autoAdjust="0"/>
  </p:normalViewPr>
  <p:slideViewPr>
    <p:cSldViewPr>
      <p:cViewPr>
        <p:scale>
          <a:sx n="60" d="100"/>
          <a:sy n="60" d="100"/>
        </p:scale>
        <p:origin x="-1428" y="-10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9" Type="http://schemas.openxmlformats.org/officeDocument/2006/relationships/theme" Target="theme/theme1.xml"/><Relationship Id="rId21" Type="http://schemas.openxmlformats.org/officeDocument/2006/relationships/slide" Target="slides/slide7.xml"/><Relationship Id="rId34" Type="http://schemas.openxmlformats.org/officeDocument/2006/relationships/slide" Target="slides/slide20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29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slide" Target="slides/slide1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5.xml"/><Relationship Id="rId31" Type="http://schemas.openxmlformats.org/officeDocument/2006/relationships/slide" Target="slides/slide17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0D5937-58F3-4A3F-84D4-FF7C19405C42}" type="datetimeFigureOut">
              <a:rPr lang="en-GB" smtClean="0"/>
              <a:t>26/10/2020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261BCA-9E8D-47AE-B19E-2A056DF5B6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55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61BCA-9E8D-47AE-B19E-2A056DF5B60B}" type="slidenum">
              <a:rPr lang="en-GB" smtClean="0">
                <a:solidFill>
                  <a:prstClr val="black"/>
                </a:solidFill>
              </a:rPr>
              <a:pPr/>
              <a:t>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23132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61BCA-9E8D-47AE-B19E-2A056DF5B60B}" type="slidenum">
              <a:rPr lang="en-GB" smtClean="0">
                <a:solidFill>
                  <a:prstClr val="black"/>
                </a:solidFill>
              </a:rPr>
              <a:pPr/>
              <a:t>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23132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Share and compare whiteboards…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61BCA-9E8D-47AE-B19E-2A056DF5B60B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54416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61BCA-9E8D-47AE-B19E-2A056DF5B60B}" type="slidenum">
              <a:rPr lang="en-GB" smtClean="0">
                <a:solidFill>
                  <a:prstClr val="black"/>
                </a:solidFill>
              </a:rPr>
              <a:pPr/>
              <a:t>5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23132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61BCA-9E8D-47AE-B19E-2A056DF5B60B}" type="slidenum">
              <a:rPr lang="en-GB" smtClean="0">
                <a:solidFill>
                  <a:prstClr val="black"/>
                </a:solidFill>
              </a:rPr>
              <a:pPr/>
              <a:t>6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23132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61BCA-9E8D-47AE-B19E-2A056DF5B60B}" type="slidenum">
              <a:rPr lang="en-GB" smtClean="0">
                <a:solidFill>
                  <a:prstClr val="black"/>
                </a:solidFill>
              </a:rPr>
              <a:pPr/>
              <a:t>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23132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EB4387-F16C-4F63-AA0A-C54BAAF099E4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86CCFC-E7EA-4D16-B009-71996BD096C3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100034-AFB0-472E-B6F2-FF0D0EE2C786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C1A71C-96D6-4E8A-BBD0-470F6B3865EA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0E1869-3DA0-47D2-81E4-4CFF1E6BCB34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A98385-63BA-4D20-AC2D-B90FD16D4E68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AE1231-115D-4A70-8D23-A79CA11C7BF5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D4D71-508F-4EEB-9041-54F050FB15C6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3D3425-E8A1-45CB-B9EB-DA23FBF0CB3D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10B0D0-9AF4-4E33-9564-73D6392971FA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909678-376A-41ED-95A6-A387E6BE245D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884A5D-6836-466B-B0FE-304DEEBB0686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0B7987-72E1-4BD4-AF42-4BF334A532CC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E4BCD0-87B0-4BC1-9E13-C706A1CFBA47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4F9E73-0077-451D-A73D-D7994DC81CC3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0E0A33-2456-4705-8DB7-CE867E0DCECC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694528-1FC2-4C66-A141-E44A87C7D1F8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C02C67-19B4-45A1-BC65-49DCBC22900E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14C0E-A6D7-486F-A207-80818AAC9CFF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1CAA6A-0060-4AAE-985A-180EC7A04D74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07C76-BB99-4D36-BCA3-30AC0E8A6872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14770-2981-4D5C-896D-EE090B0FF4E7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2316602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9880438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7737602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029823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8939762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7597004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EB4387-F16C-4F63-AA0A-C54BAAF099E4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86CCFC-E7EA-4D16-B009-71996BD096C3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2489192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100034-AFB0-472E-B6F2-FF0D0EE2C786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C1A71C-96D6-4E8A-BBD0-470F6B3865EA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0041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0E1869-3DA0-47D2-81E4-4CFF1E6BCB34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A98385-63BA-4D20-AC2D-B90FD16D4E68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4391082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AE1231-115D-4A70-8D23-A79CA11C7BF5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D4D71-508F-4EEB-9041-54F050FB15C6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3978668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3D3425-E8A1-45CB-B9EB-DA23FBF0CB3D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10B0D0-9AF4-4E33-9564-73D6392971FA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9194378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909678-376A-41ED-95A6-A387E6BE245D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884A5D-6836-466B-B0FE-304DEEBB0686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1935034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0B7987-72E1-4BD4-AF42-4BF334A532CC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E4BCD0-87B0-4BC1-9E13-C706A1CFBA47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795725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4F9E73-0077-451D-A73D-D7994DC81CC3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0E0A33-2456-4705-8DB7-CE867E0DCECC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132979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694528-1FC2-4C66-A141-E44A87C7D1F8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C02C67-19B4-45A1-BC65-49DCBC22900E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481223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14C0E-A6D7-486F-A207-80818AAC9CFF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1CAA6A-0060-4AAE-985A-180EC7A04D74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686620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07C76-BB99-4D36-BCA3-30AC0E8A6872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14770-2981-4D5C-896D-EE090B0FF4E7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4543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slideLayout" Target="../slideLayouts/slideLayout145.xml"/><Relationship Id="rId18" Type="http://schemas.openxmlformats.org/officeDocument/2006/relationships/theme" Target="../theme/theme13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slideLayout" Target="../slideLayouts/slideLayout144.xml"/><Relationship Id="rId17" Type="http://schemas.openxmlformats.org/officeDocument/2006/relationships/slideLayout" Target="../slideLayouts/slideLayout149.xml"/><Relationship Id="rId2" Type="http://schemas.openxmlformats.org/officeDocument/2006/relationships/slideLayout" Target="../slideLayouts/slideLayout134.xml"/><Relationship Id="rId16" Type="http://schemas.openxmlformats.org/officeDocument/2006/relationships/slideLayout" Target="../slideLayouts/slideLayout148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5" Type="http://schemas.openxmlformats.org/officeDocument/2006/relationships/slideLayout" Target="../slideLayouts/slideLayout147.xml"/><Relationship Id="rId10" Type="http://schemas.openxmlformats.org/officeDocument/2006/relationships/slideLayout" Target="../slideLayouts/slideLayout142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Relationship Id="rId14" Type="http://schemas.openxmlformats.org/officeDocument/2006/relationships/slideLayout" Target="../slideLayouts/slideLayout146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2.xml"/><Relationship Id="rId7" Type="http://schemas.openxmlformats.org/officeDocument/2006/relationships/slideLayout" Target="../slideLayouts/slideLayout156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51.xml"/><Relationship Id="rId1" Type="http://schemas.openxmlformats.org/officeDocument/2006/relationships/slideLayout" Target="../slideLayouts/slideLayout150.xml"/><Relationship Id="rId6" Type="http://schemas.openxmlformats.org/officeDocument/2006/relationships/slideLayout" Target="../slideLayouts/slideLayout155.xml"/><Relationship Id="rId11" Type="http://schemas.openxmlformats.org/officeDocument/2006/relationships/slideLayout" Target="../slideLayouts/slideLayout160.xml"/><Relationship Id="rId5" Type="http://schemas.openxmlformats.org/officeDocument/2006/relationships/slideLayout" Target="../slideLayouts/slideLayout154.xml"/><Relationship Id="rId10" Type="http://schemas.openxmlformats.org/officeDocument/2006/relationships/slideLayout" Target="../slideLayouts/slideLayout159.xml"/><Relationship Id="rId4" Type="http://schemas.openxmlformats.org/officeDocument/2006/relationships/slideLayout" Target="../slideLayouts/slideLayout153.xml"/><Relationship Id="rId9" Type="http://schemas.openxmlformats.org/officeDocument/2006/relationships/slideLayout" Target="../slideLayouts/slideLayout15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E4E27A4-5453-411C-8BD9-229FB297B3E8}" type="datetimeFigureOut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748D68E-A56D-468E-854D-DB781236A8A7}" type="slidenum">
              <a:rPr lang="en-GB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10/26/2020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10/26/2020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  <p:sldLayoutId id="2147483844" r:id="rId12"/>
    <p:sldLayoutId id="2147483841" r:id="rId13"/>
    <p:sldLayoutId id="2147483843" r:id="rId14"/>
    <p:sldLayoutId id="2147483846" r:id="rId15"/>
    <p:sldLayoutId id="2147483847" r:id="rId16"/>
    <p:sldLayoutId id="2147483848" r:id="rId17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E4E27A4-5453-411C-8BD9-229FB297B3E8}" type="datetimeFigureOut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748D68E-A56D-468E-854D-DB781236A8A7}" type="slidenum">
              <a:rPr lang="en-GB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067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image" Target="../media/image6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image" Target="../media/image170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0.png"/><Relationship Id="rId10" Type="http://schemas.openxmlformats.org/officeDocument/2006/relationships/image" Target="../media/image24.png"/><Relationship Id="rId4" Type="http://schemas.openxmlformats.org/officeDocument/2006/relationships/image" Target="../media/image180.png"/><Relationship Id="rId9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4.png"/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12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image" Target="../media/image27.png"/><Relationship Id="rId5" Type="http://schemas.openxmlformats.org/officeDocument/2006/relationships/image" Target="../media/image29.png"/><Relationship Id="rId10" Type="http://schemas.openxmlformats.org/officeDocument/2006/relationships/image" Target="../media/image25.png"/><Relationship Id="rId4" Type="http://schemas.openxmlformats.org/officeDocument/2006/relationships/image" Target="../media/image180.png"/><Relationship Id="rId9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7.png"/><Relationship Id="rId18" Type="http://schemas.openxmlformats.org/officeDocument/2006/relationships/image" Target="../media/image39.png"/><Relationship Id="rId12" Type="http://schemas.openxmlformats.org/officeDocument/2006/relationships/image" Target="../media/image26.png"/><Relationship Id="rId17" Type="http://schemas.openxmlformats.org/officeDocument/2006/relationships/image" Target="../media/image38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41.png"/><Relationship Id="rId15" Type="http://schemas.openxmlformats.org/officeDocument/2006/relationships/image" Target="../media/image36.png"/><Relationship Id="rId10" Type="http://schemas.openxmlformats.org/officeDocument/2006/relationships/image" Target="../media/image40.png"/><Relationship Id="rId14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6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12" Type="http://schemas.openxmlformats.org/officeDocument/2006/relationships/image" Target="../media/image65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11" Type="http://schemas.openxmlformats.org/officeDocument/2006/relationships/image" Target="../media/image64.png"/><Relationship Id="rId5" Type="http://schemas.openxmlformats.org/officeDocument/2006/relationships/image" Target="../media/image59.png"/><Relationship Id="rId10" Type="http://schemas.openxmlformats.org/officeDocument/2006/relationships/image" Target="../media/image55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10" Type="http://schemas.openxmlformats.org/officeDocument/2006/relationships/image" Target="../media/image75.png"/><Relationship Id="rId4" Type="http://schemas.openxmlformats.org/officeDocument/2006/relationships/image" Target="../media/image69.png"/><Relationship Id="rId9" Type="http://schemas.openxmlformats.org/officeDocument/2006/relationships/image" Target="../media/image7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13" Type="http://schemas.openxmlformats.org/officeDocument/2006/relationships/image" Target="../media/image87.png"/><Relationship Id="rId18" Type="http://schemas.openxmlformats.org/officeDocument/2006/relationships/image" Target="../media/image92.png"/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12" Type="http://schemas.openxmlformats.org/officeDocument/2006/relationships/image" Target="../media/image86.png"/><Relationship Id="rId17" Type="http://schemas.openxmlformats.org/officeDocument/2006/relationships/image" Target="../media/image91.png"/><Relationship Id="rId2" Type="http://schemas.openxmlformats.org/officeDocument/2006/relationships/image" Target="../media/image76.png"/><Relationship Id="rId16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11" Type="http://schemas.openxmlformats.org/officeDocument/2006/relationships/image" Target="../media/image85.png"/><Relationship Id="rId5" Type="http://schemas.openxmlformats.org/officeDocument/2006/relationships/image" Target="../media/image79.png"/><Relationship Id="rId15" Type="http://schemas.openxmlformats.org/officeDocument/2006/relationships/image" Target="../media/image89.png"/><Relationship Id="rId10" Type="http://schemas.openxmlformats.org/officeDocument/2006/relationships/image" Target="../media/image84.png"/><Relationship Id="rId19" Type="http://schemas.openxmlformats.org/officeDocument/2006/relationships/image" Target="../media/image93.png"/><Relationship Id="rId4" Type="http://schemas.openxmlformats.org/officeDocument/2006/relationships/image" Target="../media/image78.png"/><Relationship Id="rId9" Type="http://schemas.openxmlformats.org/officeDocument/2006/relationships/image" Target="../media/image83.png"/><Relationship Id="rId14" Type="http://schemas.openxmlformats.org/officeDocument/2006/relationships/image" Target="../media/image8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13" Type="http://schemas.openxmlformats.org/officeDocument/2006/relationships/image" Target="../media/image103.png"/><Relationship Id="rId3" Type="http://schemas.openxmlformats.org/officeDocument/2006/relationships/image" Target="../media/image77.png"/><Relationship Id="rId7" Type="http://schemas.openxmlformats.org/officeDocument/2006/relationships/image" Target="../media/image97.png"/><Relationship Id="rId12" Type="http://schemas.openxmlformats.org/officeDocument/2006/relationships/image" Target="../media/image102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11" Type="http://schemas.openxmlformats.org/officeDocument/2006/relationships/image" Target="../media/image101.png"/><Relationship Id="rId5" Type="http://schemas.openxmlformats.org/officeDocument/2006/relationships/image" Target="../media/image96.png"/><Relationship Id="rId10" Type="http://schemas.openxmlformats.org/officeDocument/2006/relationships/image" Target="../media/image100.png"/><Relationship Id="rId4" Type="http://schemas.openxmlformats.org/officeDocument/2006/relationships/image" Target="../media/image95.png"/><Relationship Id="rId9" Type="http://schemas.openxmlformats.org/officeDocument/2006/relationships/image" Target="../media/image9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8.png"/><Relationship Id="rId13" Type="http://schemas.openxmlformats.org/officeDocument/2006/relationships/image" Target="../media/image201.png"/><Relationship Id="rId18" Type="http://schemas.openxmlformats.org/officeDocument/2006/relationships/image" Target="../media/image206.png"/><Relationship Id="rId3" Type="http://schemas.openxmlformats.org/officeDocument/2006/relationships/image" Target="../media/image193.png"/><Relationship Id="rId21" Type="http://schemas.openxmlformats.org/officeDocument/2006/relationships/image" Target="../media/image209.png"/><Relationship Id="rId7" Type="http://schemas.openxmlformats.org/officeDocument/2006/relationships/image" Target="../media/image197.png"/><Relationship Id="rId12" Type="http://schemas.openxmlformats.org/officeDocument/2006/relationships/image" Target="../media/image200.png"/><Relationship Id="rId17" Type="http://schemas.openxmlformats.org/officeDocument/2006/relationships/image" Target="../media/image205.png"/><Relationship Id="rId25" Type="http://schemas.openxmlformats.org/officeDocument/2006/relationships/image" Target="../media/image213.png"/><Relationship Id="rId2" Type="http://schemas.openxmlformats.org/officeDocument/2006/relationships/image" Target="../media/image192.png"/><Relationship Id="rId16" Type="http://schemas.openxmlformats.org/officeDocument/2006/relationships/image" Target="../media/image204.png"/><Relationship Id="rId20" Type="http://schemas.openxmlformats.org/officeDocument/2006/relationships/image" Target="../media/image208.png"/><Relationship Id="rId1" Type="http://schemas.openxmlformats.org/officeDocument/2006/relationships/slideLayout" Target="../slideLayouts/slideLayout144.xml"/><Relationship Id="rId6" Type="http://schemas.openxmlformats.org/officeDocument/2006/relationships/image" Target="../media/image196.png"/><Relationship Id="rId11" Type="http://schemas.openxmlformats.org/officeDocument/2006/relationships/image" Target="../media/image199.png"/><Relationship Id="rId24" Type="http://schemas.openxmlformats.org/officeDocument/2006/relationships/image" Target="../media/image212.png"/><Relationship Id="rId5" Type="http://schemas.openxmlformats.org/officeDocument/2006/relationships/image" Target="../media/image195.png"/><Relationship Id="rId15" Type="http://schemas.openxmlformats.org/officeDocument/2006/relationships/image" Target="../media/image203.png"/><Relationship Id="rId23" Type="http://schemas.openxmlformats.org/officeDocument/2006/relationships/image" Target="../media/image211.png"/><Relationship Id="rId10" Type="http://schemas.openxmlformats.org/officeDocument/2006/relationships/image" Target="../media/image191.png"/><Relationship Id="rId19" Type="http://schemas.openxmlformats.org/officeDocument/2006/relationships/image" Target="../media/image207.png"/><Relationship Id="rId4" Type="http://schemas.openxmlformats.org/officeDocument/2006/relationships/image" Target="../media/image194.png"/><Relationship Id="rId9" Type="http://schemas.openxmlformats.org/officeDocument/2006/relationships/image" Target="../media/image189.png"/><Relationship Id="rId14" Type="http://schemas.openxmlformats.org/officeDocument/2006/relationships/image" Target="../media/image202.png"/><Relationship Id="rId22" Type="http://schemas.openxmlformats.org/officeDocument/2006/relationships/image" Target="../media/image21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8.png"/><Relationship Id="rId13" Type="http://schemas.openxmlformats.org/officeDocument/2006/relationships/image" Target="../media/image201.png"/><Relationship Id="rId18" Type="http://schemas.openxmlformats.org/officeDocument/2006/relationships/image" Target="../media/image217.png"/><Relationship Id="rId3" Type="http://schemas.openxmlformats.org/officeDocument/2006/relationships/image" Target="../media/image193.png"/><Relationship Id="rId21" Type="http://schemas.openxmlformats.org/officeDocument/2006/relationships/image" Target="../media/image220.png"/><Relationship Id="rId7" Type="http://schemas.openxmlformats.org/officeDocument/2006/relationships/image" Target="../media/image197.png"/><Relationship Id="rId12" Type="http://schemas.openxmlformats.org/officeDocument/2006/relationships/image" Target="../media/image200.png"/><Relationship Id="rId17" Type="http://schemas.openxmlformats.org/officeDocument/2006/relationships/image" Target="../media/image216.png"/><Relationship Id="rId25" Type="http://schemas.openxmlformats.org/officeDocument/2006/relationships/image" Target="../media/image223.png"/><Relationship Id="rId2" Type="http://schemas.openxmlformats.org/officeDocument/2006/relationships/image" Target="../media/image192.png"/><Relationship Id="rId16" Type="http://schemas.openxmlformats.org/officeDocument/2006/relationships/image" Target="../media/image215.png"/><Relationship Id="rId20" Type="http://schemas.openxmlformats.org/officeDocument/2006/relationships/image" Target="../media/image219.png"/><Relationship Id="rId1" Type="http://schemas.openxmlformats.org/officeDocument/2006/relationships/slideLayout" Target="../slideLayouts/slideLayout144.xml"/><Relationship Id="rId6" Type="http://schemas.openxmlformats.org/officeDocument/2006/relationships/image" Target="../media/image196.png"/><Relationship Id="rId11" Type="http://schemas.openxmlformats.org/officeDocument/2006/relationships/image" Target="../media/image199.png"/><Relationship Id="rId24" Type="http://schemas.openxmlformats.org/officeDocument/2006/relationships/image" Target="../media/image212.png"/><Relationship Id="rId5" Type="http://schemas.openxmlformats.org/officeDocument/2006/relationships/image" Target="../media/image195.png"/><Relationship Id="rId15" Type="http://schemas.openxmlformats.org/officeDocument/2006/relationships/image" Target="../media/image214.png"/><Relationship Id="rId23" Type="http://schemas.openxmlformats.org/officeDocument/2006/relationships/image" Target="../media/image222.png"/><Relationship Id="rId10" Type="http://schemas.openxmlformats.org/officeDocument/2006/relationships/image" Target="../media/image191.png"/><Relationship Id="rId19" Type="http://schemas.openxmlformats.org/officeDocument/2006/relationships/image" Target="../media/image218.png"/><Relationship Id="rId4" Type="http://schemas.openxmlformats.org/officeDocument/2006/relationships/image" Target="../media/image194.png"/><Relationship Id="rId9" Type="http://schemas.openxmlformats.org/officeDocument/2006/relationships/image" Target="../media/image189.png"/><Relationship Id="rId14" Type="http://schemas.openxmlformats.org/officeDocument/2006/relationships/image" Target="../media/image202.png"/><Relationship Id="rId22" Type="http://schemas.openxmlformats.org/officeDocument/2006/relationships/image" Target="../media/image22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4.png"/><Relationship Id="rId13" Type="http://schemas.openxmlformats.org/officeDocument/2006/relationships/image" Target="../media/image189.png"/><Relationship Id="rId3" Type="http://schemas.openxmlformats.org/officeDocument/2006/relationships/image" Target="../media/image225.png"/><Relationship Id="rId7" Type="http://schemas.openxmlformats.org/officeDocument/2006/relationships/image" Target="../media/image193.png"/><Relationship Id="rId12" Type="http://schemas.openxmlformats.org/officeDocument/2006/relationships/image" Target="../media/image198.png"/><Relationship Id="rId17" Type="http://schemas.openxmlformats.org/officeDocument/2006/relationships/image" Target="../media/image201.png"/><Relationship Id="rId2" Type="http://schemas.openxmlformats.org/officeDocument/2006/relationships/image" Target="../media/image224.png"/><Relationship Id="rId16" Type="http://schemas.openxmlformats.org/officeDocument/2006/relationships/image" Target="../media/image200.png"/><Relationship Id="rId1" Type="http://schemas.openxmlformats.org/officeDocument/2006/relationships/slideLayout" Target="../slideLayouts/slideLayout144.xml"/><Relationship Id="rId6" Type="http://schemas.openxmlformats.org/officeDocument/2006/relationships/image" Target="../media/image192.png"/><Relationship Id="rId11" Type="http://schemas.openxmlformats.org/officeDocument/2006/relationships/image" Target="../media/image197.png"/><Relationship Id="rId5" Type="http://schemas.openxmlformats.org/officeDocument/2006/relationships/image" Target="../media/image227.png"/><Relationship Id="rId15" Type="http://schemas.openxmlformats.org/officeDocument/2006/relationships/image" Target="../media/image199.png"/><Relationship Id="rId10" Type="http://schemas.openxmlformats.org/officeDocument/2006/relationships/image" Target="../media/image196.png"/><Relationship Id="rId4" Type="http://schemas.openxmlformats.org/officeDocument/2006/relationships/image" Target="../media/image106.png"/><Relationship Id="rId9" Type="http://schemas.openxmlformats.org/officeDocument/2006/relationships/image" Target="../media/image195.png"/><Relationship Id="rId14" Type="http://schemas.openxmlformats.org/officeDocument/2006/relationships/image" Target="../media/image19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4.png"/><Relationship Id="rId13" Type="http://schemas.openxmlformats.org/officeDocument/2006/relationships/image" Target="../media/image194.png"/><Relationship Id="rId18" Type="http://schemas.openxmlformats.org/officeDocument/2006/relationships/image" Target="../media/image189.png"/><Relationship Id="rId3" Type="http://schemas.openxmlformats.org/officeDocument/2006/relationships/image" Target="../media/image229.png"/><Relationship Id="rId21" Type="http://schemas.openxmlformats.org/officeDocument/2006/relationships/image" Target="../media/image200.png"/><Relationship Id="rId7" Type="http://schemas.openxmlformats.org/officeDocument/2006/relationships/image" Target="../media/image233.png"/><Relationship Id="rId12" Type="http://schemas.openxmlformats.org/officeDocument/2006/relationships/image" Target="../media/image193.png"/><Relationship Id="rId17" Type="http://schemas.openxmlformats.org/officeDocument/2006/relationships/image" Target="../media/image198.png"/><Relationship Id="rId2" Type="http://schemas.openxmlformats.org/officeDocument/2006/relationships/image" Target="../media/image228.png"/><Relationship Id="rId16" Type="http://schemas.openxmlformats.org/officeDocument/2006/relationships/image" Target="../media/image197.png"/><Relationship Id="rId20" Type="http://schemas.openxmlformats.org/officeDocument/2006/relationships/image" Target="../media/image199.png"/><Relationship Id="rId1" Type="http://schemas.openxmlformats.org/officeDocument/2006/relationships/slideLayout" Target="../slideLayouts/slideLayout144.xml"/><Relationship Id="rId6" Type="http://schemas.openxmlformats.org/officeDocument/2006/relationships/image" Target="../media/image107.png"/><Relationship Id="rId11" Type="http://schemas.openxmlformats.org/officeDocument/2006/relationships/image" Target="../media/image192.png"/><Relationship Id="rId5" Type="http://schemas.openxmlformats.org/officeDocument/2006/relationships/image" Target="../media/image231.png"/><Relationship Id="rId15" Type="http://schemas.openxmlformats.org/officeDocument/2006/relationships/image" Target="../media/image196.png"/><Relationship Id="rId10" Type="http://schemas.openxmlformats.org/officeDocument/2006/relationships/image" Target="../media/image108.png"/><Relationship Id="rId19" Type="http://schemas.openxmlformats.org/officeDocument/2006/relationships/image" Target="../media/image191.png"/><Relationship Id="rId4" Type="http://schemas.openxmlformats.org/officeDocument/2006/relationships/image" Target="../media/image230.png"/><Relationship Id="rId9" Type="http://schemas.openxmlformats.org/officeDocument/2006/relationships/image" Target="../media/image235.png"/><Relationship Id="rId14" Type="http://schemas.openxmlformats.org/officeDocument/2006/relationships/image" Target="../media/image195.png"/><Relationship Id="rId22" Type="http://schemas.openxmlformats.org/officeDocument/2006/relationships/image" Target="../media/image20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13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1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395536" y="332656"/>
                <a:ext cx="1008112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332656"/>
                <a:ext cx="1008112" cy="86409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395536" y="1196752"/>
                <a:ext cx="2708293" cy="936104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7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1196752"/>
                <a:ext cx="2708293" cy="93610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2419753" y="332656"/>
                <a:ext cx="684076" cy="864096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9753" y="332656"/>
                <a:ext cx="684076" cy="86409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611560" y="2564904"/>
            <a:ext cx="80648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solidFill>
                  <a:srgbClr val="000000"/>
                </a:solidFill>
              </a:rPr>
              <a:t>On your whiteboards write an equation that represents this bar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1403648" y="332656"/>
                <a:ext cx="1008112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3648" y="332656"/>
                <a:ext cx="1008112" cy="86409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1144244" y="4077072"/>
            <a:ext cx="67687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solidFill>
                  <a:srgbClr val="000000"/>
                </a:solidFill>
              </a:rPr>
              <a:t>And another…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70641" y="5194268"/>
            <a:ext cx="67687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solidFill>
                  <a:srgbClr val="000000"/>
                </a:solidFill>
              </a:rPr>
              <a:t>And another… </a:t>
            </a:r>
          </a:p>
        </p:txBody>
      </p:sp>
    </p:spTree>
    <p:extLst>
      <p:ext uri="{BB962C8B-B14F-4D97-AF65-F5344CB8AC3E}">
        <p14:creationId xmlns:p14="http://schemas.microsoft.com/office/powerpoint/2010/main" val="1869908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14" grpId="0"/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395536" y="332656"/>
                <a:ext cx="1008112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332656"/>
                <a:ext cx="1008112" cy="86409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395536" y="1196752"/>
                <a:ext cx="4356484" cy="871394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14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1196752"/>
                <a:ext cx="4356484" cy="87139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611560" y="2564904"/>
            <a:ext cx="80648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solidFill>
                  <a:srgbClr val="000000"/>
                </a:solidFill>
              </a:rPr>
              <a:t>On your whiteboards write an equation that represents this bar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1403648" y="332656"/>
                <a:ext cx="1008112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3648" y="332656"/>
                <a:ext cx="1008112" cy="86409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1144244" y="4077072"/>
            <a:ext cx="67687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solidFill>
                  <a:srgbClr val="000000"/>
                </a:solidFill>
              </a:rPr>
              <a:t>And another…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70641" y="5194268"/>
            <a:ext cx="67687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solidFill>
                  <a:srgbClr val="000000"/>
                </a:solidFill>
              </a:rPr>
              <a:t>And another…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2411760" y="332656"/>
                <a:ext cx="1008112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1760" y="332656"/>
                <a:ext cx="1008112" cy="86409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4427984" y="332656"/>
                <a:ext cx="1008112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984" y="332656"/>
                <a:ext cx="1008112" cy="864096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3419872" y="332656"/>
                <a:ext cx="1008112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9872" y="332656"/>
                <a:ext cx="1008112" cy="864096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752020" y="1204050"/>
                <a:ext cx="684076" cy="864096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2020" y="1204050"/>
                <a:ext cx="684076" cy="864096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53471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1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These bar models represent a pair of </a:t>
            </a:r>
            <a:r>
              <a:rPr lang="en-GB" dirty="0" smtClean="0">
                <a:solidFill>
                  <a:srgbClr val="FF0000"/>
                </a:solidFill>
              </a:rPr>
              <a:t>simultaneous</a:t>
            </a:r>
            <a:r>
              <a:rPr lang="en-GB" dirty="0" smtClean="0"/>
              <a:t> equations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961" y="1988840"/>
            <a:ext cx="1914525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961" y="3573016"/>
            <a:ext cx="3295650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itle 1"/>
              <p:cNvSpPr txBox="1">
                <a:spLocks/>
              </p:cNvSpPr>
              <p:nvPr/>
            </p:nvSpPr>
            <p:spPr bwMode="auto">
              <a:xfrm>
                <a:off x="579314" y="5301208"/>
                <a:ext cx="8229600" cy="1143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2pPr>
                <a:lvl3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3pPr>
                <a:lvl4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4pPr>
                <a:lvl5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r>
                  <a:rPr lang="en-GB" sz="3200" kern="0" dirty="0" smtClean="0"/>
                  <a:t>Today we are going to learn how to find the values of </a:t>
                </a:r>
                <a14:m>
                  <m:oMath xmlns:m="http://schemas.openxmlformats.org/officeDocument/2006/math">
                    <m:r>
                      <a:rPr lang="en-GB" sz="3200" i="1" kern="0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GB" sz="3200" kern="0" dirty="0" smtClean="0"/>
                  <a:t> and </a:t>
                </a:r>
                <a14:m>
                  <m:oMath xmlns:m="http://schemas.openxmlformats.org/officeDocument/2006/math">
                    <m:r>
                      <a:rPr lang="en-GB" sz="3200" i="1" kern="0" dirty="0" smtClean="0">
                        <a:latin typeface="Cambria Math"/>
                      </a:rPr>
                      <m:t>𝑦</m:t>
                    </m:r>
                  </m:oMath>
                </a14:m>
                <a:r>
                  <a:rPr lang="en-GB" sz="3200" kern="0" dirty="0" smtClean="0"/>
                  <a:t> </a:t>
                </a:r>
                <a:endParaRPr lang="en-GB" sz="3200" kern="0" dirty="0"/>
              </a:p>
            </p:txBody>
          </p:sp>
        </mc:Choice>
        <mc:Fallback xmlns="">
          <p:sp>
            <p:nvSpPr>
              <p:cNvPr id="6" name="Titl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9314" y="5301208"/>
                <a:ext cx="8229600" cy="1143000"/>
              </a:xfrm>
              <a:prstGeom prst="rect">
                <a:avLst/>
              </a:prstGeom>
              <a:blipFill rotWithShape="1">
                <a:blip r:embed="rId4"/>
                <a:stretch>
                  <a:fillRect l="-296" t="-3743" r="-1630" b="-1443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635896" y="2054247"/>
                <a:ext cx="496855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/>
                        </a:rPr>
                        <m:t>2</m:t>
                      </m:r>
                      <m:r>
                        <a:rPr lang="en-GB" sz="3600" b="0" i="1" smtClean="0">
                          <a:latin typeface="Cambria Math"/>
                        </a:rPr>
                        <m:t>𝑥</m:t>
                      </m:r>
                      <m:r>
                        <a:rPr lang="en-GB" sz="3600" b="0" i="1" smtClean="0">
                          <a:latin typeface="Cambria Math"/>
                        </a:rPr>
                        <m:t>+</m:t>
                      </m:r>
                      <m:r>
                        <a:rPr lang="en-GB" sz="3600" b="0" i="1" smtClean="0">
                          <a:latin typeface="Cambria Math"/>
                        </a:rPr>
                        <m:t>𝑦</m:t>
                      </m:r>
                      <m:r>
                        <a:rPr lang="en-GB" sz="3600" b="0" i="1" smtClean="0">
                          <a:latin typeface="Cambria Math"/>
                        </a:rPr>
                        <m:t>=7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5896" y="2054247"/>
                <a:ext cx="4968552" cy="646331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643961" y="3645024"/>
                <a:ext cx="496855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/>
                        </a:rPr>
                        <m:t>5</m:t>
                      </m:r>
                      <m:r>
                        <a:rPr lang="en-GB" sz="3600" b="0" i="1" smtClean="0">
                          <a:latin typeface="Cambria Math"/>
                        </a:rPr>
                        <m:t>𝑥</m:t>
                      </m:r>
                      <m:r>
                        <a:rPr lang="en-GB" sz="3600" b="0" i="1" smtClean="0">
                          <a:latin typeface="Cambria Math"/>
                        </a:rPr>
                        <m:t>−</m:t>
                      </m:r>
                      <m:r>
                        <a:rPr lang="en-GB" sz="3600" b="0" i="1" smtClean="0">
                          <a:latin typeface="Cambria Math"/>
                        </a:rPr>
                        <m:t>𝑦</m:t>
                      </m:r>
                      <m:r>
                        <a:rPr lang="en-GB" sz="3600" b="0" i="1" smtClean="0">
                          <a:latin typeface="Cambria Math"/>
                        </a:rPr>
                        <m:t>=14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3961" y="3645024"/>
                <a:ext cx="4968552" cy="646331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46395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Here are the bar models combined</a:t>
            </a:r>
            <a:endParaRPr lang="en-GB" dirty="0"/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579314" y="4077072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endParaRPr lang="en-GB" sz="3600" kern="0" dirty="0">
              <a:solidFill>
                <a:srgbClr val="000000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984" y="1772816"/>
            <a:ext cx="7957975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209838" y="4077072"/>
                <a:ext cx="496855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/>
                        </a:rPr>
                        <m:t>2</m:t>
                      </m:r>
                      <m:r>
                        <a:rPr lang="en-GB" sz="3600" b="0" i="1" smtClean="0">
                          <a:latin typeface="Cambria Math"/>
                        </a:rPr>
                        <m:t>𝑥</m:t>
                      </m:r>
                      <m:r>
                        <a:rPr lang="en-GB" sz="3600" b="0" i="1" smtClean="0">
                          <a:latin typeface="Cambria Math"/>
                        </a:rPr>
                        <m:t>+</m:t>
                      </m:r>
                      <m:r>
                        <a:rPr lang="en-GB" sz="3600" b="0" i="1" smtClean="0">
                          <a:latin typeface="Cambria Math"/>
                        </a:rPr>
                        <m:t>𝑦</m:t>
                      </m:r>
                      <m:r>
                        <a:rPr lang="en-GB" sz="3600" b="0" i="1" smtClean="0">
                          <a:latin typeface="Cambria Math"/>
                        </a:rPr>
                        <m:t>=7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9838" y="4077072"/>
                <a:ext cx="4968552" cy="64633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339752" y="4723403"/>
                <a:ext cx="496855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/>
                        </a:rPr>
                        <m:t>5</m:t>
                      </m:r>
                      <m:r>
                        <a:rPr lang="en-GB" sz="3600" b="0" i="1" smtClean="0">
                          <a:latin typeface="Cambria Math"/>
                        </a:rPr>
                        <m:t>𝑥</m:t>
                      </m:r>
                      <m:r>
                        <a:rPr lang="en-GB" sz="3600" b="0" i="1" smtClean="0">
                          <a:latin typeface="Cambria Math"/>
                        </a:rPr>
                        <m:t>−</m:t>
                      </m:r>
                      <m:r>
                        <a:rPr lang="en-GB" sz="3600" b="0" i="1" smtClean="0">
                          <a:latin typeface="Cambria Math"/>
                        </a:rPr>
                        <m:t>𝑦</m:t>
                      </m:r>
                      <m:r>
                        <a:rPr lang="en-GB" sz="3600" b="0" i="1" smtClean="0">
                          <a:latin typeface="Cambria Math"/>
                        </a:rPr>
                        <m:t>=14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9752" y="4723403"/>
                <a:ext cx="4968552" cy="646331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209838" y="5686976"/>
                <a:ext cx="496855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/>
                        </a:rPr>
                        <m:t>7</m:t>
                      </m:r>
                      <m:r>
                        <a:rPr lang="en-GB" sz="3600" b="0" i="1" smtClean="0">
                          <a:latin typeface="Cambria Math"/>
                        </a:rPr>
                        <m:t>𝑥</m:t>
                      </m:r>
                      <m:r>
                        <a:rPr lang="en-GB" sz="3600" b="0" i="1" smtClean="0">
                          <a:latin typeface="Cambria Math"/>
                        </a:rPr>
                        <m:t>       =21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9838" y="5686976"/>
                <a:ext cx="4968552" cy="646331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/>
          <p:cNvCxnSpPr/>
          <p:nvPr/>
        </p:nvCxnSpPr>
        <p:spPr>
          <a:xfrm>
            <a:off x="3259870" y="5569793"/>
            <a:ext cx="295232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979831" y="4784958"/>
            <a:ext cx="5600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3651781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3779912" y="318471"/>
                <a:ext cx="1008112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9912" y="318471"/>
                <a:ext cx="1008112" cy="86409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3779912" y="1175269"/>
                <a:ext cx="4356484" cy="871394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14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9912" y="1175269"/>
                <a:ext cx="4356484" cy="87139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4788024" y="318471"/>
                <a:ext cx="1008112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8024" y="318471"/>
                <a:ext cx="1008112" cy="86409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5796136" y="318471"/>
                <a:ext cx="1008112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6136" y="318471"/>
                <a:ext cx="1008112" cy="86409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7812360" y="318471"/>
                <a:ext cx="1008112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2360" y="318471"/>
                <a:ext cx="1008112" cy="864096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6804248" y="318471"/>
                <a:ext cx="1008112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4248" y="318471"/>
                <a:ext cx="1008112" cy="864096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8136396" y="1188180"/>
                <a:ext cx="684076" cy="864096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6396" y="1188180"/>
                <a:ext cx="684076" cy="864096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1079612" y="311173"/>
                <a:ext cx="1008112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9612" y="311173"/>
                <a:ext cx="1008112" cy="864096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2087724" y="311173"/>
                <a:ext cx="1008112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7724" y="311173"/>
                <a:ext cx="1008112" cy="864096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3095836" y="311173"/>
                <a:ext cx="684076" cy="864096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5836" y="311173"/>
                <a:ext cx="684076" cy="864096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1071619" y="1175269"/>
                <a:ext cx="2708293" cy="877007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7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1619" y="1175269"/>
                <a:ext cx="2708293" cy="877007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2209838" y="4077072"/>
                <a:ext cx="496855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/>
                        </a:rPr>
                        <m:t>2</m:t>
                      </m:r>
                      <m:r>
                        <a:rPr lang="en-GB" sz="3600" b="0" i="1" smtClean="0">
                          <a:latin typeface="Cambria Math"/>
                        </a:rPr>
                        <m:t>𝑥</m:t>
                      </m:r>
                      <m:r>
                        <a:rPr lang="en-GB" sz="3600" b="0" i="1" smtClean="0">
                          <a:latin typeface="Cambria Math"/>
                        </a:rPr>
                        <m:t>+</m:t>
                      </m:r>
                      <m:r>
                        <a:rPr lang="en-GB" sz="3600" b="0" i="1" smtClean="0">
                          <a:latin typeface="Cambria Math"/>
                        </a:rPr>
                        <m:t>𝑦</m:t>
                      </m:r>
                      <m:r>
                        <a:rPr lang="en-GB" sz="3600" b="0" i="1" smtClean="0">
                          <a:latin typeface="Cambria Math"/>
                        </a:rPr>
                        <m:t>=7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9838" y="4077072"/>
                <a:ext cx="4968552" cy="646331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2339752" y="4723403"/>
                <a:ext cx="496855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/>
                        </a:rPr>
                        <m:t>5</m:t>
                      </m:r>
                      <m:r>
                        <a:rPr lang="en-GB" sz="3600" b="0" i="1" smtClean="0">
                          <a:latin typeface="Cambria Math"/>
                        </a:rPr>
                        <m:t>𝑥</m:t>
                      </m:r>
                      <m:r>
                        <a:rPr lang="en-GB" sz="3600" b="0" i="1" smtClean="0">
                          <a:latin typeface="Cambria Math"/>
                        </a:rPr>
                        <m:t>−</m:t>
                      </m:r>
                      <m:r>
                        <a:rPr lang="en-GB" sz="3600" b="0" i="1" smtClean="0">
                          <a:latin typeface="Cambria Math"/>
                        </a:rPr>
                        <m:t>𝑦</m:t>
                      </m:r>
                      <m:r>
                        <a:rPr lang="en-GB" sz="3600" b="0" i="1" smtClean="0">
                          <a:latin typeface="Cambria Math"/>
                        </a:rPr>
                        <m:t>=14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9752" y="4723403"/>
                <a:ext cx="4968552" cy="64633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209838" y="5686976"/>
                <a:ext cx="496855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/>
                        </a:rPr>
                        <m:t>7</m:t>
                      </m:r>
                      <m:r>
                        <a:rPr lang="en-GB" sz="3600" b="0" i="1" smtClean="0">
                          <a:latin typeface="Cambria Math"/>
                        </a:rPr>
                        <m:t>𝑥</m:t>
                      </m:r>
                      <m:r>
                        <a:rPr lang="en-GB" sz="3600" b="0" i="1" smtClean="0">
                          <a:latin typeface="Cambria Math"/>
                        </a:rPr>
                        <m:t>       =21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9838" y="5686976"/>
                <a:ext cx="4968552" cy="646331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Connector 22"/>
          <p:cNvCxnSpPr/>
          <p:nvPr/>
        </p:nvCxnSpPr>
        <p:spPr>
          <a:xfrm>
            <a:off x="3259870" y="5569793"/>
            <a:ext cx="295232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2979831" y="4784958"/>
            <a:ext cx="5600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1136390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2414 0 -0.04844 0 -0.07257 0 " pathEditMode="relative" ptsTypes="fA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2414 0 -0.04844 0 -0.07257 0 " pathEditMode="relative" ptsTypes="fA">
                                      <p:cBhvr>
                                        <p:cTn id="2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2414 0 -0.04844 0 -0.07257 0 " pathEditMode="relative" ptsTypes="fA">
                                      <p:cBhvr>
                                        <p:cTn id="2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2414 0 -0.04844 0 -0.07257 0 " pathEditMode="relative" ptsTypes="fA">
                                      <p:cBhvr>
                                        <p:cTn id="2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2414 0 -0.04844 0 -0.07257 0 " pathEditMode="relative" ptsTypes="fA">
                                      <p:cBhvr>
                                        <p:cTn id="2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7" grpId="0" animBg="1"/>
      <p:bldP spid="9" grpId="0" animBg="1"/>
      <p:bldP spid="10" grpId="0" animBg="1"/>
      <p:bldP spid="11" grpId="0" animBg="1"/>
      <p:bldP spid="12" grpId="0" animBg="1"/>
      <p:bldP spid="17" grpId="0" animBg="1"/>
      <p:bldP spid="22" grpId="0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3095836" y="311173"/>
                <a:ext cx="1008112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5836" y="311173"/>
                <a:ext cx="1008112" cy="86409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3779912" y="1175269"/>
                <a:ext cx="4356484" cy="871394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14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9912" y="1175269"/>
                <a:ext cx="4356484" cy="87139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4103948" y="318471"/>
                <a:ext cx="1008112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3948" y="318471"/>
                <a:ext cx="1008112" cy="86409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5112060" y="311173"/>
                <a:ext cx="1008112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2060" y="311173"/>
                <a:ext cx="1008112" cy="86409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7128284" y="318471"/>
                <a:ext cx="1008112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8284" y="318471"/>
                <a:ext cx="1008112" cy="864096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6120172" y="311173"/>
                <a:ext cx="1008112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172" y="311173"/>
                <a:ext cx="1008112" cy="864096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1079612" y="311173"/>
                <a:ext cx="1008112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9612" y="311173"/>
                <a:ext cx="1008112" cy="864096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2087724" y="311173"/>
                <a:ext cx="1008112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7724" y="311173"/>
                <a:ext cx="1008112" cy="864096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1071619" y="1175269"/>
                <a:ext cx="2708293" cy="877007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7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1619" y="1175269"/>
                <a:ext cx="2708293" cy="877007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369282" y="2971800"/>
                <a:ext cx="2246834" cy="12618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/>
                        </a:rPr>
                        <m:t>7</m:t>
                      </m:r>
                      <m:r>
                        <a:rPr lang="en-GB" sz="4000" b="0" i="1" smtClean="0">
                          <a:latin typeface="Cambria Math"/>
                        </a:rPr>
                        <m:t>𝑥</m:t>
                      </m:r>
                      <m:r>
                        <a:rPr lang="en-GB" sz="4000" b="0" i="1" smtClean="0">
                          <a:latin typeface="Cambria Math"/>
                        </a:rPr>
                        <m:t>=21 </m:t>
                      </m:r>
                    </m:oMath>
                  </m:oMathPara>
                </a14:m>
                <a:endParaRPr lang="en-GB" sz="4000" b="0" dirty="0" smtClean="0"/>
              </a:p>
              <a:p>
                <a:endParaRPr lang="en-GB" dirty="0" smtClean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9282" y="2971800"/>
                <a:ext cx="2246834" cy="1261884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3484587" y="4149080"/>
                <a:ext cx="2045303" cy="12618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/>
                        </a:rPr>
                        <m:t>𝑥</m:t>
                      </m:r>
                      <m:r>
                        <a:rPr lang="en-GB" sz="4000" b="0" i="1" smtClean="0">
                          <a:latin typeface="Cambria Math"/>
                        </a:rPr>
                        <m:t>=3 </m:t>
                      </m:r>
                    </m:oMath>
                  </m:oMathPara>
                </a14:m>
                <a:endParaRPr lang="en-GB" sz="4000" b="0" dirty="0" smtClean="0"/>
              </a:p>
              <a:p>
                <a:endParaRPr lang="en-GB" dirty="0" smtClean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4587" y="4149080"/>
                <a:ext cx="2045303" cy="1261884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80132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1079612" y="311173"/>
                <a:ext cx="1008112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3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9612" y="311173"/>
                <a:ext cx="1008112" cy="864096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2087724" y="311173"/>
                <a:ext cx="1008112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3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7724" y="311173"/>
                <a:ext cx="1008112" cy="864096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3095836" y="311173"/>
                <a:ext cx="684076" cy="864096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5836" y="311173"/>
                <a:ext cx="684076" cy="864096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1071619" y="1175269"/>
                <a:ext cx="2708293" cy="877007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7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1619" y="1175269"/>
                <a:ext cx="2708293" cy="877007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5191913" y="389278"/>
                <a:ext cx="2581925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/>
                        </a:rPr>
                        <m:t>6+</m:t>
                      </m:r>
                      <m:r>
                        <a:rPr lang="en-GB" sz="4000" b="0" i="1" smtClean="0">
                          <a:latin typeface="Cambria Math"/>
                        </a:rPr>
                        <m:t>𝑦</m:t>
                      </m:r>
                      <m:r>
                        <a:rPr lang="en-GB" sz="4000" b="0" i="1" smtClean="0">
                          <a:latin typeface="Cambria Math"/>
                        </a:rPr>
                        <m:t>=7 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1913" y="389278"/>
                <a:ext cx="2581925" cy="707886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940152" y="2852936"/>
                <a:ext cx="1687065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/>
                        </a:rPr>
                        <m:t>𝑦</m:t>
                      </m:r>
                      <m:r>
                        <a:rPr lang="en-GB" sz="4000" b="0" i="1" smtClean="0">
                          <a:latin typeface="Cambria Math"/>
                        </a:rPr>
                        <m:t>=1 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0152" y="2852936"/>
                <a:ext cx="1687065" cy="707886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3095836" y="2774831"/>
                <a:ext cx="684076" cy="864096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5836" y="2774831"/>
                <a:ext cx="684076" cy="864096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3095836" y="3638927"/>
                <a:ext cx="704463" cy="877007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5836" y="3638927"/>
                <a:ext cx="704463" cy="877007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39552" y="5229200"/>
                <a:ext cx="7087665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600" dirty="0" smtClean="0"/>
                  <a:t>Using the first equation to work out the value of </a:t>
                </a:r>
                <a14:m>
                  <m:oMath xmlns:m="http://schemas.openxmlformats.org/officeDocument/2006/math">
                    <m:r>
                      <a:rPr lang="en-GB" sz="3600" i="1" dirty="0" smtClean="0">
                        <a:latin typeface="Cambria Math"/>
                      </a:rPr>
                      <m:t>𝑦</m:t>
                    </m:r>
                  </m:oMath>
                </a14:m>
                <a:r>
                  <a:rPr lang="en-GB" sz="3600" dirty="0" smtClean="0"/>
                  <a:t> </a:t>
                </a:r>
                <a:endParaRPr lang="en-GB" sz="3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5229200"/>
                <a:ext cx="7087665" cy="1200329"/>
              </a:xfrm>
              <a:prstGeom prst="rect">
                <a:avLst/>
              </a:prstGeom>
              <a:blipFill rotWithShape="1">
                <a:blip r:embed="rId18"/>
                <a:stretch>
                  <a:fillRect t="-7614" b="-182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72561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9" grpId="0"/>
      <p:bldP spid="20" grpId="0" animBg="1"/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389234" y="476672"/>
                <a:ext cx="1008112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3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234" y="476672"/>
                <a:ext cx="1008112" cy="864096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389234" y="1340768"/>
                <a:ext cx="4356484" cy="871394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14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234" y="1340768"/>
                <a:ext cx="4356484" cy="87139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1398667" y="476672"/>
                <a:ext cx="1008112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3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8667" y="476672"/>
                <a:ext cx="1008112" cy="86409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2393945" y="476672"/>
                <a:ext cx="1008112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3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3945" y="476672"/>
                <a:ext cx="1008112" cy="86409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4410169" y="476672"/>
                <a:ext cx="1008112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3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0169" y="476672"/>
                <a:ext cx="1008112" cy="86409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3402057" y="476672"/>
                <a:ext cx="1008112" cy="86409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3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2057" y="476672"/>
                <a:ext cx="1008112" cy="864096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4745718" y="1344417"/>
                <a:ext cx="684076" cy="864096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5718" y="1344417"/>
                <a:ext cx="684076" cy="864096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5724128" y="496144"/>
                <a:ext cx="3261599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/>
                        </a:rPr>
                        <m:t>15 −</m:t>
                      </m:r>
                      <m:r>
                        <a:rPr lang="en-GB" sz="4000" b="0" i="1" smtClean="0">
                          <a:latin typeface="Cambria Math"/>
                        </a:rPr>
                        <m:t>𝑦</m:t>
                      </m:r>
                      <m:r>
                        <a:rPr lang="en-GB" sz="4000" b="0" i="1" smtClean="0">
                          <a:latin typeface="Cambria Math"/>
                        </a:rPr>
                        <m:t>=14 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4128" y="496144"/>
                <a:ext cx="3261599" cy="707886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876256" y="2821505"/>
                <a:ext cx="1687065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/>
                        </a:rPr>
                        <m:t>𝑦</m:t>
                      </m:r>
                      <m:r>
                        <a:rPr lang="en-GB" sz="4000" b="0" i="1" smtClean="0">
                          <a:latin typeface="Cambria Math"/>
                        </a:rPr>
                        <m:t>=1 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6256" y="2821505"/>
                <a:ext cx="1687065" cy="707886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4713229" y="3529391"/>
                <a:ext cx="684076" cy="864096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3229" y="3529391"/>
                <a:ext cx="684076" cy="864096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4713229" y="2652384"/>
                <a:ext cx="704463" cy="877007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3229" y="2652384"/>
                <a:ext cx="704463" cy="877007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539552" y="5229200"/>
                <a:ext cx="7087665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600" dirty="0" smtClean="0"/>
                  <a:t>Using the second equation to work out the value of </a:t>
                </a:r>
                <a14:m>
                  <m:oMath xmlns:m="http://schemas.openxmlformats.org/officeDocument/2006/math">
                    <m:r>
                      <a:rPr lang="en-GB" sz="3600" i="1" dirty="0" smtClean="0">
                        <a:latin typeface="Cambria Math"/>
                      </a:rPr>
                      <m:t>𝑦</m:t>
                    </m:r>
                  </m:oMath>
                </a14:m>
                <a:r>
                  <a:rPr lang="en-GB" sz="3600" dirty="0" smtClean="0"/>
                  <a:t> </a:t>
                </a:r>
                <a:endParaRPr lang="en-GB" sz="36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5229200"/>
                <a:ext cx="7087665" cy="1200329"/>
              </a:xfrm>
              <a:prstGeom prst="rect">
                <a:avLst/>
              </a:prstGeom>
              <a:blipFill rotWithShape="1">
                <a:blip r:embed="rId13"/>
                <a:stretch>
                  <a:fillRect t="-7614" b="-182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60498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 animBg="1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Here is a different pair of simultaneous equations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itle 1"/>
              <p:cNvSpPr txBox="1">
                <a:spLocks/>
              </p:cNvSpPr>
              <p:nvPr/>
            </p:nvSpPr>
            <p:spPr bwMode="auto">
              <a:xfrm>
                <a:off x="543645" y="4797152"/>
                <a:ext cx="8229600" cy="1143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2pPr>
                <a:lvl3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3pPr>
                <a:lvl4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4pPr>
                <a:lvl5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r>
                  <a:rPr lang="en-GB" kern="0" dirty="0" smtClean="0">
                    <a:solidFill>
                      <a:srgbClr val="000000"/>
                    </a:solidFill>
                  </a:rPr>
                  <a:t>On your whiteboards find the values of </a:t>
                </a:r>
                <a14:m>
                  <m:oMath xmlns:m="http://schemas.openxmlformats.org/officeDocument/2006/math">
                    <m:r>
                      <a:rPr lang="en-GB" i="1" kern="0" dirty="0" smtClean="0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</m:oMath>
                </a14:m>
                <a:r>
                  <a:rPr lang="en-GB" kern="0" dirty="0" smtClean="0">
                    <a:solidFill>
                      <a:srgbClr val="000000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i="1" kern="0" dirty="0" smtClean="0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</m:oMath>
                </a14:m>
                <a:r>
                  <a:rPr lang="en-GB" kern="0" dirty="0" smtClean="0">
                    <a:solidFill>
                      <a:srgbClr val="000000"/>
                    </a:solidFill>
                  </a:rPr>
                  <a:t>. </a:t>
                </a:r>
              </a:p>
              <a:p>
                <a:r>
                  <a:rPr lang="en-GB" kern="0" dirty="0" smtClean="0">
                    <a:solidFill>
                      <a:srgbClr val="000000"/>
                    </a:solidFill>
                  </a:rPr>
                  <a:t>Show your working </a:t>
                </a:r>
                <a:endParaRPr lang="en-GB" kern="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itl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3645" y="4797152"/>
                <a:ext cx="8229600" cy="1143000"/>
              </a:xfrm>
              <a:prstGeom prst="rect">
                <a:avLst/>
              </a:prstGeom>
              <a:blipFill rotWithShape="1">
                <a:blip r:embed="rId2"/>
                <a:stretch>
                  <a:fillRect t="-53476" b="-6738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150147" y="1844824"/>
                <a:ext cx="3016595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b="0" i="1" smtClean="0">
                          <a:latin typeface="Cambria Math"/>
                        </a:rPr>
                        <m:t>3</m:t>
                      </m:r>
                      <m:r>
                        <a:rPr lang="en-GB" sz="4400" b="0" i="1" smtClean="0">
                          <a:latin typeface="Cambria Math"/>
                        </a:rPr>
                        <m:t>𝑥</m:t>
                      </m:r>
                      <m:r>
                        <a:rPr lang="en-GB" sz="4400" b="0" i="1" smtClean="0">
                          <a:latin typeface="Cambria Math"/>
                        </a:rPr>
                        <m:t>+</m:t>
                      </m:r>
                      <m:r>
                        <a:rPr lang="en-GB" sz="4400" b="0" i="1" smtClean="0">
                          <a:latin typeface="Cambria Math"/>
                        </a:rPr>
                        <m:t>𝑦</m:t>
                      </m:r>
                      <m:r>
                        <a:rPr lang="en-GB" sz="4400" b="0" i="1" smtClean="0">
                          <a:latin typeface="Cambria Math"/>
                        </a:rPr>
                        <m:t>=8</m:t>
                      </m:r>
                    </m:oMath>
                  </m:oMathPara>
                </a14:m>
                <a:endParaRPr lang="en-GB" sz="4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0147" y="1844824"/>
                <a:ext cx="3016595" cy="769441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3243923" y="3107871"/>
                <a:ext cx="2829043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b="0" i="1" smtClean="0">
                          <a:latin typeface="Cambria Math"/>
                        </a:rPr>
                        <m:t>𝑥</m:t>
                      </m:r>
                      <m:r>
                        <a:rPr lang="en-GB" sz="4400" b="0" i="1" smtClean="0">
                          <a:latin typeface="Cambria Math"/>
                        </a:rPr>
                        <m:t> −</m:t>
                      </m:r>
                      <m:r>
                        <a:rPr lang="en-GB" sz="4400" b="0" i="1" smtClean="0">
                          <a:latin typeface="Cambria Math"/>
                        </a:rPr>
                        <m:t>𝑦</m:t>
                      </m:r>
                      <m:r>
                        <a:rPr lang="en-GB" sz="4400" b="0" i="1" smtClean="0">
                          <a:latin typeface="Cambria Math"/>
                        </a:rPr>
                        <m:t>=2</m:t>
                      </m:r>
                    </m:oMath>
                  </m:oMathPara>
                </a14:m>
                <a:endParaRPr lang="en-GB" sz="44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3923" y="3107871"/>
                <a:ext cx="2829043" cy="76944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04722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259632" y="1844824"/>
                <a:ext cx="1296144" cy="720080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9632" y="1844824"/>
                <a:ext cx="1296144" cy="72008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6438331" y="2565163"/>
                <a:ext cx="355848" cy="720080"/>
              </a:xfrm>
              <a:prstGeom prst="rect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8331" y="2565163"/>
                <a:ext cx="355848" cy="72008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1259632" y="2564905"/>
                <a:ext cx="4244280" cy="72008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8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9632" y="2564905"/>
                <a:ext cx="4244280" cy="72008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5148064" y="1845083"/>
                <a:ext cx="355848" cy="720080"/>
              </a:xfrm>
              <a:prstGeom prst="rect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064" y="1845083"/>
                <a:ext cx="355848" cy="72008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2555776" y="1844825"/>
                <a:ext cx="1296144" cy="720080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5776" y="1844825"/>
                <a:ext cx="1296144" cy="72008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3851920" y="1844825"/>
                <a:ext cx="1296144" cy="720080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1920" y="1844825"/>
                <a:ext cx="1296144" cy="72008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5503912" y="1844824"/>
                <a:ext cx="1296144" cy="720080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3912" y="1844824"/>
                <a:ext cx="1296144" cy="720080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5503912" y="2565163"/>
                <a:ext cx="945066" cy="719822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 2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3912" y="2565163"/>
                <a:ext cx="945066" cy="71982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dirty="0" smtClean="0"/>
              <a:t>Adding the equations together gives: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3056371" y="3678121"/>
                <a:ext cx="3016595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b="0" i="1" smtClean="0">
                          <a:latin typeface="Cambria Math"/>
                        </a:rPr>
                        <m:t>3</m:t>
                      </m:r>
                      <m:r>
                        <a:rPr lang="en-GB" sz="4400" b="0" i="1" smtClean="0">
                          <a:latin typeface="Cambria Math"/>
                        </a:rPr>
                        <m:t>𝑥</m:t>
                      </m:r>
                      <m:r>
                        <a:rPr lang="en-GB" sz="4400" b="0" i="1" smtClean="0">
                          <a:latin typeface="Cambria Math"/>
                        </a:rPr>
                        <m:t>+</m:t>
                      </m:r>
                      <m:r>
                        <a:rPr lang="en-GB" sz="4400" b="0" i="1" smtClean="0">
                          <a:latin typeface="Cambria Math"/>
                        </a:rPr>
                        <m:t>𝑦</m:t>
                      </m:r>
                      <m:r>
                        <a:rPr lang="en-GB" sz="4400" b="0" i="1" smtClean="0">
                          <a:latin typeface="Cambria Math"/>
                        </a:rPr>
                        <m:t>=8</m:t>
                      </m:r>
                    </m:oMath>
                  </m:oMathPara>
                </a14:m>
                <a:endParaRPr lang="en-GB" sz="44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6371" y="3678121"/>
                <a:ext cx="3016595" cy="769441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3150147" y="4941168"/>
                <a:ext cx="2829043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b="0" i="1" smtClean="0">
                          <a:latin typeface="Cambria Math"/>
                        </a:rPr>
                        <m:t>𝑥</m:t>
                      </m:r>
                      <m:r>
                        <a:rPr lang="en-GB" sz="4400" b="0" i="1" smtClean="0">
                          <a:latin typeface="Cambria Math"/>
                        </a:rPr>
                        <m:t> −</m:t>
                      </m:r>
                      <m:r>
                        <a:rPr lang="en-GB" sz="4400" b="0" i="1" smtClean="0">
                          <a:latin typeface="Cambria Math"/>
                        </a:rPr>
                        <m:t>𝑦</m:t>
                      </m:r>
                      <m:r>
                        <a:rPr lang="en-GB" sz="4400" b="0" i="1" smtClean="0">
                          <a:latin typeface="Cambria Math"/>
                        </a:rPr>
                        <m:t>=2</m:t>
                      </m:r>
                    </m:oMath>
                  </m:oMathPara>
                </a14:m>
                <a:endParaRPr lang="en-GB" sz="44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0147" y="4941168"/>
                <a:ext cx="2829043" cy="769441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1907704" y="5949280"/>
                <a:ext cx="4968552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b="0" i="1" smtClean="0">
                          <a:latin typeface="Cambria Math"/>
                        </a:rPr>
                        <m:t>4</m:t>
                      </m:r>
                      <m:r>
                        <a:rPr lang="en-GB" sz="4400" b="0" i="1" smtClean="0">
                          <a:latin typeface="Cambria Math"/>
                        </a:rPr>
                        <m:t>𝑥</m:t>
                      </m:r>
                      <m:r>
                        <a:rPr lang="en-GB" sz="4400" b="0" i="1" smtClean="0">
                          <a:latin typeface="Cambria Math"/>
                        </a:rPr>
                        <m:t>       =10</m:t>
                      </m:r>
                    </m:oMath>
                  </m:oMathPara>
                </a14:m>
                <a:endParaRPr lang="en-GB" sz="44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7704" y="5949280"/>
                <a:ext cx="4968552" cy="769441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Connector 23"/>
          <p:cNvCxnSpPr/>
          <p:nvPr/>
        </p:nvCxnSpPr>
        <p:spPr>
          <a:xfrm>
            <a:off x="2957736" y="5832097"/>
            <a:ext cx="295232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555776" y="5141222"/>
                <a:ext cx="4219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+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5776" y="5141222"/>
                <a:ext cx="421910" cy="369332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84019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6.66667E-6 C -0.03403 0.00254 -0.02066 0.00231 -0.03975 0.00231 " pathEditMode="relative" ptsTypes="fA">
                                      <p:cBhvr>
                                        <p:cTn id="1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  <p:bldP spid="16" grpId="0" animBg="1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44" t="25603" r="27428" b="46879"/>
          <a:stretch/>
        </p:blipFill>
        <p:spPr bwMode="auto">
          <a:xfrm>
            <a:off x="251520" y="188640"/>
            <a:ext cx="4990431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076056" y="404664"/>
                <a:ext cx="496855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/>
                        </a:rPr>
                        <m:t>4</m:t>
                      </m:r>
                      <m:r>
                        <a:rPr lang="en-GB" sz="3600" b="0" i="1" smtClean="0">
                          <a:latin typeface="Cambria Math"/>
                        </a:rPr>
                        <m:t>𝑥</m:t>
                      </m:r>
                      <m:r>
                        <a:rPr lang="en-GB" sz="3600" b="0" i="1" smtClean="0">
                          <a:latin typeface="Cambria Math"/>
                        </a:rPr>
                        <m:t>       =10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056" y="404664"/>
                <a:ext cx="4968552" cy="646331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408062" y="1916832"/>
                <a:ext cx="1211609" cy="720080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062" y="1916832"/>
                <a:ext cx="1211609" cy="72008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408062" y="2640861"/>
                <a:ext cx="2414615" cy="72008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5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062" y="2640861"/>
                <a:ext cx="2414615" cy="72008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1611068" y="1920781"/>
                <a:ext cx="1211609" cy="720080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1068" y="1920781"/>
                <a:ext cx="1211609" cy="72008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932040" y="2015511"/>
                <a:ext cx="496855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/>
                        </a:rPr>
                        <m:t>2</m:t>
                      </m:r>
                      <m:r>
                        <a:rPr lang="en-GB" sz="3600" b="0" i="1" smtClean="0">
                          <a:latin typeface="Cambria Math"/>
                        </a:rPr>
                        <m:t>𝑥</m:t>
                      </m:r>
                      <m:r>
                        <a:rPr lang="en-GB" sz="3600" b="0" i="1" smtClean="0">
                          <a:latin typeface="Cambria Math"/>
                        </a:rPr>
                        <m:t>       =5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2040" y="2015511"/>
                <a:ext cx="4968552" cy="646331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932404" y="3360941"/>
                <a:ext cx="4968552" cy="11772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/>
                        </a:rPr>
                        <m:t>𝑥</m:t>
                      </m:r>
                      <m:r>
                        <a:rPr lang="en-GB" sz="3600" b="0" i="1" smtClean="0">
                          <a:latin typeface="Cambria Math"/>
                        </a:rPr>
                        <m:t>       =</m:t>
                      </m:r>
                      <m:f>
                        <m:fPr>
                          <m:ctrlPr>
                            <a:rPr lang="en-GB" sz="36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2404" y="3360941"/>
                <a:ext cx="4968552" cy="117724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40551" y="3589523"/>
                <a:ext cx="1211609" cy="720080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551" y="3589523"/>
                <a:ext cx="1211609" cy="720080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444852" y="4307234"/>
                <a:ext cx="1207307" cy="72008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2.5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852" y="4307234"/>
                <a:ext cx="1207307" cy="720080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31164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0" grpId="0"/>
      <p:bldP spid="11" grpId="0"/>
      <p:bldP spid="12" grpId="0" animBg="1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GB" sz="3600" dirty="0" smtClean="0"/>
                  <a:t>Using the first equation to work out </a:t>
                </a:r>
                <a14:m>
                  <m:oMath xmlns:m="http://schemas.openxmlformats.org/officeDocument/2006/math">
                    <m:r>
                      <a:rPr lang="en-GB" sz="3600" i="1" dirty="0" smtClean="0">
                        <a:latin typeface="Cambria Math"/>
                      </a:rPr>
                      <m:t>𝑦</m:t>
                    </m:r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60991" y="3645542"/>
                <a:ext cx="1296144" cy="720080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2.5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991" y="3645542"/>
                <a:ext cx="1296144" cy="72008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460991" y="4369072"/>
                <a:ext cx="4244280" cy="72008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8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991" y="4369072"/>
                <a:ext cx="4244280" cy="72008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4349423" y="3648992"/>
                <a:ext cx="355848" cy="720080"/>
              </a:xfrm>
              <a:prstGeom prst="rect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9423" y="3648992"/>
                <a:ext cx="355848" cy="72008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1757135" y="3648992"/>
                <a:ext cx="1296144" cy="720080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2.5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7135" y="3648992"/>
                <a:ext cx="1296144" cy="72008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3053279" y="3648992"/>
                <a:ext cx="1296144" cy="720080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2.5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3279" y="3648992"/>
                <a:ext cx="1296144" cy="72008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1259632" y="1844824"/>
                <a:ext cx="1296144" cy="720080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9632" y="1844824"/>
                <a:ext cx="1296144" cy="720080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2555776" y="1844825"/>
                <a:ext cx="1296144" cy="720080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5776" y="1844825"/>
                <a:ext cx="1296144" cy="720080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460991" y="1845083"/>
                <a:ext cx="1296144" cy="720080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991" y="1845083"/>
                <a:ext cx="1296144" cy="720080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460991" y="2565164"/>
                <a:ext cx="4244280" cy="72008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8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991" y="2565164"/>
                <a:ext cx="4244280" cy="720080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>
              <a:xfrm>
                <a:off x="4349423" y="1845342"/>
                <a:ext cx="355848" cy="720080"/>
              </a:xfrm>
              <a:prstGeom prst="rect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9423" y="1845342"/>
                <a:ext cx="355848" cy="720080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1757135" y="1845084"/>
                <a:ext cx="1296144" cy="720080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7135" y="1845084"/>
                <a:ext cx="1296144" cy="720080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3053279" y="1845084"/>
                <a:ext cx="1296144" cy="720080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3279" y="1845084"/>
                <a:ext cx="1296144" cy="720080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5508104" y="1864815"/>
                <a:ext cx="3016595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b="0" i="1" smtClean="0">
                          <a:latin typeface="Cambria Math"/>
                        </a:rPr>
                        <m:t>3</m:t>
                      </m:r>
                      <m:r>
                        <a:rPr lang="en-GB" sz="4400" b="0" i="1" smtClean="0">
                          <a:latin typeface="Cambria Math"/>
                        </a:rPr>
                        <m:t>𝑥</m:t>
                      </m:r>
                      <m:r>
                        <a:rPr lang="en-GB" sz="4400" b="0" i="1" smtClean="0">
                          <a:latin typeface="Cambria Math"/>
                        </a:rPr>
                        <m:t>+</m:t>
                      </m:r>
                      <m:r>
                        <a:rPr lang="en-GB" sz="4400" b="0" i="1" smtClean="0">
                          <a:latin typeface="Cambria Math"/>
                        </a:rPr>
                        <m:t>𝑦</m:t>
                      </m:r>
                      <m:r>
                        <a:rPr lang="en-GB" sz="4400" b="0" i="1" smtClean="0">
                          <a:latin typeface="Cambria Math"/>
                        </a:rPr>
                        <m:t>=8</m:t>
                      </m:r>
                    </m:oMath>
                  </m:oMathPara>
                </a14:m>
                <a:endParaRPr lang="en-GB" sz="44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8104" y="1864815"/>
                <a:ext cx="3016595" cy="769441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5508104" y="3560809"/>
                <a:ext cx="3127779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b="0" i="1" smtClean="0">
                          <a:latin typeface="Cambria Math"/>
                        </a:rPr>
                        <m:t>7.5+</m:t>
                      </m:r>
                      <m:r>
                        <a:rPr lang="en-GB" sz="4400" b="0" i="1" smtClean="0">
                          <a:latin typeface="Cambria Math"/>
                        </a:rPr>
                        <m:t>𝑦</m:t>
                      </m:r>
                      <m:r>
                        <a:rPr lang="en-GB" sz="4400" b="0" i="1" smtClean="0">
                          <a:latin typeface="Cambria Math"/>
                        </a:rPr>
                        <m:t>=8</m:t>
                      </m:r>
                    </m:oMath>
                  </m:oMathPara>
                </a14:m>
                <a:endParaRPr lang="en-GB" sz="44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8104" y="3560809"/>
                <a:ext cx="3127779" cy="769441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4346811" y="5373216"/>
                <a:ext cx="355848" cy="720080"/>
              </a:xfrm>
              <a:prstGeom prst="rect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6811" y="5373216"/>
                <a:ext cx="355848" cy="720080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4346811" y="6093296"/>
                <a:ext cx="372054" cy="72008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0.5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6811" y="6093296"/>
                <a:ext cx="372054" cy="720080"/>
              </a:xfrm>
              <a:prstGeom prst="rect">
                <a:avLst/>
              </a:prstGeom>
              <a:blipFill rotWithShape="1">
                <a:blip r:embed="rId1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6660232" y="5092559"/>
                <a:ext cx="2142766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b="0" i="1" smtClean="0">
                          <a:latin typeface="Cambria Math"/>
                        </a:rPr>
                        <m:t>𝑦</m:t>
                      </m:r>
                      <m:r>
                        <a:rPr lang="en-GB" sz="4400" b="0" i="1" smtClean="0">
                          <a:latin typeface="Cambria Math"/>
                        </a:rPr>
                        <m:t>=0.5</m:t>
                      </m:r>
                    </m:oMath>
                  </m:oMathPara>
                </a14:m>
                <a:endParaRPr lang="en-GB" sz="44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0232" y="5092559"/>
                <a:ext cx="2142766" cy="769441"/>
              </a:xfrm>
              <a:prstGeom prst="rect">
                <a:avLst/>
              </a:prstGeom>
              <a:blipFill rotWithShape="1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95548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45" grpId="0"/>
      <p:bldP spid="46" grpId="0" animBg="1"/>
      <p:bldP spid="47" grpId="0" animBg="1"/>
      <p:bldP spid="4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GB" sz="3200" dirty="0" smtClean="0"/>
                  <a:t>Using the second equation to work out </a:t>
                </a:r>
                <a14:m>
                  <m:oMath xmlns:m="http://schemas.openxmlformats.org/officeDocument/2006/math">
                    <m:r>
                      <a:rPr lang="en-GB" sz="3200" i="1" dirty="0" smtClean="0">
                        <a:latin typeface="Cambria Math"/>
                      </a:rPr>
                      <m:t>𝑦</m:t>
                    </m:r>
                  </m:oMath>
                </a14:m>
                <a:endParaRPr lang="en-GB" sz="3200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60991" y="3645542"/>
                <a:ext cx="1296144" cy="720080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2.5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991" y="3645542"/>
                <a:ext cx="1296144" cy="72008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460991" y="4369072"/>
                <a:ext cx="940328" cy="72008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991" y="4369072"/>
                <a:ext cx="940328" cy="72008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1401287" y="4365622"/>
                <a:ext cx="355848" cy="720080"/>
              </a:xfrm>
              <a:prstGeom prst="rect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1287" y="4365622"/>
                <a:ext cx="355848" cy="72008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460991" y="1845083"/>
                <a:ext cx="1296144" cy="720080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991" y="1845083"/>
                <a:ext cx="1296144" cy="72008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460991" y="2565164"/>
                <a:ext cx="940328" cy="72008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991" y="2565164"/>
                <a:ext cx="940328" cy="72008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>
              <a:xfrm>
                <a:off x="1401319" y="2565163"/>
                <a:ext cx="355848" cy="720080"/>
              </a:xfrm>
              <a:prstGeom prst="rect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1319" y="2565163"/>
                <a:ext cx="355848" cy="720080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5508104" y="1864815"/>
                <a:ext cx="2704010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44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−</m:t>
                      </m:r>
                      <m:r>
                        <a:rPr lang="en-GB" sz="4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4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=2</m:t>
                      </m:r>
                    </m:oMath>
                  </m:oMathPara>
                </a14:m>
                <a:endParaRPr lang="en-GB" sz="4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8104" y="1864815"/>
                <a:ext cx="2704010" cy="769441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5508104" y="3560809"/>
                <a:ext cx="3127779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2.5−</m:t>
                      </m:r>
                      <m:r>
                        <a:rPr lang="en-GB" sz="4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4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=2</m:t>
                      </m:r>
                    </m:oMath>
                  </m:oMathPara>
                </a14:m>
                <a:endParaRPr lang="en-GB" sz="4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8104" y="3560809"/>
                <a:ext cx="3127779" cy="769441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1401287" y="6074705"/>
                <a:ext cx="355848" cy="720080"/>
              </a:xfrm>
              <a:prstGeom prst="rect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1287" y="6074705"/>
                <a:ext cx="355848" cy="720080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1406294" y="5346924"/>
                <a:ext cx="372054" cy="72008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0.5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6294" y="5346924"/>
                <a:ext cx="372054" cy="720080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6507120" y="5142204"/>
                <a:ext cx="2142766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4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=0.5</m:t>
                      </m:r>
                    </m:oMath>
                  </m:oMathPara>
                </a14:m>
                <a:endParaRPr lang="en-GB" sz="4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7120" y="5142204"/>
                <a:ext cx="2142766" cy="769441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02835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45" grpId="0"/>
      <p:bldP spid="46" grpId="0" animBg="1"/>
      <p:bldP spid="47" grpId="0" animBg="1"/>
      <p:bldP spid="4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Title: Solving simultaneous equations using elimination 2</a:t>
            </a: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24E3C583-76B0-4AD0-A2F6-717023202E1F}"/>
              </a:ext>
            </a:extLst>
          </p:cNvPr>
          <p:cNvSpPr txBox="1"/>
          <p:nvPr/>
        </p:nvSpPr>
        <p:spPr>
          <a:xfrm>
            <a:off x="380060" y="1764735"/>
            <a:ext cx="28729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GB" sz="2400" dirty="0" smtClean="0">
                <a:solidFill>
                  <a:prstClr val="black"/>
                </a:solidFill>
                <a:latin typeface="Stencil" panose="040409050D0802020404" pitchFamily="82" charset="0"/>
              </a:rPr>
              <a:t>Worked Example</a:t>
            </a:r>
            <a:endParaRPr lang="en-GB" sz="2400" dirty="0">
              <a:solidFill>
                <a:prstClr val="black"/>
              </a:solidFill>
              <a:latin typeface="Stencil" panose="040409050D0802020404" pitchFamily="82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="" xmlns:a16="http://schemas.microsoft.com/office/drawing/2014/main" id="{BB6869A1-8897-473A-AE1D-9EB9578DF363}"/>
                  </a:ext>
                </a:extLst>
              </p:cNvPr>
              <p:cNvSpPr txBox="1"/>
              <p:nvPr/>
            </p:nvSpPr>
            <p:spPr>
              <a:xfrm>
                <a:off x="1403648" y="2246187"/>
                <a:ext cx="2799869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=16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BB6869A1-8897-473A-AE1D-9EB9578DF3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3648" y="2246187"/>
                <a:ext cx="2799869" cy="553998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="" xmlns:a16="http://schemas.microsoft.com/office/drawing/2014/main" id="{83A2FC82-ECA9-43A1-BDC5-4E4CCE0AC8D6}"/>
                  </a:ext>
                </a:extLst>
              </p:cNvPr>
              <p:cNvSpPr txBox="1"/>
              <p:nvPr/>
            </p:nvSpPr>
            <p:spPr>
              <a:xfrm>
                <a:off x="1403647" y="2953543"/>
                <a:ext cx="2544992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83A2FC82-ECA9-43A1-BDC5-4E4CCE0AC8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3647" y="2953543"/>
                <a:ext cx="2544992" cy="553998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78632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24E3C583-76B0-4AD0-A2F6-717023202E1F}"/>
              </a:ext>
            </a:extLst>
          </p:cNvPr>
          <p:cNvSpPr txBox="1"/>
          <p:nvPr/>
        </p:nvSpPr>
        <p:spPr>
          <a:xfrm>
            <a:off x="-9380" y="8732"/>
            <a:ext cx="1524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GB" sz="2400" dirty="0">
                <a:solidFill>
                  <a:prstClr val="black"/>
                </a:solidFill>
                <a:latin typeface="Stencil" panose="040409050D0802020404" pitchFamily="82" charset="0"/>
              </a:rPr>
              <a:t>Example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="" xmlns:a16="http://schemas.microsoft.com/office/drawing/2014/main" id="{6A35A889-E6FB-44F5-9B3D-37B0B3B493BD}"/>
              </a:ext>
            </a:extLst>
          </p:cNvPr>
          <p:cNvCxnSpPr>
            <a:cxnSpLocks/>
          </p:cNvCxnSpPr>
          <p:nvPr/>
        </p:nvCxnSpPr>
        <p:spPr>
          <a:xfrm>
            <a:off x="4572000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="" xmlns:a16="http://schemas.microsoft.com/office/drawing/2014/main" id="{1CE567BE-CBCA-4983-86A4-3B714011496A}"/>
                  </a:ext>
                </a:extLst>
              </p:cNvPr>
              <p:cNvSpPr txBox="1"/>
              <p:nvPr/>
            </p:nvSpPr>
            <p:spPr>
              <a:xfrm>
                <a:off x="382560" y="2948493"/>
                <a:ext cx="385721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457200"/>
                <a:r>
                  <a:rPr lang="en-GB" sz="2400" dirty="0">
                    <a:solidFill>
                      <a:prstClr val="black"/>
                    </a:solidFill>
                  </a:rPr>
                  <a:t>Substitute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solidFill>
                      <a:prstClr val="black"/>
                    </a:solidFill>
                  </a:rPr>
                  <a:t> back in to find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>
                    <a:solidFill>
                      <a:prstClr val="black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1CE567BE-CBCA-4983-86A4-3B71401149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693" y="2948490"/>
                <a:ext cx="3926138" cy="461665"/>
              </a:xfrm>
              <a:prstGeom prst="rect">
                <a:avLst/>
              </a:prstGeom>
              <a:blipFill>
                <a:blip r:embed="rId2"/>
                <a:stretch>
                  <a:fillRect l="-1242" t="-10667" r="-932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Arrow: U-Turn 46">
            <a:extLst>
              <a:ext uri="{FF2B5EF4-FFF2-40B4-BE49-F238E27FC236}">
                <a16:creationId xmlns="" xmlns:a16="http://schemas.microsoft.com/office/drawing/2014/main" id="{611CEA44-08D6-47CD-93FA-C71BF0AE6FE1}"/>
              </a:ext>
            </a:extLst>
          </p:cNvPr>
          <p:cNvSpPr/>
          <p:nvPr/>
        </p:nvSpPr>
        <p:spPr>
          <a:xfrm rot="5400000">
            <a:off x="2914373" y="2342747"/>
            <a:ext cx="2428237" cy="587551"/>
          </a:xfrm>
          <a:prstGeom prst="uturnArrow">
            <a:avLst>
              <a:gd name="adj1" fmla="val 25000"/>
              <a:gd name="adj2" fmla="val 25000"/>
              <a:gd name="adj3" fmla="val 25000"/>
              <a:gd name="adj4" fmla="val 43750"/>
              <a:gd name="adj5" fmla="val 100000"/>
            </a:avLst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 sz="3200" dirty="0">
              <a:solidFill>
                <a:prstClr val="black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="" xmlns:a16="http://schemas.microsoft.com/office/drawing/2014/main" id="{769CE841-2F28-4DE0-AA26-5EF747B39482}"/>
                  </a:ext>
                </a:extLst>
              </p:cNvPr>
              <p:cNvSpPr txBox="1"/>
              <p:nvPr/>
            </p:nvSpPr>
            <p:spPr>
              <a:xfrm>
                <a:off x="217039" y="3400953"/>
                <a:ext cx="3459217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360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36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2×4</m:t>
                          </m:r>
                        </m:e>
                      </m:d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769CE841-2F28-4DE0-AA26-5EF747B394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124" y="3400953"/>
                <a:ext cx="3459216" cy="55399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="" xmlns:a16="http://schemas.microsoft.com/office/drawing/2014/main" id="{696D2C1C-CA2F-4EBB-9E4E-B83BC3F7CA12}"/>
                  </a:ext>
                </a:extLst>
              </p:cNvPr>
              <p:cNvSpPr txBox="1"/>
              <p:nvPr/>
            </p:nvSpPr>
            <p:spPr>
              <a:xfrm>
                <a:off x="1301653" y="3935078"/>
                <a:ext cx="2285754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8−2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696D2C1C-CA2F-4EBB-9E4E-B83BC3F7CA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0124" y="3935078"/>
                <a:ext cx="2285754" cy="5539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="" xmlns:a16="http://schemas.microsoft.com/office/drawing/2014/main" id="{8F07F21C-120C-4E18-859E-8C58F0CD2884}"/>
                  </a:ext>
                </a:extLst>
              </p:cNvPr>
              <p:cNvSpPr txBox="1"/>
              <p:nvPr/>
            </p:nvSpPr>
            <p:spPr>
              <a:xfrm>
                <a:off x="2297679" y="4469203"/>
                <a:ext cx="2285754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8=4+2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8F07F21C-120C-4E18-859E-8C58F0CD28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9152" y="4469203"/>
                <a:ext cx="2285754" cy="5539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1" name="Group 50">
            <a:extLst>
              <a:ext uri="{FF2B5EF4-FFF2-40B4-BE49-F238E27FC236}">
                <a16:creationId xmlns="" xmlns:a16="http://schemas.microsoft.com/office/drawing/2014/main" id="{DC1337C5-39AD-45F2-B47E-C415A6904F76}"/>
              </a:ext>
            </a:extLst>
          </p:cNvPr>
          <p:cNvGrpSpPr/>
          <p:nvPr/>
        </p:nvGrpSpPr>
        <p:grpSpPr>
          <a:xfrm>
            <a:off x="653469" y="6232205"/>
            <a:ext cx="3318447" cy="588693"/>
            <a:chOff x="707925" y="6242362"/>
            <a:chExt cx="3594984" cy="588693"/>
          </a:xfrm>
        </p:grpSpPr>
        <p:sp>
          <p:nvSpPr>
            <p:cNvPr id="52" name="Rectangle: Rounded Corners 51">
              <a:extLst>
                <a:ext uri="{FF2B5EF4-FFF2-40B4-BE49-F238E27FC236}">
                  <a16:creationId xmlns="" xmlns:a16="http://schemas.microsoft.com/office/drawing/2014/main" id="{DC898548-4B4A-41EA-BC62-37CB5253105D}"/>
                </a:ext>
              </a:extLst>
            </p:cNvPr>
            <p:cNvSpPr/>
            <p:nvPr/>
          </p:nvSpPr>
          <p:spPr>
            <a:xfrm>
              <a:off x="707925" y="6242362"/>
              <a:ext cx="3594984" cy="588693"/>
            </a:xfrm>
            <a:prstGeom prst="roundRect">
              <a:avLst>
                <a:gd name="adj" fmla="val 11737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200"/>
              <a:endParaRPr lang="en-GB" sz="3200" dirty="0">
                <a:solidFill>
                  <a:prstClr val="white"/>
                </a:solidFill>
                <a:latin typeface="Comic Sans MS" panose="030F0702030302020204" pitchFamily="66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TextBox 52">
                  <a:extLst>
                    <a:ext uri="{FF2B5EF4-FFF2-40B4-BE49-F238E27FC236}">
                      <a16:creationId xmlns="" xmlns:a16="http://schemas.microsoft.com/office/drawing/2014/main" id="{32B67C08-DAC6-44B4-8181-034BD38EBCC1}"/>
                    </a:ext>
                  </a:extLst>
                </p:cNvPr>
                <p:cNvSpPr txBox="1"/>
                <p:nvPr/>
              </p:nvSpPr>
              <p:spPr>
                <a:xfrm>
                  <a:off x="1237914" y="6259709"/>
                  <a:ext cx="2722343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defTabSz="457200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GB" sz="36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36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=4, </m:t>
                        </m:r>
                        <m:r>
                          <a:rPr lang="en-GB" sz="36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sz="36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=2</m:t>
                        </m:r>
                      </m:oMath>
                    </m:oMathPara>
                  </a14:m>
                  <a:endParaRPr lang="en-GB" sz="3600" dirty="0">
                    <a:solidFill>
                      <a:prstClr val="black"/>
                    </a:solidFill>
                  </a:endParaRPr>
                </a:p>
              </p:txBody>
            </p:sp>
          </mc:Choice>
          <mc:Fallback xmlns=""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32B67C08-DAC6-44B4-8181-034BD38EBCC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37914" y="6259709"/>
                  <a:ext cx="2512932" cy="553998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="" xmlns:a16="http://schemas.microsoft.com/office/drawing/2014/main" id="{E95ADCCB-D822-4628-9885-0A85DFAD62AC}"/>
                  </a:ext>
                </a:extLst>
              </p:cNvPr>
              <p:cNvSpPr txBox="1"/>
              <p:nvPr/>
            </p:nvSpPr>
            <p:spPr>
              <a:xfrm>
                <a:off x="2299299" y="5003328"/>
                <a:ext cx="1481046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4=2</m:t>
                      </m:r>
                      <m:r>
                        <a:rPr lang="en-GB" sz="36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E95ADCCB-D822-4628-9885-0A85DFAD62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0907" y="5003328"/>
                <a:ext cx="1481046" cy="55399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="" xmlns:a16="http://schemas.microsoft.com/office/drawing/2014/main" id="{FC835E7C-89C1-43EC-B360-E74D56A2147A}"/>
                  </a:ext>
                </a:extLst>
              </p:cNvPr>
              <p:cNvSpPr txBox="1"/>
              <p:nvPr/>
            </p:nvSpPr>
            <p:spPr>
              <a:xfrm>
                <a:off x="2044460" y="5537451"/>
                <a:ext cx="1672698" cy="5539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36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6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C835E7C-89C1-43EC-B360-E74D56A214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4831" y="5537451"/>
                <a:ext cx="1812089" cy="55399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="" xmlns:a16="http://schemas.microsoft.com/office/drawing/2014/main" id="{BB6869A1-8897-473A-AE1D-9EB9578DF363}"/>
                  </a:ext>
                </a:extLst>
              </p:cNvPr>
              <p:cNvSpPr txBox="1"/>
              <p:nvPr/>
            </p:nvSpPr>
            <p:spPr>
              <a:xfrm>
                <a:off x="1014208" y="490184"/>
                <a:ext cx="2799869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=16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B6869A1-8897-473A-AE1D-9EB9578DF3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8723" y="490184"/>
                <a:ext cx="2799869" cy="55399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="" xmlns:a16="http://schemas.microsoft.com/office/drawing/2014/main" id="{83A2FC82-ECA9-43A1-BDC5-4E4CCE0AC8D6}"/>
                  </a:ext>
                </a:extLst>
              </p:cNvPr>
              <p:cNvSpPr txBox="1"/>
              <p:nvPr/>
            </p:nvSpPr>
            <p:spPr>
              <a:xfrm>
                <a:off x="1014207" y="1197540"/>
                <a:ext cx="2544992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3A2FC82-ECA9-43A1-BDC5-4E4CCE0AC8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8723" y="1197540"/>
                <a:ext cx="2544992" cy="55399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Connector 22">
            <a:extLst>
              <a:ext uri="{FF2B5EF4-FFF2-40B4-BE49-F238E27FC236}">
                <a16:creationId xmlns="" xmlns:a16="http://schemas.microsoft.com/office/drawing/2014/main" id="{1AEBEA00-3B53-4E7F-B2E0-342D75038863}"/>
              </a:ext>
            </a:extLst>
          </p:cNvPr>
          <p:cNvCxnSpPr>
            <a:cxnSpLocks/>
          </p:cNvCxnSpPr>
          <p:nvPr/>
        </p:nvCxnSpPr>
        <p:spPr>
          <a:xfrm>
            <a:off x="414817" y="1904896"/>
            <a:ext cx="320121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="" xmlns:a16="http://schemas.microsoft.com/office/drawing/2014/main" id="{B6FE80BE-2558-4314-9A39-2FE4138DB755}"/>
                  </a:ext>
                </a:extLst>
              </p:cNvPr>
              <p:cNvSpPr txBox="1"/>
              <p:nvPr/>
            </p:nvSpPr>
            <p:spPr>
              <a:xfrm>
                <a:off x="1892005" y="1936367"/>
                <a:ext cx="1830181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5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=20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6FE80BE-2558-4314-9A39-2FE4138DB7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9671" y="1936367"/>
                <a:ext cx="1830180" cy="55399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="" xmlns:a16="http://schemas.microsoft.com/office/drawing/2014/main" id="{F3EFAF95-FC0E-428E-ACD8-2F795A4501EA}"/>
                  </a:ext>
                </a:extLst>
              </p:cNvPr>
              <p:cNvSpPr txBox="1"/>
              <p:nvPr/>
            </p:nvSpPr>
            <p:spPr>
              <a:xfrm>
                <a:off x="105970" y="1126824"/>
                <a:ext cx="54983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GB" sz="4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F3EFAF95-FC0E-428E-ACD8-2F795A4501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800" y="1126824"/>
                <a:ext cx="549830" cy="67710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="" xmlns:a16="http://schemas.microsoft.com/office/drawing/2014/main" id="{61D553F6-2BE8-4B0F-A60B-477DB6E65117}"/>
                  </a:ext>
                </a:extLst>
              </p:cNvPr>
              <p:cNvSpPr txBox="1"/>
              <p:nvPr/>
            </p:nvSpPr>
            <p:spPr>
              <a:xfrm>
                <a:off x="2207272" y="2461477"/>
                <a:ext cx="1219436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1D553F6-2BE8-4B0F-A60B-477DB6E651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1211" y="2461477"/>
                <a:ext cx="1219436" cy="55399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5729DBC1-D3DA-414F-A6B6-3CDFD30C8D45}"/>
              </a:ext>
            </a:extLst>
          </p:cNvPr>
          <p:cNvSpPr txBox="1"/>
          <p:nvPr/>
        </p:nvSpPr>
        <p:spPr>
          <a:xfrm>
            <a:off x="4572001" y="8732"/>
            <a:ext cx="18774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GB" sz="2400" dirty="0">
                <a:solidFill>
                  <a:prstClr val="black"/>
                </a:solidFill>
                <a:latin typeface="Stencil" panose="040409050D0802020404" pitchFamily="82" charset="0"/>
              </a:rPr>
              <a:t>Your Turn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="" xmlns:a16="http://schemas.microsoft.com/office/drawing/2014/main" id="{774805BD-2951-4D30-8304-A70E4011DF94}"/>
                  </a:ext>
                </a:extLst>
              </p:cNvPr>
              <p:cNvSpPr txBox="1"/>
              <p:nvPr/>
            </p:nvSpPr>
            <p:spPr>
              <a:xfrm>
                <a:off x="4998326" y="2928706"/>
                <a:ext cx="385721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457200"/>
                <a:r>
                  <a:rPr lang="en-GB" sz="2400" dirty="0">
                    <a:solidFill>
                      <a:prstClr val="black"/>
                    </a:solidFill>
                  </a:rPr>
                  <a:t>Substitute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solidFill>
                      <a:prstClr val="black"/>
                    </a:solidFill>
                  </a:rPr>
                  <a:t> back in to find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>
                    <a:solidFill>
                      <a:prstClr val="black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74805BD-2951-4D30-8304-A70E4011DF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1106" y="2928703"/>
                <a:ext cx="3926138" cy="461665"/>
              </a:xfrm>
              <a:prstGeom prst="rect">
                <a:avLst/>
              </a:prstGeom>
              <a:blipFill>
                <a:blip r:embed="rId14"/>
                <a:stretch>
                  <a:fillRect l="-1087" t="-10526" r="-1087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Arrow: U-Turn 28">
            <a:extLst>
              <a:ext uri="{FF2B5EF4-FFF2-40B4-BE49-F238E27FC236}">
                <a16:creationId xmlns="" xmlns:a16="http://schemas.microsoft.com/office/drawing/2014/main" id="{C5118591-41AA-45F2-8B4F-DFDE732B2B2A}"/>
              </a:ext>
            </a:extLst>
          </p:cNvPr>
          <p:cNvSpPr/>
          <p:nvPr/>
        </p:nvSpPr>
        <p:spPr>
          <a:xfrm rot="5400000">
            <a:off x="7530139" y="2322960"/>
            <a:ext cx="2428237" cy="587551"/>
          </a:xfrm>
          <a:prstGeom prst="uturnArrow">
            <a:avLst>
              <a:gd name="adj1" fmla="val 25000"/>
              <a:gd name="adj2" fmla="val 25000"/>
              <a:gd name="adj3" fmla="val 25000"/>
              <a:gd name="adj4" fmla="val 43750"/>
              <a:gd name="adj5" fmla="val 100000"/>
            </a:avLst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 sz="3200" dirty="0">
              <a:solidFill>
                <a:prstClr val="black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="" xmlns:a16="http://schemas.microsoft.com/office/drawing/2014/main" id="{167FC52B-2F11-4BFC-8A49-338A59382CE7}"/>
                  </a:ext>
                </a:extLst>
              </p:cNvPr>
              <p:cNvSpPr txBox="1"/>
              <p:nvPr/>
            </p:nvSpPr>
            <p:spPr>
              <a:xfrm>
                <a:off x="4832805" y="3381166"/>
                <a:ext cx="3459217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360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36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3×3</m:t>
                          </m:r>
                        </m:e>
                      </m:d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167FC52B-2F11-4BFC-8A49-338A59382C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5537" y="3381166"/>
                <a:ext cx="3459216" cy="553998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="" xmlns:a16="http://schemas.microsoft.com/office/drawing/2014/main" id="{984A3802-0CC9-45FF-B849-BF1168B857B0}"/>
                  </a:ext>
                </a:extLst>
              </p:cNvPr>
              <p:cNvSpPr txBox="1"/>
              <p:nvPr/>
            </p:nvSpPr>
            <p:spPr>
              <a:xfrm>
                <a:off x="5917419" y="3915291"/>
                <a:ext cx="2285754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9−3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984A3802-0CC9-45FF-B849-BF1168B857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0537" y="3915291"/>
                <a:ext cx="2285754" cy="553998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="" xmlns:a16="http://schemas.microsoft.com/office/drawing/2014/main" id="{C61B3D91-2DBF-467D-AF84-65C524215D1A}"/>
                  </a:ext>
                </a:extLst>
              </p:cNvPr>
              <p:cNvSpPr txBox="1"/>
              <p:nvPr/>
            </p:nvSpPr>
            <p:spPr>
              <a:xfrm>
                <a:off x="6913445" y="4449416"/>
                <a:ext cx="2285754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9=3+3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C61B3D91-2DBF-467D-AF84-65C524215D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9565" y="4449416"/>
                <a:ext cx="2285754" cy="553998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3" name="Group 32">
            <a:extLst>
              <a:ext uri="{FF2B5EF4-FFF2-40B4-BE49-F238E27FC236}">
                <a16:creationId xmlns="" xmlns:a16="http://schemas.microsoft.com/office/drawing/2014/main" id="{78F4376F-C88F-4111-BE8F-C5AD92A97FC2}"/>
              </a:ext>
            </a:extLst>
          </p:cNvPr>
          <p:cNvGrpSpPr/>
          <p:nvPr/>
        </p:nvGrpSpPr>
        <p:grpSpPr>
          <a:xfrm>
            <a:off x="5269236" y="6212418"/>
            <a:ext cx="3318447" cy="588693"/>
            <a:chOff x="707925" y="6242362"/>
            <a:chExt cx="3594984" cy="588693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34" name="Rectangle: Rounded Corners 33">
              <a:extLst>
                <a:ext uri="{FF2B5EF4-FFF2-40B4-BE49-F238E27FC236}">
                  <a16:creationId xmlns="" xmlns:a16="http://schemas.microsoft.com/office/drawing/2014/main" id="{E647C018-54B2-448D-A4DA-AD9F7059293B}"/>
                </a:ext>
              </a:extLst>
            </p:cNvPr>
            <p:cNvSpPr/>
            <p:nvPr/>
          </p:nvSpPr>
          <p:spPr>
            <a:xfrm>
              <a:off x="707925" y="6242362"/>
              <a:ext cx="3594984" cy="588693"/>
            </a:xfrm>
            <a:prstGeom prst="roundRect">
              <a:avLst>
                <a:gd name="adj" fmla="val 11737"/>
              </a:avLst>
            </a:prstGeom>
            <a:grpFill/>
            <a:ln w="1905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200"/>
              <a:endParaRPr lang="en-GB" sz="3200" dirty="0">
                <a:solidFill>
                  <a:prstClr val="white"/>
                </a:solidFill>
                <a:latin typeface="Comic Sans MS" panose="030F0702030302020204" pitchFamily="66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>
                  <a:extLst>
                    <a:ext uri="{FF2B5EF4-FFF2-40B4-BE49-F238E27FC236}">
                      <a16:creationId xmlns="" xmlns:a16="http://schemas.microsoft.com/office/drawing/2014/main" id="{ACE19CB3-261C-44ED-9196-F342617D617A}"/>
                    </a:ext>
                  </a:extLst>
                </p:cNvPr>
                <p:cNvSpPr txBox="1"/>
                <p:nvPr/>
              </p:nvSpPr>
              <p:spPr>
                <a:xfrm>
                  <a:off x="1237914" y="6259709"/>
                  <a:ext cx="2722343" cy="553998"/>
                </a:xfrm>
                <a:prstGeom prst="rect">
                  <a:avLst/>
                </a:prstGeom>
                <a:grp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defTabSz="457200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GB" sz="36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36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=3, </m:t>
                        </m:r>
                        <m:r>
                          <a:rPr lang="en-GB" sz="36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sz="36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=2</m:t>
                        </m:r>
                      </m:oMath>
                    </m:oMathPara>
                  </a14:m>
                  <a:endParaRPr lang="en-GB" sz="3600" dirty="0">
                    <a:solidFill>
                      <a:prstClr val="black"/>
                    </a:solidFill>
                  </a:endParaRPr>
                </a:p>
              </p:txBody>
            </p:sp>
          </mc:Choice>
          <mc:Fallback xmlns="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ACE19CB3-261C-44ED-9196-F342617D617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37914" y="6259709"/>
                  <a:ext cx="2512932" cy="553998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="" xmlns:a16="http://schemas.microsoft.com/office/drawing/2014/main" id="{80D419DD-6417-4648-8EF3-ADDA6B09BEC2}"/>
                  </a:ext>
                </a:extLst>
              </p:cNvPr>
              <p:cNvSpPr txBox="1"/>
              <p:nvPr/>
            </p:nvSpPr>
            <p:spPr>
              <a:xfrm>
                <a:off x="6915065" y="4983541"/>
                <a:ext cx="1481046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6=3</m:t>
                      </m:r>
                      <m:r>
                        <a:rPr lang="en-GB" sz="36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80D419DD-6417-4648-8EF3-ADDA6B09BE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1320" y="4983541"/>
                <a:ext cx="1481046" cy="553998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="" xmlns:a16="http://schemas.microsoft.com/office/drawing/2014/main" id="{B306789B-115E-4A54-AB62-E5A6AA6BEE98}"/>
                  </a:ext>
                </a:extLst>
              </p:cNvPr>
              <p:cNvSpPr txBox="1"/>
              <p:nvPr/>
            </p:nvSpPr>
            <p:spPr>
              <a:xfrm>
                <a:off x="6660225" y="5517664"/>
                <a:ext cx="1672698" cy="5539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36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6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B306789B-115E-4A54-AB62-E5A6AA6BEE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5244" y="5517664"/>
                <a:ext cx="1812089" cy="553998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="" xmlns:a16="http://schemas.microsoft.com/office/drawing/2014/main" id="{4A429629-5D92-4937-B255-37F2EA1C2048}"/>
                  </a:ext>
                </a:extLst>
              </p:cNvPr>
              <p:cNvSpPr txBox="1"/>
              <p:nvPr/>
            </p:nvSpPr>
            <p:spPr>
              <a:xfrm>
                <a:off x="5629973" y="470397"/>
                <a:ext cx="2799869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=18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4A429629-5D92-4937-B255-37F2EA1C20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9136" y="470397"/>
                <a:ext cx="2799869" cy="553998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="" xmlns:a16="http://schemas.microsoft.com/office/drawing/2014/main" id="{481248E7-0DAB-48C0-8C38-1AF9AF74E00B}"/>
                  </a:ext>
                </a:extLst>
              </p:cNvPr>
              <p:cNvSpPr txBox="1"/>
              <p:nvPr/>
            </p:nvSpPr>
            <p:spPr>
              <a:xfrm>
                <a:off x="5629972" y="1177753"/>
                <a:ext cx="2544992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481248E7-0DAB-48C0-8C38-1AF9AF74E0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9136" y="1177753"/>
                <a:ext cx="2544992" cy="553998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Straight Connector 39">
            <a:extLst>
              <a:ext uri="{FF2B5EF4-FFF2-40B4-BE49-F238E27FC236}">
                <a16:creationId xmlns="" xmlns:a16="http://schemas.microsoft.com/office/drawing/2014/main" id="{4183807F-24C4-4412-94BF-A09F6A8401BB}"/>
              </a:ext>
            </a:extLst>
          </p:cNvPr>
          <p:cNvCxnSpPr>
            <a:cxnSpLocks/>
          </p:cNvCxnSpPr>
          <p:nvPr/>
        </p:nvCxnSpPr>
        <p:spPr>
          <a:xfrm>
            <a:off x="5030583" y="1885109"/>
            <a:ext cx="320121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="" xmlns:a16="http://schemas.microsoft.com/office/drawing/2014/main" id="{E1793971-EF72-44C6-BD20-B2C06032665D}"/>
                  </a:ext>
                </a:extLst>
              </p:cNvPr>
              <p:cNvSpPr txBox="1"/>
              <p:nvPr/>
            </p:nvSpPr>
            <p:spPr>
              <a:xfrm>
                <a:off x="6507771" y="1916580"/>
                <a:ext cx="1830181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7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=21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E1793971-EF72-44C6-BD20-B2C0603266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0084" y="1916580"/>
                <a:ext cx="1830180" cy="553998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="" xmlns:a16="http://schemas.microsoft.com/office/drawing/2014/main" id="{8D5F0BB3-4CE5-4AE2-B25D-1636F90771DA}"/>
                  </a:ext>
                </a:extLst>
              </p:cNvPr>
              <p:cNvSpPr txBox="1"/>
              <p:nvPr/>
            </p:nvSpPr>
            <p:spPr>
              <a:xfrm>
                <a:off x="4721737" y="1107037"/>
                <a:ext cx="54983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GB" sz="4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8D5F0BB3-4CE5-4AE2-B25D-1636F90771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5213" y="1107037"/>
                <a:ext cx="549830" cy="677108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="" xmlns:a16="http://schemas.microsoft.com/office/drawing/2014/main" id="{3769C69D-3BAB-4CBF-B24A-11BE3000155E}"/>
                  </a:ext>
                </a:extLst>
              </p:cNvPr>
              <p:cNvSpPr txBox="1"/>
              <p:nvPr/>
            </p:nvSpPr>
            <p:spPr>
              <a:xfrm>
                <a:off x="6823038" y="2441690"/>
                <a:ext cx="1219436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3769C69D-3BAB-4CBF-B24A-11BE300015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1624" y="2441690"/>
                <a:ext cx="1219436" cy="553998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1292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9" grpId="0" animBg="1"/>
      <p:bldP spid="30" grpId="0"/>
      <p:bldP spid="31" grpId="0"/>
      <p:bldP spid="32" grpId="0"/>
      <p:bldP spid="36" grpId="0"/>
      <p:bldP spid="37" grpId="0"/>
      <p:bldP spid="41" grpId="0"/>
      <p:bldP spid="42" grpId="0"/>
      <p:bldP spid="4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24E3C583-76B0-4AD0-A2F6-717023202E1F}"/>
              </a:ext>
            </a:extLst>
          </p:cNvPr>
          <p:cNvSpPr txBox="1"/>
          <p:nvPr/>
        </p:nvSpPr>
        <p:spPr>
          <a:xfrm>
            <a:off x="-9380" y="8732"/>
            <a:ext cx="1524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GB" sz="2400" dirty="0">
                <a:solidFill>
                  <a:prstClr val="black"/>
                </a:solidFill>
                <a:latin typeface="Stencil" panose="040409050D0802020404" pitchFamily="82" charset="0"/>
              </a:rPr>
              <a:t>Example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="" xmlns:a16="http://schemas.microsoft.com/office/drawing/2014/main" id="{6A35A889-E6FB-44F5-9B3D-37B0B3B493BD}"/>
              </a:ext>
            </a:extLst>
          </p:cNvPr>
          <p:cNvCxnSpPr>
            <a:cxnSpLocks/>
          </p:cNvCxnSpPr>
          <p:nvPr/>
        </p:nvCxnSpPr>
        <p:spPr>
          <a:xfrm>
            <a:off x="4572000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="" xmlns:a16="http://schemas.microsoft.com/office/drawing/2014/main" id="{1CE567BE-CBCA-4983-86A4-3B714011496A}"/>
                  </a:ext>
                </a:extLst>
              </p:cNvPr>
              <p:cNvSpPr txBox="1"/>
              <p:nvPr/>
            </p:nvSpPr>
            <p:spPr>
              <a:xfrm>
                <a:off x="382560" y="2948493"/>
                <a:ext cx="385721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457200"/>
                <a:r>
                  <a:rPr lang="en-GB" sz="2400" dirty="0">
                    <a:solidFill>
                      <a:prstClr val="black"/>
                    </a:solidFill>
                  </a:rPr>
                  <a:t>Substitute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solidFill>
                      <a:prstClr val="black"/>
                    </a:solidFill>
                  </a:rPr>
                  <a:t> back in to find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>
                    <a:solidFill>
                      <a:prstClr val="black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1CE567BE-CBCA-4983-86A4-3B71401149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693" y="2948490"/>
                <a:ext cx="3926138" cy="461665"/>
              </a:xfrm>
              <a:prstGeom prst="rect">
                <a:avLst/>
              </a:prstGeom>
              <a:blipFill>
                <a:blip r:embed="rId2"/>
                <a:stretch>
                  <a:fillRect l="-1242" t="-10667" r="-932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Arrow: U-Turn 46">
            <a:extLst>
              <a:ext uri="{FF2B5EF4-FFF2-40B4-BE49-F238E27FC236}">
                <a16:creationId xmlns="" xmlns:a16="http://schemas.microsoft.com/office/drawing/2014/main" id="{611CEA44-08D6-47CD-93FA-C71BF0AE6FE1}"/>
              </a:ext>
            </a:extLst>
          </p:cNvPr>
          <p:cNvSpPr/>
          <p:nvPr/>
        </p:nvSpPr>
        <p:spPr>
          <a:xfrm rot="5400000">
            <a:off x="2914373" y="2342747"/>
            <a:ext cx="2428237" cy="587551"/>
          </a:xfrm>
          <a:prstGeom prst="uturnArrow">
            <a:avLst>
              <a:gd name="adj1" fmla="val 25000"/>
              <a:gd name="adj2" fmla="val 25000"/>
              <a:gd name="adj3" fmla="val 25000"/>
              <a:gd name="adj4" fmla="val 43750"/>
              <a:gd name="adj5" fmla="val 100000"/>
            </a:avLst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 sz="3200" dirty="0">
              <a:solidFill>
                <a:prstClr val="black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="" xmlns:a16="http://schemas.microsoft.com/office/drawing/2014/main" id="{769CE841-2F28-4DE0-AA26-5EF747B39482}"/>
                  </a:ext>
                </a:extLst>
              </p:cNvPr>
              <p:cNvSpPr txBox="1"/>
              <p:nvPr/>
            </p:nvSpPr>
            <p:spPr>
              <a:xfrm>
                <a:off x="217039" y="3400953"/>
                <a:ext cx="3459217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360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36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2×4</m:t>
                          </m:r>
                        </m:e>
                      </m:d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769CE841-2F28-4DE0-AA26-5EF747B394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124" y="3400953"/>
                <a:ext cx="3459216" cy="55399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="" xmlns:a16="http://schemas.microsoft.com/office/drawing/2014/main" id="{696D2C1C-CA2F-4EBB-9E4E-B83BC3F7CA12}"/>
                  </a:ext>
                </a:extLst>
              </p:cNvPr>
              <p:cNvSpPr txBox="1"/>
              <p:nvPr/>
            </p:nvSpPr>
            <p:spPr>
              <a:xfrm>
                <a:off x="1301653" y="3935078"/>
                <a:ext cx="2285754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8−2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696D2C1C-CA2F-4EBB-9E4E-B83BC3F7CA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0124" y="3935078"/>
                <a:ext cx="2285754" cy="5539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="" xmlns:a16="http://schemas.microsoft.com/office/drawing/2014/main" id="{8F07F21C-120C-4E18-859E-8C58F0CD2884}"/>
                  </a:ext>
                </a:extLst>
              </p:cNvPr>
              <p:cNvSpPr txBox="1"/>
              <p:nvPr/>
            </p:nvSpPr>
            <p:spPr>
              <a:xfrm>
                <a:off x="2297679" y="4469203"/>
                <a:ext cx="2285754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8=4+2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8F07F21C-120C-4E18-859E-8C58F0CD28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9152" y="4469203"/>
                <a:ext cx="2285754" cy="5539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1" name="Group 50">
            <a:extLst>
              <a:ext uri="{FF2B5EF4-FFF2-40B4-BE49-F238E27FC236}">
                <a16:creationId xmlns="" xmlns:a16="http://schemas.microsoft.com/office/drawing/2014/main" id="{DC1337C5-39AD-45F2-B47E-C415A6904F76}"/>
              </a:ext>
            </a:extLst>
          </p:cNvPr>
          <p:cNvGrpSpPr/>
          <p:nvPr/>
        </p:nvGrpSpPr>
        <p:grpSpPr>
          <a:xfrm>
            <a:off x="653469" y="6232205"/>
            <a:ext cx="3318447" cy="588693"/>
            <a:chOff x="707925" y="6242362"/>
            <a:chExt cx="3594984" cy="588693"/>
          </a:xfrm>
        </p:grpSpPr>
        <p:sp>
          <p:nvSpPr>
            <p:cNvPr id="52" name="Rectangle: Rounded Corners 51">
              <a:extLst>
                <a:ext uri="{FF2B5EF4-FFF2-40B4-BE49-F238E27FC236}">
                  <a16:creationId xmlns="" xmlns:a16="http://schemas.microsoft.com/office/drawing/2014/main" id="{DC898548-4B4A-41EA-BC62-37CB5253105D}"/>
                </a:ext>
              </a:extLst>
            </p:cNvPr>
            <p:cNvSpPr/>
            <p:nvPr/>
          </p:nvSpPr>
          <p:spPr>
            <a:xfrm>
              <a:off x="707925" y="6242362"/>
              <a:ext cx="3594984" cy="588693"/>
            </a:xfrm>
            <a:prstGeom prst="roundRect">
              <a:avLst>
                <a:gd name="adj" fmla="val 11737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200"/>
              <a:endParaRPr lang="en-GB" sz="3200" dirty="0">
                <a:solidFill>
                  <a:prstClr val="white"/>
                </a:solidFill>
                <a:latin typeface="Comic Sans MS" panose="030F0702030302020204" pitchFamily="66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TextBox 52">
                  <a:extLst>
                    <a:ext uri="{FF2B5EF4-FFF2-40B4-BE49-F238E27FC236}">
                      <a16:creationId xmlns="" xmlns:a16="http://schemas.microsoft.com/office/drawing/2014/main" id="{32B67C08-DAC6-44B4-8181-034BD38EBCC1}"/>
                    </a:ext>
                  </a:extLst>
                </p:cNvPr>
                <p:cNvSpPr txBox="1"/>
                <p:nvPr/>
              </p:nvSpPr>
              <p:spPr>
                <a:xfrm>
                  <a:off x="1237914" y="6259709"/>
                  <a:ext cx="2722343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defTabSz="457200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GB" sz="36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36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=4, </m:t>
                        </m:r>
                        <m:r>
                          <a:rPr lang="en-GB" sz="36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sz="36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=2</m:t>
                        </m:r>
                      </m:oMath>
                    </m:oMathPara>
                  </a14:m>
                  <a:endParaRPr lang="en-GB" sz="3600" dirty="0">
                    <a:solidFill>
                      <a:prstClr val="black"/>
                    </a:solidFill>
                  </a:endParaRPr>
                </a:p>
              </p:txBody>
            </p:sp>
          </mc:Choice>
          <mc:Fallback xmlns=""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32B67C08-DAC6-44B4-8181-034BD38EBCC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37914" y="6259709"/>
                  <a:ext cx="2512932" cy="553998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="" xmlns:a16="http://schemas.microsoft.com/office/drawing/2014/main" id="{E95ADCCB-D822-4628-9885-0A85DFAD62AC}"/>
                  </a:ext>
                </a:extLst>
              </p:cNvPr>
              <p:cNvSpPr txBox="1"/>
              <p:nvPr/>
            </p:nvSpPr>
            <p:spPr>
              <a:xfrm>
                <a:off x="2299299" y="5003328"/>
                <a:ext cx="1481046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4=2</m:t>
                      </m:r>
                      <m:r>
                        <a:rPr lang="en-GB" sz="36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E95ADCCB-D822-4628-9885-0A85DFAD62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0907" y="5003328"/>
                <a:ext cx="1481046" cy="55399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="" xmlns:a16="http://schemas.microsoft.com/office/drawing/2014/main" id="{FC835E7C-89C1-43EC-B360-E74D56A2147A}"/>
                  </a:ext>
                </a:extLst>
              </p:cNvPr>
              <p:cNvSpPr txBox="1"/>
              <p:nvPr/>
            </p:nvSpPr>
            <p:spPr>
              <a:xfrm>
                <a:off x="2044460" y="5537451"/>
                <a:ext cx="1672698" cy="5539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36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6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C835E7C-89C1-43EC-B360-E74D56A214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4831" y="5537451"/>
                <a:ext cx="1812089" cy="55399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="" xmlns:a16="http://schemas.microsoft.com/office/drawing/2014/main" id="{BB6869A1-8897-473A-AE1D-9EB9578DF363}"/>
                  </a:ext>
                </a:extLst>
              </p:cNvPr>
              <p:cNvSpPr txBox="1"/>
              <p:nvPr/>
            </p:nvSpPr>
            <p:spPr>
              <a:xfrm>
                <a:off x="1014208" y="490184"/>
                <a:ext cx="2799869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=16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B6869A1-8897-473A-AE1D-9EB9578DF3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8723" y="490184"/>
                <a:ext cx="2799869" cy="55399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="" xmlns:a16="http://schemas.microsoft.com/office/drawing/2014/main" id="{83A2FC82-ECA9-43A1-BDC5-4E4CCE0AC8D6}"/>
                  </a:ext>
                </a:extLst>
              </p:cNvPr>
              <p:cNvSpPr txBox="1"/>
              <p:nvPr/>
            </p:nvSpPr>
            <p:spPr>
              <a:xfrm>
                <a:off x="1014207" y="1197540"/>
                <a:ext cx="2544992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3A2FC82-ECA9-43A1-BDC5-4E4CCE0AC8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8723" y="1197540"/>
                <a:ext cx="2544992" cy="55399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Connector 22">
            <a:extLst>
              <a:ext uri="{FF2B5EF4-FFF2-40B4-BE49-F238E27FC236}">
                <a16:creationId xmlns="" xmlns:a16="http://schemas.microsoft.com/office/drawing/2014/main" id="{1AEBEA00-3B53-4E7F-B2E0-342D75038863}"/>
              </a:ext>
            </a:extLst>
          </p:cNvPr>
          <p:cNvCxnSpPr>
            <a:cxnSpLocks/>
          </p:cNvCxnSpPr>
          <p:nvPr/>
        </p:nvCxnSpPr>
        <p:spPr>
          <a:xfrm>
            <a:off x="414817" y="1904896"/>
            <a:ext cx="320121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="" xmlns:a16="http://schemas.microsoft.com/office/drawing/2014/main" id="{B6FE80BE-2558-4314-9A39-2FE4138DB755}"/>
                  </a:ext>
                </a:extLst>
              </p:cNvPr>
              <p:cNvSpPr txBox="1"/>
              <p:nvPr/>
            </p:nvSpPr>
            <p:spPr>
              <a:xfrm>
                <a:off x="1892005" y="1936367"/>
                <a:ext cx="1830181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5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=20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6FE80BE-2558-4314-9A39-2FE4138DB7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9671" y="1936367"/>
                <a:ext cx="1830180" cy="55399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="" xmlns:a16="http://schemas.microsoft.com/office/drawing/2014/main" id="{F3EFAF95-FC0E-428E-ACD8-2F795A4501EA}"/>
                  </a:ext>
                </a:extLst>
              </p:cNvPr>
              <p:cNvSpPr txBox="1"/>
              <p:nvPr/>
            </p:nvSpPr>
            <p:spPr>
              <a:xfrm>
                <a:off x="105970" y="1126824"/>
                <a:ext cx="54983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GB" sz="4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F3EFAF95-FC0E-428E-ACD8-2F795A4501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800" y="1126824"/>
                <a:ext cx="549830" cy="67710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="" xmlns:a16="http://schemas.microsoft.com/office/drawing/2014/main" id="{61D553F6-2BE8-4B0F-A60B-477DB6E65117}"/>
                  </a:ext>
                </a:extLst>
              </p:cNvPr>
              <p:cNvSpPr txBox="1"/>
              <p:nvPr/>
            </p:nvSpPr>
            <p:spPr>
              <a:xfrm>
                <a:off x="2207272" y="2461477"/>
                <a:ext cx="1219436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1D553F6-2BE8-4B0F-A60B-477DB6E651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1211" y="2461477"/>
                <a:ext cx="1219436" cy="55399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5729DBC1-D3DA-414F-A6B6-3CDFD30C8D45}"/>
              </a:ext>
            </a:extLst>
          </p:cNvPr>
          <p:cNvSpPr txBox="1"/>
          <p:nvPr/>
        </p:nvSpPr>
        <p:spPr>
          <a:xfrm>
            <a:off x="4572001" y="8732"/>
            <a:ext cx="2855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GB" sz="2400" dirty="0">
                <a:solidFill>
                  <a:prstClr val="black"/>
                </a:solidFill>
                <a:latin typeface="Stencil" panose="040409050D0802020404" pitchFamily="82" charset="0"/>
              </a:rPr>
              <a:t>Your </a:t>
            </a:r>
            <a:r>
              <a:rPr lang="en-GB" sz="2400" dirty="0" smtClean="0">
                <a:solidFill>
                  <a:prstClr val="black"/>
                </a:solidFill>
                <a:latin typeface="Stencil" panose="040409050D0802020404" pitchFamily="82" charset="0"/>
              </a:rPr>
              <a:t>Turn AGAIN</a:t>
            </a:r>
            <a:endParaRPr lang="en-GB" sz="2400" dirty="0">
              <a:solidFill>
                <a:prstClr val="black"/>
              </a:solidFill>
              <a:latin typeface="Stencil" panose="040409050D0802020404" pitchFamily="8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="" xmlns:a16="http://schemas.microsoft.com/office/drawing/2014/main" id="{774805BD-2951-4D30-8304-A70E4011DF94}"/>
                  </a:ext>
                </a:extLst>
              </p:cNvPr>
              <p:cNvSpPr txBox="1"/>
              <p:nvPr/>
            </p:nvSpPr>
            <p:spPr>
              <a:xfrm>
                <a:off x="4998326" y="2928706"/>
                <a:ext cx="385721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457200"/>
                <a:r>
                  <a:rPr lang="en-GB" sz="2400" dirty="0">
                    <a:solidFill>
                      <a:prstClr val="black"/>
                    </a:solidFill>
                  </a:rPr>
                  <a:t>Substitute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solidFill>
                      <a:prstClr val="black"/>
                    </a:solidFill>
                  </a:rPr>
                  <a:t> back in to find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>
                    <a:solidFill>
                      <a:prstClr val="black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74805BD-2951-4D30-8304-A70E4011DF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1106" y="2928703"/>
                <a:ext cx="3926138" cy="461665"/>
              </a:xfrm>
              <a:prstGeom prst="rect">
                <a:avLst/>
              </a:prstGeom>
              <a:blipFill>
                <a:blip r:embed="rId14"/>
                <a:stretch>
                  <a:fillRect l="-1087" t="-10526" r="-1087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Arrow: U-Turn 28">
            <a:extLst>
              <a:ext uri="{FF2B5EF4-FFF2-40B4-BE49-F238E27FC236}">
                <a16:creationId xmlns="" xmlns:a16="http://schemas.microsoft.com/office/drawing/2014/main" id="{C5118591-41AA-45F2-8B4F-DFDE732B2B2A}"/>
              </a:ext>
            </a:extLst>
          </p:cNvPr>
          <p:cNvSpPr/>
          <p:nvPr/>
        </p:nvSpPr>
        <p:spPr>
          <a:xfrm rot="5400000">
            <a:off x="7530139" y="2322960"/>
            <a:ext cx="2428237" cy="587551"/>
          </a:xfrm>
          <a:prstGeom prst="uturnArrow">
            <a:avLst>
              <a:gd name="adj1" fmla="val 25000"/>
              <a:gd name="adj2" fmla="val 25000"/>
              <a:gd name="adj3" fmla="val 25000"/>
              <a:gd name="adj4" fmla="val 43750"/>
              <a:gd name="adj5" fmla="val 100000"/>
            </a:avLst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 sz="3200" dirty="0">
              <a:solidFill>
                <a:prstClr val="black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="" xmlns:a16="http://schemas.microsoft.com/office/drawing/2014/main" id="{167FC52B-2F11-4BFC-8A49-338A59382CE7}"/>
                  </a:ext>
                </a:extLst>
              </p:cNvPr>
              <p:cNvSpPr txBox="1"/>
              <p:nvPr/>
            </p:nvSpPr>
            <p:spPr>
              <a:xfrm>
                <a:off x="4832805" y="3381166"/>
                <a:ext cx="3459217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360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36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4×5</m:t>
                          </m:r>
                        </m:e>
                      </m:d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167FC52B-2F11-4BFC-8A49-338A59382C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5537" y="3381166"/>
                <a:ext cx="3459216" cy="553998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="" xmlns:a16="http://schemas.microsoft.com/office/drawing/2014/main" id="{984A3802-0CC9-45FF-B849-BF1168B857B0}"/>
                  </a:ext>
                </a:extLst>
              </p:cNvPr>
              <p:cNvSpPr txBox="1"/>
              <p:nvPr/>
            </p:nvSpPr>
            <p:spPr>
              <a:xfrm>
                <a:off x="5692337" y="3915291"/>
                <a:ext cx="2540632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20−4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984A3802-0CC9-45FF-B849-BF1168B857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6697" y="3915291"/>
                <a:ext cx="2540632" cy="553998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="" xmlns:a16="http://schemas.microsoft.com/office/drawing/2014/main" id="{C61B3D91-2DBF-467D-AF84-65C524215D1A}"/>
                  </a:ext>
                </a:extLst>
              </p:cNvPr>
              <p:cNvSpPr txBox="1"/>
              <p:nvPr/>
            </p:nvSpPr>
            <p:spPr>
              <a:xfrm>
                <a:off x="6688362" y="4449416"/>
                <a:ext cx="2540632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20=8+4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C61B3D91-2DBF-467D-AF84-65C524215D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5725" y="4449416"/>
                <a:ext cx="2540632" cy="553998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3" name="Group 32">
            <a:extLst>
              <a:ext uri="{FF2B5EF4-FFF2-40B4-BE49-F238E27FC236}">
                <a16:creationId xmlns="" xmlns:a16="http://schemas.microsoft.com/office/drawing/2014/main" id="{78F4376F-C88F-4111-BE8F-C5AD92A97FC2}"/>
              </a:ext>
            </a:extLst>
          </p:cNvPr>
          <p:cNvGrpSpPr/>
          <p:nvPr/>
        </p:nvGrpSpPr>
        <p:grpSpPr>
          <a:xfrm>
            <a:off x="5269236" y="6212418"/>
            <a:ext cx="3318447" cy="588693"/>
            <a:chOff x="707925" y="6242362"/>
            <a:chExt cx="3594984" cy="5886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34" name="Rectangle: Rounded Corners 33">
              <a:extLst>
                <a:ext uri="{FF2B5EF4-FFF2-40B4-BE49-F238E27FC236}">
                  <a16:creationId xmlns="" xmlns:a16="http://schemas.microsoft.com/office/drawing/2014/main" id="{E647C018-54B2-448D-A4DA-AD9F7059293B}"/>
                </a:ext>
              </a:extLst>
            </p:cNvPr>
            <p:cNvSpPr/>
            <p:nvPr/>
          </p:nvSpPr>
          <p:spPr>
            <a:xfrm>
              <a:off x="707925" y="6242362"/>
              <a:ext cx="3594984" cy="588693"/>
            </a:xfrm>
            <a:prstGeom prst="roundRect">
              <a:avLst>
                <a:gd name="adj" fmla="val 11737"/>
              </a:avLst>
            </a:prstGeom>
            <a:grpFill/>
            <a:ln w="1905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200"/>
              <a:endParaRPr lang="en-GB" sz="3200" dirty="0">
                <a:solidFill>
                  <a:prstClr val="white"/>
                </a:solidFill>
                <a:latin typeface="Comic Sans MS" panose="030F0702030302020204" pitchFamily="66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>
                  <a:extLst>
                    <a:ext uri="{FF2B5EF4-FFF2-40B4-BE49-F238E27FC236}">
                      <a16:creationId xmlns="" xmlns:a16="http://schemas.microsoft.com/office/drawing/2014/main" id="{ACE19CB3-261C-44ED-9196-F342617D617A}"/>
                    </a:ext>
                  </a:extLst>
                </p:cNvPr>
                <p:cNvSpPr txBox="1"/>
                <p:nvPr/>
              </p:nvSpPr>
              <p:spPr>
                <a:xfrm>
                  <a:off x="1237914" y="6259709"/>
                  <a:ext cx="2722343" cy="553998"/>
                </a:xfrm>
                <a:prstGeom prst="rect">
                  <a:avLst/>
                </a:prstGeom>
                <a:grp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defTabSz="457200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GB" sz="36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36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=5, </m:t>
                        </m:r>
                        <m:r>
                          <a:rPr lang="en-GB" sz="36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sz="36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=3</m:t>
                        </m:r>
                      </m:oMath>
                    </m:oMathPara>
                  </a14:m>
                  <a:endParaRPr lang="en-GB" sz="3600" dirty="0">
                    <a:solidFill>
                      <a:prstClr val="black"/>
                    </a:solidFill>
                  </a:endParaRPr>
                </a:p>
              </p:txBody>
            </p:sp>
          </mc:Choice>
          <mc:Fallback xmlns="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ACE19CB3-261C-44ED-9196-F342617D617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37914" y="6259709"/>
                  <a:ext cx="2512932" cy="553998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="" xmlns:a16="http://schemas.microsoft.com/office/drawing/2014/main" id="{80D419DD-6417-4648-8EF3-ADDA6B09BEC2}"/>
                  </a:ext>
                </a:extLst>
              </p:cNvPr>
              <p:cNvSpPr txBox="1"/>
              <p:nvPr/>
            </p:nvSpPr>
            <p:spPr>
              <a:xfrm>
                <a:off x="6699360" y="4983541"/>
                <a:ext cx="1735924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12=4</m:t>
                      </m:r>
                      <m:r>
                        <a:rPr lang="en-GB" sz="36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80D419DD-6417-4648-8EF3-ADDA6B09BE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7640" y="4983541"/>
                <a:ext cx="1735924" cy="553998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="" xmlns:a16="http://schemas.microsoft.com/office/drawing/2014/main" id="{B306789B-115E-4A54-AB62-E5A6AA6BEE98}"/>
                  </a:ext>
                </a:extLst>
              </p:cNvPr>
              <p:cNvSpPr txBox="1"/>
              <p:nvPr/>
            </p:nvSpPr>
            <p:spPr>
              <a:xfrm>
                <a:off x="6660225" y="5517664"/>
                <a:ext cx="1672698" cy="5539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36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6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B306789B-115E-4A54-AB62-E5A6AA6BEE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5244" y="5517664"/>
                <a:ext cx="1812089" cy="553998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="" xmlns:a16="http://schemas.microsoft.com/office/drawing/2014/main" id="{4A429629-5D92-4937-B255-37F2EA1C2048}"/>
                  </a:ext>
                </a:extLst>
              </p:cNvPr>
              <p:cNvSpPr txBox="1"/>
              <p:nvPr/>
            </p:nvSpPr>
            <p:spPr>
              <a:xfrm>
                <a:off x="5629973" y="470397"/>
                <a:ext cx="2799869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=22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4A429629-5D92-4937-B255-37F2EA1C20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9136" y="470397"/>
                <a:ext cx="2799869" cy="553998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="" xmlns:a16="http://schemas.microsoft.com/office/drawing/2014/main" id="{481248E7-0DAB-48C0-8C38-1AF9AF74E00B}"/>
                  </a:ext>
                </a:extLst>
              </p:cNvPr>
              <p:cNvSpPr txBox="1"/>
              <p:nvPr/>
            </p:nvSpPr>
            <p:spPr>
              <a:xfrm>
                <a:off x="5629972" y="1177753"/>
                <a:ext cx="2544992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481248E7-0DAB-48C0-8C38-1AF9AF74E0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9136" y="1177753"/>
                <a:ext cx="2544992" cy="553998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Straight Connector 39">
            <a:extLst>
              <a:ext uri="{FF2B5EF4-FFF2-40B4-BE49-F238E27FC236}">
                <a16:creationId xmlns="" xmlns:a16="http://schemas.microsoft.com/office/drawing/2014/main" id="{4183807F-24C4-4412-94BF-A09F6A8401BB}"/>
              </a:ext>
            </a:extLst>
          </p:cNvPr>
          <p:cNvCxnSpPr>
            <a:cxnSpLocks/>
          </p:cNvCxnSpPr>
          <p:nvPr/>
        </p:nvCxnSpPr>
        <p:spPr>
          <a:xfrm>
            <a:off x="5030583" y="1885109"/>
            <a:ext cx="320121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="" xmlns:a16="http://schemas.microsoft.com/office/drawing/2014/main" id="{E1793971-EF72-44C6-BD20-B2C06032665D}"/>
                  </a:ext>
                </a:extLst>
              </p:cNvPr>
              <p:cNvSpPr txBox="1"/>
              <p:nvPr/>
            </p:nvSpPr>
            <p:spPr>
              <a:xfrm>
                <a:off x="6507771" y="1916580"/>
                <a:ext cx="1830181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6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=30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E1793971-EF72-44C6-BD20-B2C0603266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0084" y="1916580"/>
                <a:ext cx="1830180" cy="553998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="" xmlns:a16="http://schemas.microsoft.com/office/drawing/2014/main" id="{8D5F0BB3-4CE5-4AE2-B25D-1636F90771DA}"/>
                  </a:ext>
                </a:extLst>
              </p:cNvPr>
              <p:cNvSpPr txBox="1"/>
              <p:nvPr/>
            </p:nvSpPr>
            <p:spPr>
              <a:xfrm>
                <a:off x="4721737" y="1107037"/>
                <a:ext cx="54983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GB" sz="4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8D5F0BB3-4CE5-4AE2-B25D-1636F90771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5213" y="1107037"/>
                <a:ext cx="549830" cy="677108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="" xmlns:a16="http://schemas.microsoft.com/office/drawing/2014/main" id="{3769C69D-3BAB-4CBF-B24A-11BE3000155E}"/>
                  </a:ext>
                </a:extLst>
              </p:cNvPr>
              <p:cNvSpPr txBox="1"/>
              <p:nvPr/>
            </p:nvSpPr>
            <p:spPr>
              <a:xfrm>
                <a:off x="6823038" y="2441690"/>
                <a:ext cx="1219436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3769C69D-3BAB-4CBF-B24A-11BE300015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1624" y="2441690"/>
                <a:ext cx="1219436" cy="553998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79576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9" grpId="0" animBg="1"/>
      <p:bldP spid="30" grpId="0"/>
      <p:bldP spid="31" grpId="0"/>
      <p:bldP spid="32" grpId="0"/>
      <p:bldP spid="36" grpId="0"/>
      <p:bldP spid="37" grpId="0"/>
      <p:bldP spid="41" grpId="0"/>
      <p:bldP spid="42" grpId="0"/>
      <p:bldP spid="4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FD503EDC-176E-4BCE-B4EF-BE05F06B74D6}"/>
              </a:ext>
            </a:extLst>
          </p:cNvPr>
          <p:cNvSpPr txBox="1"/>
          <p:nvPr/>
        </p:nvSpPr>
        <p:spPr>
          <a:xfrm>
            <a:off x="5060847" y="8732"/>
            <a:ext cx="35429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/>
            <a:r>
              <a:rPr lang="en-GB" sz="2400" dirty="0" smtClean="0">
                <a:solidFill>
                  <a:prstClr val="black"/>
                </a:solidFill>
                <a:latin typeface="Stencil" panose="040409050D0802020404" pitchFamily="82" charset="0"/>
              </a:rPr>
              <a:t>IN YOUR BOOKS: SOLVE</a:t>
            </a:r>
            <a:endParaRPr lang="en-GB" sz="2400" dirty="0">
              <a:solidFill>
                <a:prstClr val="black"/>
              </a:solidFill>
              <a:latin typeface="Stencil" panose="040409050D0802020404" pitchFamily="82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E43E7358-30B4-4256-9263-60CDDF6A7CBA}"/>
              </a:ext>
            </a:extLst>
          </p:cNvPr>
          <p:cNvGrpSpPr/>
          <p:nvPr/>
        </p:nvGrpSpPr>
        <p:grpSpPr>
          <a:xfrm>
            <a:off x="5400129" y="462078"/>
            <a:ext cx="2917236" cy="1034607"/>
            <a:chOff x="5220218" y="601153"/>
            <a:chExt cx="3160339" cy="1034607"/>
          </a:xfrm>
        </p:grpSpPr>
        <p:sp>
          <p:nvSpPr>
            <p:cNvPr id="41" name="Rectangle: Rounded Corners 40">
              <a:extLst>
                <a:ext uri="{FF2B5EF4-FFF2-40B4-BE49-F238E27FC236}">
                  <a16:creationId xmlns="" xmlns:a16="http://schemas.microsoft.com/office/drawing/2014/main" id="{CAB726EB-882F-4446-95AC-FF2841B49DDC}"/>
                </a:ext>
              </a:extLst>
            </p:cNvPr>
            <p:cNvSpPr/>
            <p:nvPr/>
          </p:nvSpPr>
          <p:spPr>
            <a:xfrm>
              <a:off x="5220218" y="601153"/>
              <a:ext cx="3160339" cy="1034607"/>
            </a:xfrm>
            <a:prstGeom prst="roundRect">
              <a:avLst>
                <a:gd name="adj" fmla="val 11737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200"/>
              <a:endParaRPr lang="en-GB" sz="2800" dirty="0">
                <a:solidFill>
                  <a:prstClr val="white"/>
                </a:solidFill>
                <a:latin typeface="Comic Sans MS" panose="030F0702030302020204" pitchFamily="66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="" xmlns:a16="http://schemas.microsoft.com/office/drawing/2014/main" id="{4B3E55D1-6F5F-4511-9E32-651FA75FD8DD}"/>
                    </a:ext>
                  </a:extLst>
                </p:cNvPr>
                <p:cNvSpPr txBox="1"/>
                <p:nvPr/>
              </p:nvSpPr>
              <p:spPr>
                <a:xfrm>
                  <a:off x="5474188" y="626014"/>
                  <a:ext cx="2652399" cy="98488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defTabSz="45720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+2</m:t>
                        </m:r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=10</m:t>
                        </m:r>
                      </m:oMath>
                    </m:oMathPara>
                  </a14:m>
                  <a:endParaRPr lang="en-GB" sz="3200" dirty="0">
                    <a:solidFill>
                      <a:prstClr val="black"/>
                    </a:solidFill>
                  </a:endParaRPr>
                </a:p>
                <a:p>
                  <a:pPr defTabSz="45720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=5</m:t>
                        </m:r>
                      </m:oMath>
                    </m:oMathPara>
                  </a14:m>
                  <a:endParaRPr lang="en-GB" sz="3200" dirty="0">
                    <a:solidFill>
                      <a:prstClr val="black"/>
                    </a:solidFill>
                  </a:endParaRPr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4B3E55D1-6F5F-4511-9E32-651FA75FD8D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74188" y="626014"/>
                  <a:ext cx="2652399" cy="984885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9" name="Group 68">
            <a:extLst>
              <a:ext uri="{FF2B5EF4-FFF2-40B4-BE49-F238E27FC236}">
                <a16:creationId xmlns="" xmlns:a16="http://schemas.microsoft.com/office/drawing/2014/main" id="{BADB7BF9-3462-4ED6-848E-712DB2075F26}"/>
              </a:ext>
            </a:extLst>
          </p:cNvPr>
          <p:cNvGrpSpPr/>
          <p:nvPr/>
        </p:nvGrpSpPr>
        <p:grpSpPr>
          <a:xfrm>
            <a:off x="5400129" y="2139875"/>
            <a:ext cx="2917236" cy="1034607"/>
            <a:chOff x="5220218" y="601153"/>
            <a:chExt cx="3160339" cy="1034607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71" name="Rectangle: Rounded Corners 70">
              <a:extLst>
                <a:ext uri="{FF2B5EF4-FFF2-40B4-BE49-F238E27FC236}">
                  <a16:creationId xmlns="" xmlns:a16="http://schemas.microsoft.com/office/drawing/2014/main" id="{4F3945BD-3AD9-448F-9DC7-E81EFC08B591}"/>
                </a:ext>
              </a:extLst>
            </p:cNvPr>
            <p:cNvSpPr/>
            <p:nvPr/>
          </p:nvSpPr>
          <p:spPr>
            <a:xfrm>
              <a:off x="5220218" y="601153"/>
              <a:ext cx="3160339" cy="1034607"/>
            </a:xfrm>
            <a:prstGeom prst="roundRect">
              <a:avLst>
                <a:gd name="adj" fmla="val 11737"/>
              </a:avLst>
            </a:prstGeom>
            <a:grpFill/>
            <a:ln w="1905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200"/>
              <a:endParaRPr lang="en-GB" sz="2800" dirty="0">
                <a:solidFill>
                  <a:prstClr val="white"/>
                </a:solidFill>
                <a:latin typeface="Comic Sans MS" panose="030F0702030302020204" pitchFamily="66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TextBox 71">
                  <a:extLst>
                    <a:ext uri="{FF2B5EF4-FFF2-40B4-BE49-F238E27FC236}">
                      <a16:creationId xmlns="" xmlns:a16="http://schemas.microsoft.com/office/drawing/2014/main" id="{06C860F6-5345-42AB-A13E-FCBCE4688A37}"/>
                    </a:ext>
                  </a:extLst>
                </p:cNvPr>
                <p:cNvSpPr txBox="1"/>
                <p:nvPr/>
              </p:nvSpPr>
              <p:spPr>
                <a:xfrm>
                  <a:off x="5474188" y="626014"/>
                  <a:ext cx="2652399" cy="984885"/>
                </a:xfrm>
                <a:prstGeom prst="rect">
                  <a:avLst/>
                </a:prstGeom>
                <a:grp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defTabSz="45720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+3</m:t>
                        </m:r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=26</m:t>
                        </m:r>
                      </m:oMath>
                    </m:oMathPara>
                  </a14:m>
                  <a:endParaRPr lang="en-GB" sz="3200" dirty="0">
                    <a:solidFill>
                      <a:prstClr val="black"/>
                    </a:solidFill>
                  </a:endParaRPr>
                </a:p>
                <a:p>
                  <a:pPr defTabSz="45720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−3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=9</m:t>
                        </m:r>
                      </m:oMath>
                    </m:oMathPara>
                  </a14:m>
                  <a:endParaRPr lang="en-GB" sz="3200" dirty="0">
                    <a:solidFill>
                      <a:prstClr val="black"/>
                    </a:solidFill>
                  </a:endParaRPr>
                </a:p>
              </p:txBody>
            </p:sp>
          </mc:Choice>
          <mc:Fallback xmlns="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06C860F6-5345-42AB-A13E-FCBCE4688A3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74188" y="626014"/>
                  <a:ext cx="2652399" cy="984885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4" name="Group 73">
            <a:extLst>
              <a:ext uri="{FF2B5EF4-FFF2-40B4-BE49-F238E27FC236}">
                <a16:creationId xmlns="" xmlns:a16="http://schemas.microsoft.com/office/drawing/2014/main" id="{3C69918D-6A1E-4D7D-BD62-584D4B6B0AB9}"/>
              </a:ext>
            </a:extLst>
          </p:cNvPr>
          <p:cNvGrpSpPr/>
          <p:nvPr/>
        </p:nvGrpSpPr>
        <p:grpSpPr>
          <a:xfrm>
            <a:off x="5373708" y="3817671"/>
            <a:ext cx="3086725" cy="1034607"/>
            <a:chOff x="5220218" y="601153"/>
            <a:chExt cx="3274092" cy="1034607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76" name="Rectangle: Rounded Corners 75">
              <a:extLst>
                <a:ext uri="{FF2B5EF4-FFF2-40B4-BE49-F238E27FC236}">
                  <a16:creationId xmlns="" xmlns:a16="http://schemas.microsoft.com/office/drawing/2014/main" id="{982E8A19-8D95-478C-9751-26C182B1FFA9}"/>
                </a:ext>
              </a:extLst>
            </p:cNvPr>
            <p:cNvSpPr/>
            <p:nvPr/>
          </p:nvSpPr>
          <p:spPr>
            <a:xfrm>
              <a:off x="5220218" y="601153"/>
              <a:ext cx="3160339" cy="1034607"/>
            </a:xfrm>
            <a:prstGeom prst="roundRect">
              <a:avLst>
                <a:gd name="adj" fmla="val 11737"/>
              </a:avLst>
            </a:prstGeom>
            <a:grpFill/>
            <a:ln w="1905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200"/>
              <a:endParaRPr lang="en-GB" sz="2800" dirty="0">
                <a:solidFill>
                  <a:prstClr val="white"/>
                </a:solidFill>
                <a:latin typeface="Comic Sans MS" panose="030F0702030302020204" pitchFamily="66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77" name="TextBox 76">
                  <a:extLst>
                    <a:ext uri="{FF2B5EF4-FFF2-40B4-BE49-F238E27FC236}">
                      <a16:creationId xmlns="" xmlns:a16="http://schemas.microsoft.com/office/drawing/2014/main" id="{7786A488-4D30-40B0-A938-B4368B6CD7A8}"/>
                    </a:ext>
                  </a:extLst>
                </p:cNvPr>
                <p:cNvSpPr txBox="1"/>
                <p:nvPr/>
              </p:nvSpPr>
              <p:spPr>
                <a:xfrm>
                  <a:off x="5330165" y="626014"/>
                  <a:ext cx="3164145" cy="984885"/>
                </a:xfrm>
                <a:prstGeom prst="rect">
                  <a:avLst/>
                </a:prstGeom>
                <a:grp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defTabSz="45720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−5</m:t>
                        </m:r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=−8</m:t>
                        </m:r>
                      </m:oMath>
                    </m:oMathPara>
                  </a14:m>
                  <a:endParaRPr lang="en-GB" sz="3200" dirty="0">
                    <a:solidFill>
                      <a:prstClr val="black"/>
                    </a:solidFill>
                  </a:endParaRPr>
                </a:p>
                <a:p>
                  <a:pPr defTabSz="45720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+5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=40</m:t>
                        </m:r>
                      </m:oMath>
                    </m:oMathPara>
                  </a14:m>
                  <a:endParaRPr lang="en-GB" sz="3200" dirty="0">
                    <a:solidFill>
                      <a:prstClr val="black"/>
                    </a:solidFill>
                  </a:endParaRPr>
                </a:p>
              </p:txBody>
            </p:sp>
          </mc:Choice>
          <mc:Fallback>
            <p:sp>
              <p:nvSpPr>
                <p:cNvPr id="77" name="TextBox 76">
                  <a:extLst>
                    <a:ext uri="{FF2B5EF4-FFF2-40B4-BE49-F238E27FC236}">
                      <a16:creationId xmlns="" xmlns:a16="http://schemas.microsoft.com/office/drawing/2014/main" xmlns:a14="http://schemas.microsoft.com/office/drawing/2010/main" id="{7786A488-4D30-40B0-A938-B4368B6CD7A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30165" y="626014"/>
                  <a:ext cx="3164145" cy="984885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9" name="Group 78">
            <a:extLst>
              <a:ext uri="{FF2B5EF4-FFF2-40B4-BE49-F238E27FC236}">
                <a16:creationId xmlns="" xmlns:a16="http://schemas.microsoft.com/office/drawing/2014/main" id="{8C2BE244-09E0-414E-BB8E-83B200035427}"/>
              </a:ext>
            </a:extLst>
          </p:cNvPr>
          <p:cNvGrpSpPr/>
          <p:nvPr/>
        </p:nvGrpSpPr>
        <p:grpSpPr>
          <a:xfrm>
            <a:off x="5373708" y="5495469"/>
            <a:ext cx="2917236" cy="1034607"/>
            <a:chOff x="5220218" y="601153"/>
            <a:chExt cx="3160339" cy="1034607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81" name="Rectangle: Rounded Corners 80">
              <a:extLst>
                <a:ext uri="{FF2B5EF4-FFF2-40B4-BE49-F238E27FC236}">
                  <a16:creationId xmlns="" xmlns:a16="http://schemas.microsoft.com/office/drawing/2014/main" id="{16EDE9AC-1935-4B0F-B4F0-B7CBA6F7830E}"/>
                </a:ext>
              </a:extLst>
            </p:cNvPr>
            <p:cNvSpPr/>
            <p:nvPr/>
          </p:nvSpPr>
          <p:spPr>
            <a:xfrm>
              <a:off x="5220218" y="601153"/>
              <a:ext cx="3160339" cy="1034607"/>
            </a:xfrm>
            <a:prstGeom prst="roundRect">
              <a:avLst>
                <a:gd name="adj" fmla="val 11737"/>
              </a:avLst>
            </a:prstGeom>
            <a:grpFill/>
            <a:ln w="1905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200"/>
              <a:endParaRPr lang="en-GB" sz="2800" dirty="0">
                <a:solidFill>
                  <a:prstClr val="white"/>
                </a:solidFill>
                <a:latin typeface="Comic Sans MS" panose="030F0702030302020204" pitchFamily="66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2" name="TextBox 81">
                  <a:extLst>
                    <a:ext uri="{FF2B5EF4-FFF2-40B4-BE49-F238E27FC236}">
                      <a16:creationId xmlns="" xmlns:a16="http://schemas.microsoft.com/office/drawing/2014/main" id="{E3BB6D12-5DDE-44A0-A999-41B36EF09EE5}"/>
                    </a:ext>
                  </a:extLst>
                </p:cNvPr>
                <p:cNvSpPr txBox="1"/>
                <p:nvPr/>
              </p:nvSpPr>
              <p:spPr>
                <a:xfrm>
                  <a:off x="5474188" y="626014"/>
                  <a:ext cx="2652399" cy="984885"/>
                </a:xfrm>
                <a:prstGeom prst="rect">
                  <a:avLst/>
                </a:prstGeom>
                <a:grp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defTabSz="45720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+2</m:t>
                        </m:r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=14</m:t>
                        </m:r>
                      </m:oMath>
                    </m:oMathPara>
                  </a14:m>
                  <a:endParaRPr lang="en-GB" sz="3200" dirty="0">
                    <a:solidFill>
                      <a:prstClr val="black"/>
                    </a:solidFill>
                  </a:endParaRPr>
                </a:p>
                <a:p>
                  <a:pPr defTabSz="45720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+4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=25</m:t>
                        </m:r>
                      </m:oMath>
                    </m:oMathPara>
                  </a14:m>
                  <a:endParaRPr lang="en-GB" sz="3200" dirty="0">
                    <a:solidFill>
                      <a:prstClr val="black"/>
                    </a:solidFill>
                  </a:endParaRPr>
                </a:p>
              </p:txBody>
            </p:sp>
          </mc:Choice>
          <mc:Fallback xmlns=""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E3BB6D12-5DDE-44A0-A999-41B36EF09EE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74188" y="626014"/>
                  <a:ext cx="2652399" cy="98488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4" name="TextBox 43">
            <a:extLst>
              <a:ext uri="{FF2B5EF4-FFF2-40B4-BE49-F238E27FC236}">
                <a16:creationId xmlns="" xmlns:a16="http://schemas.microsoft.com/office/drawing/2014/main" id="{200EDEAA-239F-4B90-845B-1A598F70D981}"/>
              </a:ext>
            </a:extLst>
          </p:cNvPr>
          <p:cNvSpPr txBox="1"/>
          <p:nvPr/>
        </p:nvSpPr>
        <p:spPr>
          <a:xfrm>
            <a:off x="-9380" y="8732"/>
            <a:ext cx="1524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GB" sz="2400" dirty="0">
                <a:solidFill>
                  <a:prstClr val="black"/>
                </a:solidFill>
                <a:latin typeface="Stencil" panose="040409050D0802020404" pitchFamily="82" charset="0"/>
              </a:rPr>
              <a:t>Example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="" xmlns:a16="http://schemas.microsoft.com/office/drawing/2014/main" id="{F86DF1A9-49A6-4817-B0B3-BC6192D0C84D}"/>
              </a:ext>
            </a:extLst>
          </p:cNvPr>
          <p:cNvCxnSpPr>
            <a:cxnSpLocks/>
          </p:cNvCxnSpPr>
          <p:nvPr/>
        </p:nvCxnSpPr>
        <p:spPr>
          <a:xfrm>
            <a:off x="4572000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="" xmlns:a16="http://schemas.microsoft.com/office/drawing/2014/main" id="{00AA44ED-F32C-47D3-B577-9AE51E5998DD}"/>
                  </a:ext>
                </a:extLst>
              </p:cNvPr>
              <p:cNvSpPr txBox="1"/>
              <p:nvPr/>
            </p:nvSpPr>
            <p:spPr>
              <a:xfrm>
                <a:off x="382560" y="2948493"/>
                <a:ext cx="385721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457200"/>
                <a:r>
                  <a:rPr lang="en-GB" sz="2400" dirty="0">
                    <a:solidFill>
                      <a:prstClr val="black"/>
                    </a:solidFill>
                  </a:rPr>
                  <a:t>Substitute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solidFill>
                      <a:prstClr val="black"/>
                    </a:solidFill>
                  </a:rPr>
                  <a:t> back in to find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>
                    <a:solidFill>
                      <a:prstClr val="black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00AA44ED-F32C-47D3-B577-9AE51E5998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693" y="2948490"/>
                <a:ext cx="3926138" cy="461665"/>
              </a:xfrm>
              <a:prstGeom prst="rect">
                <a:avLst/>
              </a:prstGeom>
              <a:blipFill>
                <a:blip r:embed="rId6"/>
                <a:stretch>
                  <a:fillRect l="-1242" t="-10667" r="-932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Arrow: U-Turn 46">
            <a:extLst>
              <a:ext uri="{FF2B5EF4-FFF2-40B4-BE49-F238E27FC236}">
                <a16:creationId xmlns="" xmlns:a16="http://schemas.microsoft.com/office/drawing/2014/main" id="{A03E8C02-582C-4A84-B8AE-0EB3354480EF}"/>
              </a:ext>
            </a:extLst>
          </p:cNvPr>
          <p:cNvSpPr/>
          <p:nvPr/>
        </p:nvSpPr>
        <p:spPr>
          <a:xfrm rot="5400000">
            <a:off x="2914373" y="2342747"/>
            <a:ext cx="2428237" cy="587551"/>
          </a:xfrm>
          <a:prstGeom prst="uturnArrow">
            <a:avLst>
              <a:gd name="adj1" fmla="val 25000"/>
              <a:gd name="adj2" fmla="val 25000"/>
              <a:gd name="adj3" fmla="val 25000"/>
              <a:gd name="adj4" fmla="val 43750"/>
              <a:gd name="adj5" fmla="val 100000"/>
            </a:avLst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 sz="3200" dirty="0">
              <a:solidFill>
                <a:prstClr val="black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="" xmlns:a16="http://schemas.microsoft.com/office/drawing/2014/main" id="{66ABCF9A-A507-41F6-824A-615160DB41DA}"/>
                  </a:ext>
                </a:extLst>
              </p:cNvPr>
              <p:cNvSpPr txBox="1"/>
              <p:nvPr/>
            </p:nvSpPr>
            <p:spPr>
              <a:xfrm>
                <a:off x="217039" y="3400953"/>
                <a:ext cx="3459217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360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36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2×4</m:t>
                          </m:r>
                        </m:e>
                      </m:d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66ABCF9A-A507-41F6-824A-615160DB41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124" y="3400953"/>
                <a:ext cx="3459216" cy="55399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="" xmlns:a16="http://schemas.microsoft.com/office/drawing/2014/main" id="{B297A78F-11F9-45B5-9264-7BA6676AD89D}"/>
                  </a:ext>
                </a:extLst>
              </p:cNvPr>
              <p:cNvSpPr txBox="1"/>
              <p:nvPr/>
            </p:nvSpPr>
            <p:spPr>
              <a:xfrm>
                <a:off x="1301653" y="3935078"/>
                <a:ext cx="2285754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8−2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B297A78F-11F9-45B5-9264-7BA6676AD8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0124" y="3935078"/>
                <a:ext cx="2285754" cy="55399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="" xmlns:a16="http://schemas.microsoft.com/office/drawing/2014/main" id="{611FFBBA-1AB6-435D-8941-EAEE70459BD0}"/>
                  </a:ext>
                </a:extLst>
              </p:cNvPr>
              <p:cNvSpPr txBox="1"/>
              <p:nvPr/>
            </p:nvSpPr>
            <p:spPr>
              <a:xfrm>
                <a:off x="2297679" y="4469203"/>
                <a:ext cx="2285754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8=4+2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611FFBBA-1AB6-435D-8941-EAEE70459B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9152" y="4469203"/>
                <a:ext cx="2285754" cy="55399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1" name="Group 50">
            <a:extLst>
              <a:ext uri="{FF2B5EF4-FFF2-40B4-BE49-F238E27FC236}">
                <a16:creationId xmlns="" xmlns:a16="http://schemas.microsoft.com/office/drawing/2014/main" id="{C7CBB428-6F77-4A3D-B8AB-3D374D358741}"/>
              </a:ext>
            </a:extLst>
          </p:cNvPr>
          <p:cNvGrpSpPr/>
          <p:nvPr/>
        </p:nvGrpSpPr>
        <p:grpSpPr>
          <a:xfrm>
            <a:off x="653469" y="6232205"/>
            <a:ext cx="3318447" cy="588693"/>
            <a:chOff x="707925" y="6242362"/>
            <a:chExt cx="3594984" cy="588693"/>
          </a:xfrm>
        </p:grpSpPr>
        <p:sp>
          <p:nvSpPr>
            <p:cNvPr id="52" name="Rectangle: Rounded Corners 51">
              <a:extLst>
                <a:ext uri="{FF2B5EF4-FFF2-40B4-BE49-F238E27FC236}">
                  <a16:creationId xmlns="" xmlns:a16="http://schemas.microsoft.com/office/drawing/2014/main" id="{B02BAD1B-1674-4260-8DC0-AA07421AEAB0}"/>
                </a:ext>
              </a:extLst>
            </p:cNvPr>
            <p:cNvSpPr/>
            <p:nvPr/>
          </p:nvSpPr>
          <p:spPr>
            <a:xfrm>
              <a:off x="707925" y="6242362"/>
              <a:ext cx="3594984" cy="588693"/>
            </a:xfrm>
            <a:prstGeom prst="roundRect">
              <a:avLst>
                <a:gd name="adj" fmla="val 11737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200"/>
              <a:endParaRPr lang="en-GB" sz="3200" dirty="0">
                <a:solidFill>
                  <a:prstClr val="white"/>
                </a:solidFill>
                <a:latin typeface="Comic Sans MS" panose="030F0702030302020204" pitchFamily="66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TextBox 52">
                  <a:extLst>
                    <a:ext uri="{FF2B5EF4-FFF2-40B4-BE49-F238E27FC236}">
                      <a16:creationId xmlns="" xmlns:a16="http://schemas.microsoft.com/office/drawing/2014/main" id="{4C4154F3-6465-45CF-9727-89A99340E65E}"/>
                    </a:ext>
                  </a:extLst>
                </p:cNvPr>
                <p:cNvSpPr txBox="1"/>
                <p:nvPr/>
              </p:nvSpPr>
              <p:spPr>
                <a:xfrm>
                  <a:off x="1237914" y="6259709"/>
                  <a:ext cx="2722343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defTabSz="457200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GB" sz="36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36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=4, </m:t>
                        </m:r>
                        <m:r>
                          <a:rPr lang="en-GB" sz="36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sz="36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=2</m:t>
                        </m:r>
                      </m:oMath>
                    </m:oMathPara>
                  </a14:m>
                  <a:endParaRPr lang="en-GB" sz="3600" dirty="0">
                    <a:solidFill>
                      <a:prstClr val="black"/>
                    </a:solidFill>
                  </a:endParaRPr>
                </a:p>
              </p:txBody>
            </p:sp>
          </mc:Choice>
          <mc:Fallback xmlns=""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4C4154F3-6465-45CF-9727-89A99340E65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37914" y="6259709"/>
                  <a:ext cx="2512932" cy="553998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="" xmlns:a16="http://schemas.microsoft.com/office/drawing/2014/main" id="{BCC31BC1-AC6B-4D47-B098-A703028D26A9}"/>
                  </a:ext>
                </a:extLst>
              </p:cNvPr>
              <p:cNvSpPr txBox="1"/>
              <p:nvPr/>
            </p:nvSpPr>
            <p:spPr>
              <a:xfrm>
                <a:off x="2299299" y="5003328"/>
                <a:ext cx="1481046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4=2</m:t>
                      </m:r>
                      <m:r>
                        <a:rPr lang="en-GB" sz="36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BCC31BC1-AC6B-4D47-B098-A703028D26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0907" y="5003328"/>
                <a:ext cx="1481046" cy="55399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="" xmlns:a16="http://schemas.microsoft.com/office/drawing/2014/main" id="{05265EAE-8E17-4995-98F7-6388E8BDAE24}"/>
                  </a:ext>
                </a:extLst>
              </p:cNvPr>
              <p:cNvSpPr txBox="1"/>
              <p:nvPr/>
            </p:nvSpPr>
            <p:spPr>
              <a:xfrm>
                <a:off x="2044460" y="5537451"/>
                <a:ext cx="1672698" cy="5539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36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6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05265EAE-8E17-4995-98F7-6388E8BDAE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4831" y="5537451"/>
                <a:ext cx="1812089" cy="55399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="" xmlns:a16="http://schemas.microsoft.com/office/drawing/2014/main" id="{D1874ADC-23EC-470C-911C-506D9B02D9A5}"/>
                  </a:ext>
                </a:extLst>
              </p:cNvPr>
              <p:cNvSpPr txBox="1"/>
              <p:nvPr/>
            </p:nvSpPr>
            <p:spPr>
              <a:xfrm>
                <a:off x="1014208" y="490184"/>
                <a:ext cx="2799869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=16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D1874ADC-23EC-470C-911C-506D9B02D9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8723" y="490184"/>
                <a:ext cx="2799869" cy="55399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="" xmlns:a16="http://schemas.microsoft.com/office/drawing/2014/main" id="{7258C9BA-CD06-41FF-B31A-D4809ED0DAF7}"/>
                  </a:ext>
                </a:extLst>
              </p:cNvPr>
              <p:cNvSpPr txBox="1"/>
              <p:nvPr/>
            </p:nvSpPr>
            <p:spPr>
              <a:xfrm>
                <a:off x="1014207" y="1197540"/>
                <a:ext cx="2544992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7258C9BA-CD06-41FF-B31A-D4809ED0DA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8723" y="1197540"/>
                <a:ext cx="2544992" cy="55399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8" name="Straight Connector 57">
            <a:extLst>
              <a:ext uri="{FF2B5EF4-FFF2-40B4-BE49-F238E27FC236}">
                <a16:creationId xmlns="" xmlns:a16="http://schemas.microsoft.com/office/drawing/2014/main" id="{F97DDE78-0456-44E8-9F05-3BCD3EBC1E48}"/>
              </a:ext>
            </a:extLst>
          </p:cNvPr>
          <p:cNvCxnSpPr>
            <a:cxnSpLocks/>
          </p:cNvCxnSpPr>
          <p:nvPr/>
        </p:nvCxnSpPr>
        <p:spPr>
          <a:xfrm>
            <a:off x="414817" y="1904896"/>
            <a:ext cx="320121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="" xmlns:a16="http://schemas.microsoft.com/office/drawing/2014/main" id="{7EF11D63-06A7-46ED-B472-F59A3661F3E8}"/>
                  </a:ext>
                </a:extLst>
              </p:cNvPr>
              <p:cNvSpPr txBox="1"/>
              <p:nvPr/>
            </p:nvSpPr>
            <p:spPr>
              <a:xfrm>
                <a:off x="1892005" y="1936367"/>
                <a:ext cx="1830181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5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=20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7EF11D63-06A7-46ED-B472-F59A3661F3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9671" y="1936367"/>
                <a:ext cx="1830180" cy="553998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="" xmlns:a16="http://schemas.microsoft.com/office/drawing/2014/main" id="{0FA0055B-6D50-4F19-BE92-506A3EDA32BF}"/>
                  </a:ext>
                </a:extLst>
              </p:cNvPr>
              <p:cNvSpPr txBox="1"/>
              <p:nvPr/>
            </p:nvSpPr>
            <p:spPr>
              <a:xfrm>
                <a:off x="105970" y="1126824"/>
                <a:ext cx="54983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GB" sz="4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0FA0055B-6D50-4F19-BE92-506A3EDA32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800" y="1126824"/>
                <a:ext cx="549830" cy="677108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="" xmlns:a16="http://schemas.microsoft.com/office/drawing/2014/main" id="{BFD2F5C8-7036-4836-951C-66BE78692542}"/>
                  </a:ext>
                </a:extLst>
              </p:cNvPr>
              <p:cNvSpPr txBox="1"/>
              <p:nvPr/>
            </p:nvSpPr>
            <p:spPr>
              <a:xfrm>
                <a:off x="2207272" y="2461477"/>
                <a:ext cx="1219436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BFD2F5C8-7036-4836-951C-66BE786925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1211" y="2461477"/>
                <a:ext cx="1219436" cy="553998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Star: 5 Points 17">
            <a:extLst>
              <a:ext uri="{FF2B5EF4-FFF2-40B4-BE49-F238E27FC236}">
                <a16:creationId xmlns="" xmlns:a16="http://schemas.microsoft.com/office/drawing/2014/main" id="{3383AC02-CDBA-4484-8349-A5577021ABBD}"/>
              </a:ext>
            </a:extLst>
          </p:cNvPr>
          <p:cNvSpPr/>
          <p:nvPr/>
        </p:nvSpPr>
        <p:spPr>
          <a:xfrm>
            <a:off x="5193801" y="5092498"/>
            <a:ext cx="567122" cy="614382"/>
          </a:xfrm>
          <a:prstGeom prst="star5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endParaRPr lang="en-GB" sz="3200" dirty="0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2761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FD503EDC-176E-4BCE-B4EF-BE05F06B74D6}"/>
              </a:ext>
            </a:extLst>
          </p:cNvPr>
          <p:cNvSpPr txBox="1"/>
          <p:nvPr/>
        </p:nvSpPr>
        <p:spPr>
          <a:xfrm>
            <a:off x="4572001" y="8732"/>
            <a:ext cx="18774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GB" sz="2400" dirty="0">
                <a:solidFill>
                  <a:prstClr val="black"/>
                </a:solidFill>
                <a:latin typeface="Stencil" panose="040409050D0802020404" pitchFamily="82" charset="0"/>
              </a:rPr>
              <a:t>Your Turn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="" xmlns:a16="http://schemas.microsoft.com/office/drawing/2014/main" id="{E02E6AEB-1546-44F2-BB4D-58E47F1BFB3E}"/>
              </a:ext>
            </a:extLst>
          </p:cNvPr>
          <p:cNvGrpSpPr/>
          <p:nvPr/>
        </p:nvGrpSpPr>
        <p:grpSpPr>
          <a:xfrm>
            <a:off x="4818663" y="462078"/>
            <a:ext cx="4169106" cy="1034607"/>
            <a:chOff x="5220218" y="462075"/>
            <a:chExt cx="4516532" cy="1034607"/>
          </a:xfrm>
        </p:grpSpPr>
        <p:grpSp>
          <p:nvGrpSpPr>
            <p:cNvPr id="4" name="Group 3">
              <a:extLst>
                <a:ext uri="{FF2B5EF4-FFF2-40B4-BE49-F238E27FC236}">
                  <a16:creationId xmlns="" xmlns:a16="http://schemas.microsoft.com/office/drawing/2014/main" id="{E43E7358-30B4-4256-9263-60CDDF6A7CBA}"/>
                </a:ext>
              </a:extLst>
            </p:cNvPr>
            <p:cNvGrpSpPr/>
            <p:nvPr/>
          </p:nvGrpSpPr>
          <p:grpSpPr>
            <a:xfrm>
              <a:off x="5220218" y="462075"/>
              <a:ext cx="3160339" cy="1034607"/>
              <a:chOff x="5220218" y="601153"/>
              <a:chExt cx="3160339" cy="1034607"/>
            </a:xfrm>
          </p:grpSpPr>
          <p:sp>
            <p:nvSpPr>
              <p:cNvPr id="41" name="Rectangle: Rounded Corners 40">
                <a:extLst>
                  <a:ext uri="{FF2B5EF4-FFF2-40B4-BE49-F238E27FC236}">
                    <a16:creationId xmlns="" xmlns:a16="http://schemas.microsoft.com/office/drawing/2014/main" id="{CAB726EB-882F-4446-95AC-FF2841B49DDC}"/>
                  </a:ext>
                </a:extLst>
              </p:cNvPr>
              <p:cNvSpPr/>
              <p:nvPr/>
            </p:nvSpPr>
            <p:spPr>
              <a:xfrm>
                <a:off x="5220218" y="601153"/>
                <a:ext cx="3160339" cy="1034607"/>
              </a:xfrm>
              <a:prstGeom prst="roundRect">
                <a:avLst>
                  <a:gd name="adj" fmla="val 11737"/>
                </a:avLst>
              </a:prstGeom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457200"/>
                <a:endParaRPr lang="en-GB" sz="2800" dirty="0">
                  <a:solidFill>
                    <a:prstClr val="white"/>
                  </a:solidFill>
                  <a:latin typeface="Comic Sans MS" panose="030F0702030302020204" pitchFamily="66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" name="TextBox 22">
                    <a:extLst>
                      <a:ext uri="{FF2B5EF4-FFF2-40B4-BE49-F238E27FC236}">
                        <a16:creationId xmlns="" xmlns:a16="http://schemas.microsoft.com/office/drawing/2014/main" id="{4B3E55D1-6F5F-4511-9E32-651FA75FD8DD}"/>
                      </a:ext>
                    </a:extLst>
                  </p:cNvPr>
                  <p:cNvSpPr txBox="1"/>
                  <p:nvPr/>
                </p:nvSpPr>
                <p:spPr>
                  <a:xfrm>
                    <a:off x="5474188" y="626014"/>
                    <a:ext cx="2652399" cy="984885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defTabSz="457200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32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32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32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n-GB" sz="32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32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=10</m:t>
                          </m:r>
                        </m:oMath>
                      </m:oMathPara>
                    </a14:m>
                    <a:endParaRPr lang="en-GB" sz="3200" dirty="0">
                      <a:solidFill>
                        <a:prstClr val="black"/>
                      </a:solidFill>
                    </a:endParaRPr>
                  </a:p>
                  <a:p>
                    <a:pPr defTabSz="457200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32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32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32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32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32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32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=5</m:t>
                          </m:r>
                        </m:oMath>
                      </m:oMathPara>
                    </a14:m>
                    <a:endParaRPr lang="en-GB" sz="3200" dirty="0">
                      <a:solidFill>
                        <a:prstClr val="black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3" name="TextBox 22">
                    <a:extLst>
                      <a:ext uri="{FF2B5EF4-FFF2-40B4-BE49-F238E27FC236}">
                        <a16:creationId xmlns:a16="http://schemas.microsoft.com/office/drawing/2014/main" id="{4B3E55D1-6F5F-4511-9E32-651FA75FD8D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74188" y="626014"/>
                    <a:ext cx="2652399" cy="984885"/>
                  </a:xfrm>
                  <a:prstGeom prst="rect">
                    <a:avLst/>
                  </a:prstGeom>
                  <a:blipFill>
                    <a:blip r:embed="rId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TextBox 42">
                  <a:extLst>
                    <a:ext uri="{FF2B5EF4-FFF2-40B4-BE49-F238E27FC236}">
                      <a16:creationId xmlns="" xmlns:a16="http://schemas.microsoft.com/office/drawing/2014/main" id="{02EEF13B-5A08-4421-B81F-2A5EF9CC636A}"/>
                    </a:ext>
                  </a:extLst>
                </p:cNvPr>
                <p:cNvSpPr txBox="1"/>
                <p:nvPr/>
              </p:nvSpPr>
              <p:spPr>
                <a:xfrm>
                  <a:off x="8467305" y="486936"/>
                  <a:ext cx="1269445" cy="98488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 defTabSz="457200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=3 </m:t>
                        </m:r>
                      </m:oMath>
                    </m:oMathPara>
                  </a14:m>
                  <a:endParaRPr lang="en-GB" sz="3200" i="1" dirty="0">
                    <a:solidFill>
                      <a:prstClr val="black"/>
                    </a:solidFill>
                    <a:latin typeface="Cambria Math" panose="02040503050406030204" pitchFamily="18" charset="0"/>
                  </a:endParaRPr>
                </a:p>
                <a:p>
                  <a:pPr algn="ctr" defTabSz="457200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=2</m:t>
                        </m:r>
                      </m:oMath>
                    </m:oMathPara>
                  </a14:m>
                  <a:endParaRPr lang="en-GB" sz="3200" dirty="0">
                    <a:solidFill>
                      <a:prstClr val="black"/>
                    </a:solidFill>
                  </a:endParaRPr>
                </a:p>
              </p:txBody>
            </p:sp>
          </mc:Choice>
          <mc:Fallback xmlns=""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02EEF13B-5A08-4421-B81F-2A5EF9CC636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16129" y="486936"/>
                  <a:ext cx="1171796" cy="984885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02F0E8FA-FDCF-4F85-95A8-5A1FE5F0BC43}"/>
              </a:ext>
            </a:extLst>
          </p:cNvPr>
          <p:cNvGrpSpPr/>
          <p:nvPr/>
        </p:nvGrpSpPr>
        <p:grpSpPr>
          <a:xfrm>
            <a:off x="4818663" y="2139875"/>
            <a:ext cx="4169106" cy="1034607"/>
            <a:chOff x="5220218" y="1774112"/>
            <a:chExt cx="4516532" cy="1034607"/>
          </a:xfrm>
        </p:grpSpPr>
        <p:grpSp>
          <p:nvGrpSpPr>
            <p:cNvPr id="69" name="Group 68">
              <a:extLst>
                <a:ext uri="{FF2B5EF4-FFF2-40B4-BE49-F238E27FC236}">
                  <a16:creationId xmlns="" xmlns:a16="http://schemas.microsoft.com/office/drawing/2014/main" id="{BADB7BF9-3462-4ED6-848E-712DB2075F26}"/>
                </a:ext>
              </a:extLst>
            </p:cNvPr>
            <p:cNvGrpSpPr/>
            <p:nvPr/>
          </p:nvGrpSpPr>
          <p:grpSpPr>
            <a:xfrm>
              <a:off x="5220218" y="1774112"/>
              <a:ext cx="3160339" cy="1034607"/>
              <a:chOff x="5220218" y="601153"/>
              <a:chExt cx="3160339" cy="1034607"/>
            </a:xfrm>
            <a:solidFill>
              <a:schemeClr val="accent4">
                <a:lumMod val="60000"/>
                <a:lumOff val="40000"/>
              </a:schemeClr>
            </a:solidFill>
          </p:grpSpPr>
          <p:sp>
            <p:nvSpPr>
              <p:cNvPr id="71" name="Rectangle: Rounded Corners 70">
                <a:extLst>
                  <a:ext uri="{FF2B5EF4-FFF2-40B4-BE49-F238E27FC236}">
                    <a16:creationId xmlns="" xmlns:a16="http://schemas.microsoft.com/office/drawing/2014/main" id="{4F3945BD-3AD9-448F-9DC7-E81EFC08B591}"/>
                  </a:ext>
                </a:extLst>
              </p:cNvPr>
              <p:cNvSpPr/>
              <p:nvPr/>
            </p:nvSpPr>
            <p:spPr>
              <a:xfrm>
                <a:off x="5220218" y="601153"/>
                <a:ext cx="3160339" cy="1034607"/>
              </a:xfrm>
              <a:prstGeom prst="roundRect">
                <a:avLst>
                  <a:gd name="adj" fmla="val 11737"/>
                </a:avLst>
              </a:prstGeom>
              <a:grpFill/>
              <a:ln w="1905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457200"/>
                <a:endParaRPr lang="en-GB" sz="2800" dirty="0">
                  <a:solidFill>
                    <a:prstClr val="white"/>
                  </a:solidFill>
                  <a:latin typeface="Comic Sans MS" panose="030F0702030302020204" pitchFamily="66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2" name="TextBox 71">
                    <a:extLst>
                      <a:ext uri="{FF2B5EF4-FFF2-40B4-BE49-F238E27FC236}">
                        <a16:creationId xmlns="" xmlns:a16="http://schemas.microsoft.com/office/drawing/2014/main" id="{06C860F6-5345-42AB-A13E-FCBCE4688A37}"/>
                      </a:ext>
                    </a:extLst>
                  </p:cNvPr>
                  <p:cNvSpPr txBox="1"/>
                  <p:nvPr/>
                </p:nvSpPr>
                <p:spPr>
                  <a:xfrm>
                    <a:off x="5474188" y="626014"/>
                    <a:ext cx="2652399" cy="984885"/>
                  </a:xfrm>
                  <a:prstGeom prst="rect">
                    <a:avLst/>
                  </a:prstGeom>
                  <a:grp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defTabSz="457200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32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32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32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  <m:r>
                            <a:rPr lang="en-GB" sz="32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32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=26</m:t>
                          </m:r>
                        </m:oMath>
                      </m:oMathPara>
                    </a14:m>
                    <a:endParaRPr lang="en-GB" sz="3200" dirty="0">
                      <a:solidFill>
                        <a:prstClr val="black"/>
                      </a:solidFill>
                    </a:endParaRPr>
                  </a:p>
                  <a:p>
                    <a:pPr defTabSz="457200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32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32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32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  <m:r>
                            <a:rPr lang="en-GB" sz="32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32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=9</m:t>
                          </m:r>
                        </m:oMath>
                      </m:oMathPara>
                    </a14:m>
                    <a:endParaRPr lang="en-GB" sz="3200" dirty="0">
                      <a:solidFill>
                        <a:prstClr val="black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2" name="TextBox 71">
                    <a:extLst>
                      <a:ext uri="{FF2B5EF4-FFF2-40B4-BE49-F238E27FC236}">
                        <a16:creationId xmlns:a16="http://schemas.microsoft.com/office/drawing/2014/main" id="{06C860F6-5345-42AB-A13E-FCBCE4688A3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74188" y="626014"/>
                    <a:ext cx="2652399" cy="984885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TextBox 69">
                  <a:extLst>
                    <a:ext uri="{FF2B5EF4-FFF2-40B4-BE49-F238E27FC236}">
                      <a16:creationId xmlns="" xmlns:a16="http://schemas.microsoft.com/office/drawing/2014/main" id="{3E927B1E-3FAB-41F6-8169-96FD8C00A388}"/>
                    </a:ext>
                  </a:extLst>
                </p:cNvPr>
                <p:cNvSpPr txBox="1"/>
                <p:nvPr/>
              </p:nvSpPr>
              <p:spPr>
                <a:xfrm>
                  <a:off x="8467305" y="1798973"/>
                  <a:ext cx="1269445" cy="98488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 defTabSz="457200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=5 </m:t>
                        </m:r>
                      </m:oMath>
                    </m:oMathPara>
                  </a14:m>
                  <a:endParaRPr lang="en-GB" sz="3200" i="1" dirty="0">
                    <a:solidFill>
                      <a:prstClr val="black"/>
                    </a:solidFill>
                    <a:latin typeface="Cambria Math" panose="02040503050406030204" pitchFamily="18" charset="0"/>
                  </a:endParaRPr>
                </a:p>
                <a:p>
                  <a:pPr algn="ctr" defTabSz="457200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=2</m:t>
                        </m:r>
                      </m:oMath>
                    </m:oMathPara>
                  </a14:m>
                  <a:endParaRPr lang="en-GB" sz="3200" dirty="0">
                    <a:solidFill>
                      <a:prstClr val="black"/>
                    </a:solidFill>
                  </a:endParaRPr>
                </a:p>
              </p:txBody>
            </p:sp>
          </mc:Choice>
          <mc:Fallback xmlns=""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3E927B1E-3FAB-41F6-8169-96FD8C00A38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16129" y="1798973"/>
                  <a:ext cx="1171796" cy="98488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48529AFF-8864-4A40-A5F0-E11534434355}"/>
              </a:ext>
            </a:extLst>
          </p:cNvPr>
          <p:cNvGrpSpPr/>
          <p:nvPr/>
        </p:nvGrpSpPr>
        <p:grpSpPr>
          <a:xfrm>
            <a:off x="4792243" y="3817671"/>
            <a:ext cx="4169106" cy="1034607"/>
            <a:chOff x="5191596" y="3086149"/>
            <a:chExt cx="4516532" cy="1034607"/>
          </a:xfrm>
        </p:grpSpPr>
        <p:grpSp>
          <p:nvGrpSpPr>
            <p:cNvPr id="74" name="Group 73">
              <a:extLst>
                <a:ext uri="{FF2B5EF4-FFF2-40B4-BE49-F238E27FC236}">
                  <a16:creationId xmlns="" xmlns:a16="http://schemas.microsoft.com/office/drawing/2014/main" id="{3C69918D-6A1E-4D7D-BD62-584D4B6B0AB9}"/>
                </a:ext>
              </a:extLst>
            </p:cNvPr>
            <p:cNvGrpSpPr/>
            <p:nvPr/>
          </p:nvGrpSpPr>
          <p:grpSpPr>
            <a:xfrm>
              <a:off x="5191596" y="3086149"/>
              <a:ext cx="3247087" cy="1034607"/>
              <a:chOff x="5220218" y="601153"/>
              <a:chExt cx="3247087" cy="1034607"/>
            </a:xfrm>
            <a:solidFill>
              <a:schemeClr val="accent6">
                <a:lumMod val="60000"/>
                <a:lumOff val="40000"/>
              </a:schemeClr>
            </a:solidFill>
          </p:grpSpPr>
          <p:sp>
            <p:nvSpPr>
              <p:cNvPr id="76" name="Rectangle: Rounded Corners 75">
                <a:extLst>
                  <a:ext uri="{FF2B5EF4-FFF2-40B4-BE49-F238E27FC236}">
                    <a16:creationId xmlns="" xmlns:a16="http://schemas.microsoft.com/office/drawing/2014/main" id="{982E8A19-8D95-478C-9751-26C182B1FFA9}"/>
                  </a:ext>
                </a:extLst>
              </p:cNvPr>
              <p:cNvSpPr/>
              <p:nvPr/>
            </p:nvSpPr>
            <p:spPr>
              <a:xfrm>
                <a:off x="5220218" y="601153"/>
                <a:ext cx="3160339" cy="1034607"/>
              </a:xfrm>
              <a:prstGeom prst="roundRect">
                <a:avLst>
                  <a:gd name="adj" fmla="val 11737"/>
                </a:avLst>
              </a:prstGeom>
              <a:grpFill/>
              <a:ln w="1905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457200"/>
                <a:endParaRPr lang="en-GB" sz="2800" dirty="0">
                  <a:solidFill>
                    <a:prstClr val="white"/>
                  </a:solidFill>
                  <a:latin typeface="Comic Sans MS" panose="030F0702030302020204" pitchFamily="66" charset="0"/>
                </a:endParaRPr>
              </a:p>
            </p:txBody>
          </p:sp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77" name="TextBox 76">
                    <a:extLst>
                      <a:ext uri="{FF2B5EF4-FFF2-40B4-BE49-F238E27FC236}">
                        <a16:creationId xmlns="" xmlns:a16="http://schemas.microsoft.com/office/drawing/2014/main" id="{7786A488-4D30-40B0-A938-B4368B6CD7A8}"/>
                      </a:ext>
                    </a:extLst>
                  </p:cNvPr>
                  <p:cNvSpPr txBox="1"/>
                  <p:nvPr/>
                </p:nvSpPr>
                <p:spPr>
                  <a:xfrm>
                    <a:off x="5220219" y="626014"/>
                    <a:ext cx="3247086" cy="984885"/>
                  </a:xfrm>
                  <a:prstGeom prst="rect">
                    <a:avLst/>
                  </a:prstGeom>
                  <a:grp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defTabSz="457200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32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32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32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  <m:r>
                            <a:rPr lang="en-GB" sz="32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32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=−8</m:t>
                          </m:r>
                        </m:oMath>
                      </m:oMathPara>
                    </a14:m>
                    <a:endParaRPr lang="en-GB" sz="3200" dirty="0">
                      <a:solidFill>
                        <a:prstClr val="black"/>
                      </a:solidFill>
                    </a:endParaRPr>
                  </a:p>
                  <a:p>
                    <a:pPr defTabSz="457200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32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32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32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+5</m:t>
                          </m:r>
                          <m:r>
                            <a:rPr lang="en-GB" sz="32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32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=40</m:t>
                          </m:r>
                        </m:oMath>
                      </m:oMathPara>
                    </a14:m>
                    <a:endParaRPr lang="en-GB" sz="3200" dirty="0">
                      <a:solidFill>
                        <a:prstClr val="black"/>
                      </a:solidFill>
                    </a:endParaRPr>
                  </a:p>
                </p:txBody>
              </p:sp>
            </mc:Choice>
            <mc:Fallback>
              <p:sp>
                <p:nvSpPr>
                  <p:cNvPr id="77" name="TextBox 76">
                    <a:extLst>
                      <a:ext uri="{FF2B5EF4-FFF2-40B4-BE49-F238E27FC236}">
                        <a16:creationId xmlns="" xmlns:a16="http://schemas.microsoft.com/office/drawing/2014/main" xmlns:a14="http://schemas.microsoft.com/office/drawing/2010/main" id="{7786A488-4D30-40B0-A938-B4368B6CD7A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220219" y="626014"/>
                    <a:ext cx="3247086" cy="984885"/>
                  </a:xfrm>
                  <a:prstGeom prst="rect">
                    <a:avLst/>
                  </a:prstGeom>
                  <a:blipFill rotWithShape="1"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5" name="TextBox 74">
                  <a:extLst>
                    <a:ext uri="{FF2B5EF4-FFF2-40B4-BE49-F238E27FC236}">
                      <a16:creationId xmlns="" xmlns:a16="http://schemas.microsoft.com/office/drawing/2014/main" id="{ADF8A4C0-25C6-4FD2-B71F-413DA688C199}"/>
                    </a:ext>
                  </a:extLst>
                </p:cNvPr>
                <p:cNvSpPr txBox="1"/>
                <p:nvPr/>
              </p:nvSpPr>
              <p:spPr>
                <a:xfrm>
                  <a:off x="8438683" y="3111010"/>
                  <a:ext cx="1269445" cy="98488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 defTabSz="457200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=4 </m:t>
                        </m:r>
                      </m:oMath>
                    </m:oMathPara>
                  </a14:m>
                  <a:endParaRPr lang="en-GB" sz="3200" i="1" dirty="0">
                    <a:solidFill>
                      <a:prstClr val="black"/>
                    </a:solidFill>
                    <a:latin typeface="Cambria Math" panose="02040503050406030204" pitchFamily="18" charset="0"/>
                  </a:endParaRPr>
                </a:p>
                <a:p>
                  <a:pPr algn="ctr" defTabSz="457200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=4</m:t>
                        </m:r>
                      </m:oMath>
                    </m:oMathPara>
                  </a14:m>
                  <a:endParaRPr lang="en-GB" sz="3200" dirty="0">
                    <a:solidFill>
                      <a:prstClr val="black"/>
                    </a:solidFill>
                  </a:endParaRPr>
                </a:p>
              </p:txBody>
            </p:sp>
          </mc:Choice>
          <mc:Fallback xmlns="">
            <p:sp>
              <p:nvSpPr>
                <p:cNvPr id="75" name="TextBox 74">
                  <a:extLst>
                    <a:ext uri="{FF2B5EF4-FFF2-40B4-BE49-F238E27FC236}">
                      <a16:creationId xmlns:a16="http://schemas.microsoft.com/office/drawing/2014/main" id="{ADF8A4C0-25C6-4FD2-B71F-413DA688C19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87507" y="3111010"/>
                  <a:ext cx="1171796" cy="984885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837D2924-BD9F-4015-997C-426D9DE0260B}"/>
              </a:ext>
            </a:extLst>
          </p:cNvPr>
          <p:cNvGrpSpPr/>
          <p:nvPr/>
        </p:nvGrpSpPr>
        <p:grpSpPr>
          <a:xfrm>
            <a:off x="4792243" y="5495469"/>
            <a:ext cx="4169106" cy="1034607"/>
            <a:chOff x="5191596" y="4398186"/>
            <a:chExt cx="4516532" cy="1034607"/>
          </a:xfrm>
        </p:grpSpPr>
        <p:grpSp>
          <p:nvGrpSpPr>
            <p:cNvPr id="79" name="Group 78">
              <a:extLst>
                <a:ext uri="{FF2B5EF4-FFF2-40B4-BE49-F238E27FC236}">
                  <a16:creationId xmlns="" xmlns:a16="http://schemas.microsoft.com/office/drawing/2014/main" id="{8C2BE244-09E0-414E-BB8E-83B200035427}"/>
                </a:ext>
              </a:extLst>
            </p:cNvPr>
            <p:cNvGrpSpPr/>
            <p:nvPr/>
          </p:nvGrpSpPr>
          <p:grpSpPr>
            <a:xfrm>
              <a:off x="5191596" y="4398186"/>
              <a:ext cx="3160339" cy="1034607"/>
              <a:chOff x="5220218" y="601153"/>
              <a:chExt cx="3160339" cy="1034607"/>
            </a:xfrm>
            <a:solidFill>
              <a:schemeClr val="accent5">
                <a:lumMod val="60000"/>
                <a:lumOff val="40000"/>
              </a:schemeClr>
            </a:solidFill>
          </p:grpSpPr>
          <p:sp>
            <p:nvSpPr>
              <p:cNvPr id="81" name="Rectangle: Rounded Corners 80">
                <a:extLst>
                  <a:ext uri="{FF2B5EF4-FFF2-40B4-BE49-F238E27FC236}">
                    <a16:creationId xmlns="" xmlns:a16="http://schemas.microsoft.com/office/drawing/2014/main" id="{16EDE9AC-1935-4B0F-B4F0-B7CBA6F7830E}"/>
                  </a:ext>
                </a:extLst>
              </p:cNvPr>
              <p:cNvSpPr/>
              <p:nvPr/>
            </p:nvSpPr>
            <p:spPr>
              <a:xfrm>
                <a:off x="5220218" y="601153"/>
                <a:ext cx="3160339" cy="1034607"/>
              </a:xfrm>
              <a:prstGeom prst="roundRect">
                <a:avLst>
                  <a:gd name="adj" fmla="val 11737"/>
                </a:avLst>
              </a:prstGeom>
              <a:grpFill/>
              <a:ln w="1905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457200"/>
                <a:endParaRPr lang="en-GB" sz="2800" dirty="0">
                  <a:solidFill>
                    <a:prstClr val="white"/>
                  </a:solidFill>
                  <a:latin typeface="Comic Sans MS" panose="030F0702030302020204" pitchFamily="66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2" name="TextBox 81">
                    <a:extLst>
                      <a:ext uri="{FF2B5EF4-FFF2-40B4-BE49-F238E27FC236}">
                        <a16:creationId xmlns="" xmlns:a16="http://schemas.microsoft.com/office/drawing/2014/main" id="{E3BB6D12-5DDE-44A0-A999-41B36EF09EE5}"/>
                      </a:ext>
                    </a:extLst>
                  </p:cNvPr>
                  <p:cNvSpPr txBox="1"/>
                  <p:nvPr/>
                </p:nvSpPr>
                <p:spPr>
                  <a:xfrm>
                    <a:off x="5474188" y="626014"/>
                    <a:ext cx="2652399" cy="984885"/>
                  </a:xfrm>
                  <a:prstGeom prst="rect">
                    <a:avLst/>
                  </a:prstGeom>
                  <a:grp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defTabSz="457200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32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32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32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n-GB" sz="32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32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=14</m:t>
                          </m:r>
                        </m:oMath>
                      </m:oMathPara>
                    </a14:m>
                    <a:endParaRPr lang="en-GB" sz="3200" dirty="0">
                      <a:solidFill>
                        <a:prstClr val="black"/>
                      </a:solidFill>
                    </a:endParaRPr>
                  </a:p>
                  <a:p>
                    <a:pPr defTabSz="457200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32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32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32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+4</m:t>
                          </m:r>
                          <m:r>
                            <a:rPr lang="en-GB" sz="32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32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=25</m:t>
                          </m:r>
                        </m:oMath>
                      </m:oMathPara>
                    </a14:m>
                    <a:endParaRPr lang="en-GB" sz="3200" dirty="0">
                      <a:solidFill>
                        <a:prstClr val="black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82" name="TextBox 81">
                    <a:extLst>
                      <a:ext uri="{FF2B5EF4-FFF2-40B4-BE49-F238E27FC236}">
                        <a16:creationId xmlns:a16="http://schemas.microsoft.com/office/drawing/2014/main" id="{E3BB6D12-5DDE-44A0-A999-41B36EF09EE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74188" y="626014"/>
                    <a:ext cx="2652399" cy="984885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0" name="TextBox 79">
                  <a:extLst>
                    <a:ext uri="{FF2B5EF4-FFF2-40B4-BE49-F238E27FC236}">
                      <a16:creationId xmlns="" xmlns:a16="http://schemas.microsoft.com/office/drawing/2014/main" id="{E2C9F4A8-DAFA-40EC-B480-00A67AEC715E}"/>
                    </a:ext>
                  </a:extLst>
                </p:cNvPr>
                <p:cNvSpPr txBox="1"/>
                <p:nvPr/>
              </p:nvSpPr>
              <p:spPr>
                <a:xfrm>
                  <a:off x="8438683" y="4423047"/>
                  <a:ext cx="1269445" cy="98488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 defTabSz="457200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=3 </m:t>
                        </m:r>
                      </m:oMath>
                    </m:oMathPara>
                  </a14:m>
                  <a:endParaRPr lang="en-GB" sz="3200" i="1" dirty="0">
                    <a:solidFill>
                      <a:prstClr val="black"/>
                    </a:solidFill>
                    <a:latin typeface="Cambria Math" panose="02040503050406030204" pitchFamily="18" charset="0"/>
                  </a:endParaRPr>
                </a:p>
                <a:p>
                  <a:pPr algn="ctr" defTabSz="457200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sz="3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=4</m:t>
                        </m:r>
                      </m:oMath>
                    </m:oMathPara>
                  </a14:m>
                  <a:endParaRPr lang="en-GB" sz="3200" dirty="0">
                    <a:solidFill>
                      <a:prstClr val="black"/>
                    </a:solidFill>
                  </a:endParaRPr>
                </a:p>
              </p:txBody>
            </p:sp>
          </mc:Choice>
          <mc:Fallback xmlns=""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E2C9F4A8-DAFA-40EC-B480-00A67AEC715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87507" y="4423047"/>
                  <a:ext cx="1171796" cy="984885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88" name="Picture 87">
            <a:extLst>
              <a:ext uri="{FF2B5EF4-FFF2-40B4-BE49-F238E27FC236}">
                <a16:creationId xmlns="" xmlns:a16="http://schemas.microsoft.com/office/drawing/2014/main" id="{1AC54BCE-04C3-4507-A88F-538FDF8BA69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7347" y="1109617"/>
            <a:ext cx="495714" cy="614382"/>
          </a:xfrm>
          <a:prstGeom prst="rect">
            <a:avLst/>
          </a:prstGeom>
        </p:spPr>
      </p:pic>
      <p:pic>
        <p:nvPicPr>
          <p:cNvPr id="89" name="Picture 88">
            <a:extLst>
              <a:ext uri="{FF2B5EF4-FFF2-40B4-BE49-F238E27FC236}">
                <a16:creationId xmlns="" xmlns:a16="http://schemas.microsoft.com/office/drawing/2014/main" id="{9290E024-93E4-42EB-8A1F-14D083D1A10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9139" y="3031522"/>
            <a:ext cx="495714" cy="614382"/>
          </a:xfrm>
          <a:prstGeom prst="rect">
            <a:avLst/>
          </a:prstGeom>
        </p:spPr>
      </p:pic>
      <p:pic>
        <p:nvPicPr>
          <p:cNvPr id="90" name="Picture 89">
            <a:extLst>
              <a:ext uri="{FF2B5EF4-FFF2-40B4-BE49-F238E27FC236}">
                <a16:creationId xmlns="" xmlns:a16="http://schemas.microsoft.com/office/drawing/2014/main" id="{7FAA6C3A-C661-40A7-9CF6-7F3E93E4935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9139" y="4618537"/>
            <a:ext cx="495714" cy="614382"/>
          </a:xfrm>
          <a:prstGeom prst="rect">
            <a:avLst/>
          </a:prstGeom>
        </p:spPr>
      </p:pic>
      <p:pic>
        <p:nvPicPr>
          <p:cNvPr id="91" name="Picture 90">
            <a:extLst>
              <a:ext uri="{FF2B5EF4-FFF2-40B4-BE49-F238E27FC236}">
                <a16:creationId xmlns="" xmlns:a16="http://schemas.microsoft.com/office/drawing/2014/main" id="{D2FA0D01-6FE0-4126-A3A4-81EE953FBB9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4077" y="6178238"/>
            <a:ext cx="495714" cy="614382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="" xmlns:a16="http://schemas.microsoft.com/office/drawing/2014/main" id="{200EDEAA-239F-4B90-845B-1A598F70D981}"/>
              </a:ext>
            </a:extLst>
          </p:cNvPr>
          <p:cNvSpPr txBox="1"/>
          <p:nvPr/>
        </p:nvSpPr>
        <p:spPr>
          <a:xfrm>
            <a:off x="-9380" y="8732"/>
            <a:ext cx="1524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GB" sz="2400" dirty="0">
                <a:solidFill>
                  <a:prstClr val="black"/>
                </a:solidFill>
                <a:latin typeface="Stencil" panose="040409050D0802020404" pitchFamily="82" charset="0"/>
              </a:rPr>
              <a:t>Example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="" xmlns:a16="http://schemas.microsoft.com/office/drawing/2014/main" id="{F86DF1A9-49A6-4817-B0B3-BC6192D0C84D}"/>
              </a:ext>
            </a:extLst>
          </p:cNvPr>
          <p:cNvCxnSpPr>
            <a:cxnSpLocks/>
          </p:cNvCxnSpPr>
          <p:nvPr/>
        </p:nvCxnSpPr>
        <p:spPr>
          <a:xfrm>
            <a:off x="4572000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="" xmlns:a16="http://schemas.microsoft.com/office/drawing/2014/main" id="{00AA44ED-F32C-47D3-B577-9AE51E5998DD}"/>
                  </a:ext>
                </a:extLst>
              </p:cNvPr>
              <p:cNvSpPr txBox="1"/>
              <p:nvPr/>
            </p:nvSpPr>
            <p:spPr>
              <a:xfrm>
                <a:off x="382560" y="2948493"/>
                <a:ext cx="385721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457200"/>
                <a:r>
                  <a:rPr lang="en-GB" sz="2400" dirty="0">
                    <a:solidFill>
                      <a:prstClr val="black"/>
                    </a:solidFill>
                  </a:rPr>
                  <a:t>Substitute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solidFill>
                      <a:prstClr val="black"/>
                    </a:solidFill>
                  </a:rPr>
                  <a:t> back in to find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>
                    <a:solidFill>
                      <a:prstClr val="black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00AA44ED-F32C-47D3-B577-9AE51E5998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693" y="2948490"/>
                <a:ext cx="3926138" cy="461665"/>
              </a:xfrm>
              <a:prstGeom prst="rect">
                <a:avLst/>
              </a:prstGeom>
              <a:blipFill>
                <a:blip r:embed="rId11"/>
                <a:stretch>
                  <a:fillRect l="-1242" t="-10667" r="-932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Arrow: U-Turn 46">
            <a:extLst>
              <a:ext uri="{FF2B5EF4-FFF2-40B4-BE49-F238E27FC236}">
                <a16:creationId xmlns="" xmlns:a16="http://schemas.microsoft.com/office/drawing/2014/main" id="{A03E8C02-582C-4A84-B8AE-0EB3354480EF}"/>
              </a:ext>
            </a:extLst>
          </p:cNvPr>
          <p:cNvSpPr/>
          <p:nvPr/>
        </p:nvSpPr>
        <p:spPr>
          <a:xfrm rot="5400000">
            <a:off x="2914373" y="2342747"/>
            <a:ext cx="2428237" cy="587551"/>
          </a:xfrm>
          <a:prstGeom prst="uturnArrow">
            <a:avLst>
              <a:gd name="adj1" fmla="val 25000"/>
              <a:gd name="adj2" fmla="val 25000"/>
              <a:gd name="adj3" fmla="val 25000"/>
              <a:gd name="adj4" fmla="val 43750"/>
              <a:gd name="adj5" fmla="val 100000"/>
            </a:avLst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 sz="3200" dirty="0">
              <a:solidFill>
                <a:prstClr val="black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="" xmlns:a16="http://schemas.microsoft.com/office/drawing/2014/main" id="{66ABCF9A-A507-41F6-824A-615160DB41DA}"/>
                  </a:ext>
                </a:extLst>
              </p:cNvPr>
              <p:cNvSpPr txBox="1"/>
              <p:nvPr/>
            </p:nvSpPr>
            <p:spPr>
              <a:xfrm>
                <a:off x="217039" y="3400953"/>
                <a:ext cx="3459217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360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36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2×4</m:t>
                          </m:r>
                        </m:e>
                      </m:d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66ABCF9A-A507-41F6-824A-615160DB41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124" y="3400953"/>
                <a:ext cx="3459216" cy="55399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="" xmlns:a16="http://schemas.microsoft.com/office/drawing/2014/main" id="{B297A78F-11F9-45B5-9264-7BA6676AD89D}"/>
                  </a:ext>
                </a:extLst>
              </p:cNvPr>
              <p:cNvSpPr txBox="1"/>
              <p:nvPr/>
            </p:nvSpPr>
            <p:spPr>
              <a:xfrm>
                <a:off x="1301653" y="3935078"/>
                <a:ext cx="2285754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8−2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B297A78F-11F9-45B5-9264-7BA6676AD8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0124" y="3935078"/>
                <a:ext cx="2285754" cy="55399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="" xmlns:a16="http://schemas.microsoft.com/office/drawing/2014/main" id="{611FFBBA-1AB6-435D-8941-EAEE70459BD0}"/>
                  </a:ext>
                </a:extLst>
              </p:cNvPr>
              <p:cNvSpPr txBox="1"/>
              <p:nvPr/>
            </p:nvSpPr>
            <p:spPr>
              <a:xfrm>
                <a:off x="2297679" y="4469203"/>
                <a:ext cx="2285754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8=4+2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611FFBBA-1AB6-435D-8941-EAEE70459B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9152" y="4469203"/>
                <a:ext cx="2285754" cy="55399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1" name="Group 50">
            <a:extLst>
              <a:ext uri="{FF2B5EF4-FFF2-40B4-BE49-F238E27FC236}">
                <a16:creationId xmlns="" xmlns:a16="http://schemas.microsoft.com/office/drawing/2014/main" id="{C7CBB428-6F77-4A3D-B8AB-3D374D358741}"/>
              </a:ext>
            </a:extLst>
          </p:cNvPr>
          <p:cNvGrpSpPr/>
          <p:nvPr/>
        </p:nvGrpSpPr>
        <p:grpSpPr>
          <a:xfrm>
            <a:off x="653469" y="6232205"/>
            <a:ext cx="3318447" cy="588693"/>
            <a:chOff x="707925" y="6242362"/>
            <a:chExt cx="3594984" cy="588693"/>
          </a:xfrm>
        </p:grpSpPr>
        <p:sp>
          <p:nvSpPr>
            <p:cNvPr id="52" name="Rectangle: Rounded Corners 51">
              <a:extLst>
                <a:ext uri="{FF2B5EF4-FFF2-40B4-BE49-F238E27FC236}">
                  <a16:creationId xmlns="" xmlns:a16="http://schemas.microsoft.com/office/drawing/2014/main" id="{B02BAD1B-1674-4260-8DC0-AA07421AEAB0}"/>
                </a:ext>
              </a:extLst>
            </p:cNvPr>
            <p:cNvSpPr/>
            <p:nvPr/>
          </p:nvSpPr>
          <p:spPr>
            <a:xfrm>
              <a:off x="707925" y="6242362"/>
              <a:ext cx="3594984" cy="588693"/>
            </a:xfrm>
            <a:prstGeom prst="roundRect">
              <a:avLst>
                <a:gd name="adj" fmla="val 11737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200"/>
              <a:endParaRPr lang="en-GB" sz="3200" dirty="0">
                <a:solidFill>
                  <a:prstClr val="white"/>
                </a:solidFill>
                <a:latin typeface="Comic Sans MS" panose="030F0702030302020204" pitchFamily="66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TextBox 52">
                  <a:extLst>
                    <a:ext uri="{FF2B5EF4-FFF2-40B4-BE49-F238E27FC236}">
                      <a16:creationId xmlns="" xmlns:a16="http://schemas.microsoft.com/office/drawing/2014/main" id="{4C4154F3-6465-45CF-9727-89A99340E65E}"/>
                    </a:ext>
                  </a:extLst>
                </p:cNvPr>
                <p:cNvSpPr txBox="1"/>
                <p:nvPr/>
              </p:nvSpPr>
              <p:spPr>
                <a:xfrm>
                  <a:off x="1237914" y="6259709"/>
                  <a:ext cx="2722343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defTabSz="457200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GB" sz="36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36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=4, </m:t>
                        </m:r>
                        <m:r>
                          <a:rPr lang="en-GB" sz="36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sz="36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=2</m:t>
                        </m:r>
                      </m:oMath>
                    </m:oMathPara>
                  </a14:m>
                  <a:endParaRPr lang="en-GB" sz="3600" dirty="0">
                    <a:solidFill>
                      <a:prstClr val="black"/>
                    </a:solidFill>
                  </a:endParaRPr>
                </a:p>
              </p:txBody>
            </p:sp>
          </mc:Choice>
          <mc:Fallback xmlns=""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4C4154F3-6465-45CF-9727-89A99340E65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37914" y="6259709"/>
                  <a:ext cx="2512932" cy="553998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="" xmlns:a16="http://schemas.microsoft.com/office/drawing/2014/main" id="{BCC31BC1-AC6B-4D47-B098-A703028D26A9}"/>
                  </a:ext>
                </a:extLst>
              </p:cNvPr>
              <p:cNvSpPr txBox="1"/>
              <p:nvPr/>
            </p:nvSpPr>
            <p:spPr>
              <a:xfrm>
                <a:off x="2299299" y="5003328"/>
                <a:ext cx="1481046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4=2</m:t>
                      </m:r>
                      <m:r>
                        <a:rPr lang="en-GB" sz="36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BCC31BC1-AC6B-4D47-B098-A703028D26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0907" y="5003328"/>
                <a:ext cx="1481046" cy="553998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="" xmlns:a16="http://schemas.microsoft.com/office/drawing/2014/main" id="{05265EAE-8E17-4995-98F7-6388E8BDAE24}"/>
                  </a:ext>
                </a:extLst>
              </p:cNvPr>
              <p:cNvSpPr txBox="1"/>
              <p:nvPr/>
            </p:nvSpPr>
            <p:spPr>
              <a:xfrm>
                <a:off x="2044460" y="5537451"/>
                <a:ext cx="1672698" cy="5539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36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6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05265EAE-8E17-4995-98F7-6388E8BDAE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4831" y="5537451"/>
                <a:ext cx="1812089" cy="553998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="" xmlns:a16="http://schemas.microsoft.com/office/drawing/2014/main" id="{D1874ADC-23EC-470C-911C-506D9B02D9A5}"/>
                  </a:ext>
                </a:extLst>
              </p:cNvPr>
              <p:cNvSpPr txBox="1"/>
              <p:nvPr/>
            </p:nvSpPr>
            <p:spPr>
              <a:xfrm>
                <a:off x="1014208" y="490184"/>
                <a:ext cx="2799869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=16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D1874ADC-23EC-470C-911C-506D9B02D9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8723" y="490184"/>
                <a:ext cx="2799869" cy="553998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="" xmlns:a16="http://schemas.microsoft.com/office/drawing/2014/main" id="{7258C9BA-CD06-41FF-B31A-D4809ED0DAF7}"/>
                  </a:ext>
                </a:extLst>
              </p:cNvPr>
              <p:cNvSpPr txBox="1"/>
              <p:nvPr/>
            </p:nvSpPr>
            <p:spPr>
              <a:xfrm>
                <a:off x="1014207" y="1197540"/>
                <a:ext cx="2544992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7258C9BA-CD06-41FF-B31A-D4809ED0DA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8723" y="1197540"/>
                <a:ext cx="2544992" cy="553998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8" name="Straight Connector 57">
            <a:extLst>
              <a:ext uri="{FF2B5EF4-FFF2-40B4-BE49-F238E27FC236}">
                <a16:creationId xmlns="" xmlns:a16="http://schemas.microsoft.com/office/drawing/2014/main" id="{F97DDE78-0456-44E8-9F05-3BCD3EBC1E48}"/>
              </a:ext>
            </a:extLst>
          </p:cNvPr>
          <p:cNvCxnSpPr>
            <a:cxnSpLocks/>
          </p:cNvCxnSpPr>
          <p:nvPr/>
        </p:nvCxnSpPr>
        <p:spPr>
          <a:xfrm>
            <a:off x="414817" y="1904896"/>
            <a:ext cx="320121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="" xmlns:a16="http://schemas.microsoft.com/office/drawing/2014/main" id="{7EF11D63-06A7-46ED-B472-F59A3661F3E8}"/>
                  </a:ext>
                </a:extLst>
              </p:cNvPr>
              <p:cNvSpPr txBox="1"/>
              <p:nvPr/>
            </p:nvSpPr>
            <p:spPr>
              <a:xfrm>
                <a:off x="1892005" y="1936367"/>
                <a:ext cx="1830181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5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=20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7EF11D63-06A7-46ED-B472-F59A3661F3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9671" y="1936367"/>
                <a:ext cx="1830180" cy="553998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="" xmlns:a16="http://schemas.microsoft.com/office/drawing/2014/main" id="{0FA0055B-6D50-4F19-BE92-506A3EDA32BF}"/>
                  </a:ext>
                </a:extLst>
              </p:cNvPr>
              <p:cNvSpPr txBox="1"/>
              <p:nvPr/>
            </p:nvSpPr>
            <p:spPr>
              <a:xfrm>
                <a:off x="105970" y="1126824"/>
                <a:ext cx="54983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GB" sz="4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0FA0055B-6D50-4F19-BE92-506A3EDA32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800" y="1126824"/>
                <a:ext cx="549830" cy="677108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="" xmlns:a16="http://schemas.microsoft.com/office/drawing/2014/main" id="{BFD2F5C8-7036-4836-951C-66BE78692542}"/>
                  </a:ext>
                </a:extLst>
              </p:cNvPr>
              <p:cNvSpPr txBox="1"/>
              <p:nvPr/>
            </p:nvSpPr>
            <p:spPr>
              <a:xfrm>
                <a:off x="2207272" y="2461477"/>
                <a:ext cx="1219436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BFD2F5C8-7036-4836-951C-66BE786925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1211" y="2461477"/>
                <a:ext cx="1219436" cy="553998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Star: 5 Points 17">
            <a:extLst>
              <a:ext uri="{FF2B5EF4-FFF2-40B4-BE49-F238E27FC236}">
                <a16:creationId xmlns="" xmlns:a16="http://schemas.microsoft.com/office/drawing/2014/main" id="{3383AC02-CDBA-4484-8349-A5577021ABBD}"/>
              </a:ext>
            </a:extLst>
          </p:cNvPr>
          <p:cNvSpPr/>
          <p:nvPr/>
        </p:nvSpPr>
        <p:spPr>
          <a:xfrm>
            <a:off x="4612337" y="5092498"/>
            <a:ext cx="567122" cy="614382"/>
          </a:xfrm>
          <a:prstGeom prst="star5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endParaRPr lang="en-GB" sz="3200" dirty="0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6523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Fluency Practice </a:t>
            </a:r>
            <a:endParaRPr lang="en-GB" b="1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40768"/>
            <a:ext cx="7272808" cy="527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8630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55862"/>
            <a:ext cx="8604990" cy="5744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71600" y="260648"/>
            <a:ext cx="65527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Mark your work 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147606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9"/>
            <a:ext cx="8063616" cy="5544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9611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1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5378</TotalTime>
  <Words>950</Words>
  <Application>Microsoft Office PowerPoint</Application>
  <PresentationFormat>On-screen Show (4:3)</PresentationFormat>
  <Paragraphs>246</Paragraphs>
  <Slides>21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14</vt:i4>
      </vt:variant>
      <vt:variant>
        <vt:lpstr>Slide Titles</vt:lpstr>
      </vt:variant>
      <vt:variant>
        <vt:i4>21</vt:i4>
      </vt:variant>
    </vt:vector>
  </HeadingPairs>
  <TitlesOfParts>
    <vt:vector size="35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1_Archway</vt:lpstr>
      <vt:lpstr>PowerPoint Presentation</vt:lpstr>
      <vt:lpstr>PowerPoint Presentation</vt:lpstr>
      <vt:lpstr>These bar models represent a pair of simultaneous equations</vt:lpstr>
      <vt:lpstr>Here are the bar models combined</vt:lpstr>
      <vt:lpstr>PowerPoint Presentation</vt:lpstr>
      <vt:lpstr>PowerPoint Presentation</vt:lpstr>
      <vt:lpstr>PowerPoint Presentation</vt:lpstr>
      <vt:lpstr>PowerPoint Presentation</vt:lpstr>
      <vt:lpstr>Here is a different pair of simultaneous equations</vt:lpstr>
      <vt:lpstr>Adding the equations together gives:</vt:lpstr>
      <vt:lpstr>PowerPoint Presentation</vt:lpstr>
      <vt:lpstr>Using the first equation to work out y</vt:lpstr>
      <vt:lpstr>Using the second equation to work out y</vt:lpstr>
      <vt:lpstr>Title: Solving simultaneous equations using elimination 2</vt:lpstr>
      <vt:lpstr>PowerPoint Presentation</vt:lpstr>
      <vt:lpstr>PowerPoint Presentation</vt:lpstr>
      <vt:lpstr>PowerPoint Presentation</vt:lpstr>
      <vt:lpstr>PowerPoint Presentation</vt:lpstr>
      <vt:lpstr>Fluency Practice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Simultaneous Equations</dc:title>
  <dc:creator>L Elder</dc:creator>
  <cp:lastModifiedBy>Elder, L</cp:lastModifiedBy>
  <cp:revision>61</cp:revision>
  <dcterms:created xsi:type="dcterms:W3CDTF">2016-01-10T13:42:45Z</dcterms:created>
  <dcterms:modified xsi:type="dcterms:W3CDTF">2020-10-26T14:26:46Z</dcterms:modified>
</cp:coreProperties>
</file>