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</p:sldMasterIdLst>
  <p:notesMasterIdLst>
    <p:notesMasterId r:id="rId37"/>
  </p:notesMasterIdLst>
  <p:sldIdLst>
    <p:sldId id="313" r:id="rId14"/>
    <p:sldId id="314" r:id="rId15"/>
    <p:sldId id="315" r:id="rId16"/>
    <p:sldId id="316" r:id="rId17"/>
    <p:sldId id="269" r:id="rId18"/>
    <p:sldId id="277" r:id="rId19"/>
    <p:sldId id="291" r:id="rId20"/>
    <p:sldId id="323" r:id="rId21"/>
    <p:sldId id="324" r:id="rId22"/>
    <p:sldId id="311" r:id="rId23"/>
    <p:sldId id="325" r:id="rId24"/>
    <p:sldId id="326" r:id="rId25"/>
    <p:sldId id="327" r:id="rId26"/>
    <p:sldId id="342" r:id="rId27"/>
    <p:sldId id="343" r:id="rId28"/>
    <p:sldId id="346" r:id="rId29"/>
    <p:sldId id="347" r:id="rId30"/>
    <p:sldId id="349" r:id="rId31"/>
    <p:sldId id="350" r:id="rId32"/>
    <p:sldId id="336" r:id="rId33"/>
    <p:sldId id="337" r:id="rId34"/>
    <p:sldId id="338" r:id="rId35"/>
    <p:sldId id="335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40" autoAdjust="0"/>
    <p:restoredTop sz="94671" autoAdjust="0"/>
  </p:normalViewPr>
  <p:slideViewPr>
    <p:cSldViewPr>
      <p:cViewPr>
        <p:scale>
          <a:sx n="90" d="100"/>
          <a:sy n="90" d="100"/>
        </p:scale>
        <p:origin x="-924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viewProps" Target="viewProps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D5937-58F3-4A3F-84D4-FF7C19405C42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61BCA-9E8D-47AE-B19E-2A056DF5B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5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answers from the class</a:t>
            </a:r>
            <a:r>
              <a:rPr lang="en-GB" baseline="0" dirty="0" smtClean="0"/>
              <a:t> for students understand that there are many possibilities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281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281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Discuss how given the additional information about</a:t>
            </a:r>
            <a:r>
              <a:rPr lang="en-GB" baseline="0" dirty="0" smtClean="0"/>
              <a:t> the cost of two bags of Skittles and a Twix we can calculate the actual cost of each.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102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and compare students bar models.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521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DIFFERENCE</a:t>
            </a:r>
            <a:r>
              <a:rPr lang="en-GB" baseline="0" dirty="0" smtClean="0"/>
              <a:t> is 36 </a:t>
            </a:r>
          </a:p>
          <a:p>
            <a:r>
              <a:rPr lang="en-GB" baseline="0" dirty="0" smtClean="0"/>
              <a:t>The DIFFERENCE is 2w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376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DIFFERENCE</a:t>
            </a:r>
            <a:r>
              <a:rPr lang="en-GB" baseline="0" dirty="0" smtClean="0"/>
              <a:t> is 36 </a:t>
            </a:r>
          </a:p>
          <a:p>
            <a:r>
              <a:rPr lang="en-GB" baseline="0" dirty="0" smtClean="0"/>
              <a:t>The DIFFERENCE is 2w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376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</a:t>
            </a:r>
            <a:r>
              <a:rPr lang="en-GB" baseline="0" dirty="0" err="1" smtClean="0"/>
              <a:t>Goteachmaths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92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B4387-F16C-4F63-AA0A-C54BAAF099E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6CCFC-E7EA-4D16-B009-71996BD096C3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0034-AFB0-472E-B6F2-FF0D0EE2C786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A71C-96D6-4E8A-BBD0-470F6B3865E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E1869-3DA0-47D2-81E4-4CFF1E6BCB3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98385-63BA-4D20-AC2D-B90FD16D4E68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E1231-115D-4A70-8D23-A79CA11C7BF5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4D71-508F-4EEB-9041-54F050FB15C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3425-E8A1-45CB-B9EB-DA23FBF0CB3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0B0D0-9AF4-4E33-9564-73D6392971F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09678-376A-41ED-95A6-A387E6BE245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4A5D-6836-466B-B0FE-304DEEBB068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7987-72E1-4BD4-AF42-4BF334A532CC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BCD0-87B0-4BC1-9E13-C706A1CFBA4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F9E73-0077-451D-A73D-D7994DC81CC3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0A33-2456-4705-8DB7-CE867E0DCECC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94528-1FC2-4C66-A141-E44A87C7D1F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2C67-19B4-45A1-BC65-49DCBC22900E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4C0E-A6D7-486F-A207-80818AAC9CFF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CAA6A-0060-4AAE-985A-180EC7A04D74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7C76-BB99-4D36-BCA3-30AC0E8A6872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14770-2981-4D5C-896D-EE090B0FF4E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158169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64248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843944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003010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199651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805441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840538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75261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51981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244457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015924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91172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671581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12731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580440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687375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193603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186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slideLayout" Target="../slideLayouts/slideLayout150.xml"/><Relationship Id="rId26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35.xml"/><Relationship Id="rId21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slideLayout" Target="../slideLayouts/slideLayout149.xml"/><Relationship Id="rId25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20" Type="http://schemas.openxmlformats.org/officeDocument/2006/relationships/slideLayout" Target="../slideLayouts/slideLayout152.xml"/><Relationship Id="rId29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24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23" Type="http://schemas.openxmlformats.org/officeDocument/2006/relationships/slideLayout" Target="../slideLayouts/slideLayout155.xml"/><Relationship Id="rId28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2.xml"/><Relationship Id="rId19" Type="http://schemas.openxmlformats.org/officeDocument/2006/relationships/slideLayout" Target="../slideLayouts/slideLayout151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Relationship Id="rId22" Type="http://schemas.openxmlformats.org/officeDocument/2006/relationships/slideLayout" Target="../slideLayouts/slideLayout154.xml"/><Relationship Id="rId27" Type="http://schemas.openxmlformats.org/officeDocument/2006/relationships/slideLayout" Target="../slideLayouts/slideLayout159.xml"/><Relationship Id="rId30" Type="http://schemas.openxmlformats.org/officeDocument/2006/relationships/theme" Target="../theme/theme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4E27A4-5453-411C-8BD9-229FB297B3E8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48D68E-A56D-468E-854D-DB781236A8A7}" type="slidenum">
              <a:rPr lang="en-GB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32" r:id="rId12"/>
    <p:sldLayoutId id="2147483829" r:id="rId13"/>
    <p:sldLayoutId id="2147483831" r:id="rId14"/>
    <p:sldLayoutId id="2147483834" r:id="rId15"/>
    <p:sldLayoutId id="2147483835" r:id="rId16"/>
    <p:sldLayoutId id="2147483836" r:id="rId17"/>
    <p:sldLayoutId id="2147483838" r:id="rId18"/>
    <p:sldLayoutId id="2147483839" r:id="rId19"/>
    <p:sldLayoutId id="2147483840" r:id="rId20"/>
    <p:sldLayoutId id="2147483842" r:id="rId21"/>
    <p:sldLayoutId id="2147483843" r:id="rId22"/>
    <p:sldLayoutId id="2147483844" r:id="rId23"/>
    <p:sldLayoutId id="2147483846" r:id="rId24"/>
    <p:sldLayoutId id="2147483847" r:id="rId25"/>
    <p:sldLayoutId id="2147483848" r:id="rId26"/>
    <p:sldLayoutId id="2147483850" r:id="rId27"/>
    <p:sldLayoutId id="2147483851" r:id="rId28"/>
    <p:sldLayoutId id="2147483852" r:id="rId2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6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4.png"/><Relationship Id="rId5" Type="http://schemas.openxmlformats.org/officeDocument/2006/relationships/image" Target="../media/image27.png"/><Relationship Id="rId15" Type="http://schemas.openxmlformats.org/officeDocument/2006/relationships/image" Target="../media/image33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39.png"/><Relationship Id="rId7" Type="http://schemas.openxmlformats.org/officeDocument/2006/relationships/image" Target="../media/image10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10" Type="http://schemas.openxmlformats.org/officeDocument/2006/relationships/image" Target="../media/image113.png"/><Relationship Id="rId4" Type="http://schemas.openxmlformats.org/officeDocument/2006/relationships/image" Target="../media/image106.png"/><Relationship Id="rId9" Type="http://schemas.openxmlformats.org/officeDocument/2006/relationships/image" Target="../media/image1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6.png"/><Relationship Id="rId7" Type="http://schemas.openxmlformats.org/officeDocument/2006/relationships/image" Target="../media/image111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10" Type="http://schemas.openxmlformats.org/officeDocument/2006/relationships/image" Target="../media/image21.png"/><Relationship Id="rId4" Type="http://schemas.openxmlformats.org/officeDocument/2006/relationships/image" Target="../media/image107.png"/><Relationship Id="rId9" Type="http://schemas.openxmlformats.org/officeDocument/2006/relationships/image" Target="../media/image1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0.png"/><Relationship Id="rId13" Type="http://schemas.openxmlformats.org/officeDocument/2006/relationships/image" Target="../media/image134.png"/><Relationship Id="rId18" Type="http://schemas.openxmlformats.org/officeDocument/2006/relationships/image" Target="../media/image139.png"/><Relationship Id="rId3" Type="http://schemas.openxmlformats.org/officeDocument/2006/relationships/image" Target="../media/image1230.png"/><Relationship Id="rId21" Type="http://schemas.openxmlformats.org/officeDocument/2006/relationships/image" Target="../media/image142.png"/><Relationship Id="rId7" Type="http://schemas.openxmlformats.org/officeDocument/2006/relationships/image" Target="../media/image1270.png"/><Relationship Id="rId12" Type="http://schemas.openxmlformats.org/officeDocument/2006/relationships/image" Target="../media/image133.png"/><Relationship Id="rId17" Type="http://schemas.openxmlformats.org/officeDocument/2006/relationships/image" Target="../media/image13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37.png"/><Relationship Id="rId20" Type="http://schemas.openxmlformats.org/officeDocument/2006/relationships/image" Target="../media/image141.pn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1260.png"/><Relationship Id="rId11" Type="http://schemas.openxmlformats.org/officeDocument/2006/relationships/image" Target="../media/image132.png"/><Relationship Id="rId5" Type="http://schemas.openxmlformats.org/officeDocument/2006/relationships/image" Target="../media/image1250.png"/><Relationship Id="rId15" Type="http://schemas.openxmlformats.org/officeDocument/2006/relationships/image" Target="../media/image136.png"/><Relationship Id="rId10" Type="http://schemas.openxmlformats.org/officeDocument/2006/relationships/image" Target="../media/image1300.png"/><Relationship Id="rId19" Type="http://schemas.openxmlformats.org/officeDocument/2006/relationships/image" Target="../media/image140.png"/><Relationship Id="rId4" Type="http://schemas.openxmlformats.org/officeDocument/2006/relationships/image" Target="../media/image1240.png"/><Relationship Id="rId9" Type="http://schemas.openxmlformats.org/officeDocument/2006/relationships/image" Target="../media/image1290.png"/><Relationship Id="rId14" Type="http://schemas.openxmlformats.org/officeDocument/2006/relationships/image" Target="../media/image135.png"/><Relationship Id="rId22" Type="http://schemas.openxmlformats.org/officeDocument/2006/relationships/image" Target="../media/image13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0.png"/><Relationship Id="rId13" Type="http://schemas.openxmlformats.org/officeDocument/2006/relationships/image" Target="../media/image135.png"/><Relationship Id="rId18" Type="http://schemas.openxmlformats.org/officeDocument/2006/relationships/image" Target="../media/image148.png"/><Relationship Id="rId3" Type="http://schemas.openxmlformats.org/officeDocument/2006/relationships/image" Target="../media/image1240.png"/><Relationship Id="rId21" Type="http://schemas.openxmlformats.org/officeDocument/2006/relationships/image" Target="../media/image1310.png"/><Relationship Id="rId7" Type="http://schemas.openxmlformats.org/officeDocument/2006/relationships/image" Target="../media/image1280.png"/><Relationship Id="rId12" Type="http://schemas.openxmlformats.org/officeDocument/2006/relationships/image" Target="../media/image144.png"/><Relationship Id="rId17" Type="http://schemas.openxmlformats.org/officeDocument/2006/relationships/image" Target="../media/image147.png"/><Relationship Id="rId2" Type="http://schemas.openxmlformats.org/officeDocument/2006/relationships/image" Target="../media/image1230.png"/><Relationship Id="rId16" Type="http://schemas.openxmlformats.org/officeDocument/2006/relationships/image" Target="../media/image146.png"/><Relationship Id="rId20" Type="http://schemas.openxmlformats.org/officeDocument/2006/relationships/image" Target="../media/image150.pn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1270.png"/><Relationship Id="rId11" Type="http://schemas.openxmlformats.org/officeDocument/2006/relationships/image" Target="../media/image143.png"/><Relationship Id="rId5" Type="http://schemas.openxmlformats.org/officeDocument/2006/relationships/image" Target="../media/image1260.png"/><Relationship Id="rId15" Type="http://schemas.openxmlformats.org/officeDocument/2006/relationships/image" Target="../media/image137.png"/><Relationship Id="rId10" Type="http://schemas.openxmlformats.org/officeDocument/2006/relationships/image" Target="../media/image132.png"/><Relationship Id="rId19" Type="http://schemas.openxmlformats.org/officeDocument/2006/relationships/image" Target="../media/image149.png"/><Relationship Id="rId4" Type="http://schemas.openxmlformats.org/officeDocument/2006/relationships/image" Target="../media/image1250.png"/><Relationship Id="rId9" Type="http://schemas.openxmlformats.org/officeDocument/2006/relationships/image" Target="../media/image1300.png"/><Relationship Id="rId14" Type="http://schemas.openxmlformats.org/officeDocument/2006/relationships/image" Target="../media/image14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0.png"/><Relationship Id="rId13" Type="http://schemas.openxmlformats.org/officeDocument/2006/relationships/image" Target="../media/image135.png"/><Relationship Id="rId18" Type="http://schemas.openxmlformats.org/officeDocument/2006/relationships/image" Target="../media/image157.png"/><Relationship Id="rId3" Type="http://schemas.openxmlformats.org/officeDocument/2006/relationships/image" Target="../media/image1240.png"/><Relationship Id="rId21" Type="http://schemas.openxmlformats.org/officeDocument/2006/relationships/image" Target="../media/image1310.png"/><Relationship Id="rId7" Type="http://schemas.openxmlformats.org/officeDocument/2006/relationships/image" Target="../media/image1280.png"/><Relationship Id="rId12" Type="http://schemas.openxmlformats.org/officeDocument/2006/relationships/image" Target="../media/image152.png"/><Relationship Id="rId17" Type="http://schemas.openxmlformats.org/officeDocument/2006/relationships/image" Target="../media/image156.png"/><Relationship Id="rId2" Type="http://schemas.openxmlformats.org/officeDocument/2006/relationships/image" Target="../media/image1230.png"/><Relationship Id="rId16" Type="http://schemas.openxmlformats.org/officeDocument/2006/relationships/image" Target="../media/image155.png"/><Relationship Id="rId20" Type="http://schemas.openxmlformats.org/officeDocument/2006/relationships/image" Target="../media/image159.pn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1270.png"/><Relationship Id="rId11" Type="http://schemas.openxmlformats.org/officeDocument/2006/relationships/image" Target="../media/image151.png"/><Relationship Id="rId5" Type="http://schemas.openxmlformats.org/officeDocument/2006/relationships/image" Target="../media/image1260.png"/><Relationship Id="rId15" Type="http://schemas.openxmlformats.org/officeDocument/2006/relationships/image" Target="../media/image154.png"/><Relationship Id="rId10" Type="http://schemas.openxmlformats.org/officeDocument/2006/relationships/image" Target="../media/image132.png"/><Relationship Id="rId19" Type="http://schemas.openxmlformats.org/officeDocument/2006/relationships/image" Target="../media/image158.png"/><Relationship Id="rId4" Type="http://schemas.openxmlformats.org/officeDocument/2006/relationships/image" Target="../media/image1250.png"/><Relationship Id="rId9" Type="http://schemas.openxmlformats.org/officeDocument/2006/relationships/image" Target="../media/image1300.png"/><Relationship Id="rId14" Type="http://schemas.openxmlformats.org/officeDocument/2006/relationships/image" Target="../media/image15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0.png"/><Relationship Id="rId13" Type="http://schemas.openxmlformats.org/officeDocument/2006/relationships/image" Target="../media/image170.png"/><Relationship Id="rId3" Type="http://schemas.openxmlformats.org/officeDocument/2006/relationships/image" Target="../media/image1240.png"/><Relationship Id="rId7" Type="http://schemas.openxmlformats.org/officeDocument/2006/relationships/image" Target="../media/image1280.png"/><Relationship Id="rId12" Type="http://schemas.openxmlformats.org/officeDocument/2006/relationships/image" Target="../media/image169.png"/><Relationship Id="rId2" Type="http://schemas.openxmlformats.org/officeDocument/2006/relationships/image" Target="../media/image1230.png"/><Relationship Id="rId16" Type="http://schemas.openxmlformats.org/officeDocument/2006/relationships/image" Target="../media/image173.pn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1270.png"/><Relationship Id="rId11" Type="http://schemas.openxmlformats.org/officeDocument/2006/relationships/image" Target="../media/image1310.png"/><Relationship Id="rId5" Type="http://schemas.openxmlformats.org/officeDocument/2006/relationships/image" Target="../media/image1260.png"/><Relationship Id="rId15" Type="http://schemas.openxmlformats.org/officeDocument/2006/relationships/image" Target="../media/image172.png"/><Relationship Id="rId10" Type="http://schemas.openxmlformats.org/officeDocument/2006/relationships/image" Target="../media/image132.png"/><Relationship Id="rId4" Type="http://schemas.openxmlformats.org/officeDocument/2006/relationships/image" Target="../media/image1250.png"/><Relationship Id="rId9" Type="http://schemas.openxmlformats.org/officeDocument/2006/relationships/image" Target="../media/image1300.png"/><Relationship Id="rId14" Type="http://schemas.openxmlformats.org/officeDocument/2006/relationships/image" Target="../media/image17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0.png"/><Relationship Id="rId13" Type="http://schemas.openxmlformats.org/officeDocument/2006/relationships/image" Target="../media/image175.png"/><Relationship Id="rId18" Type="http://schemas.openxmlformats.org/officeDocument/2006/relationships/image" Target="../media/image180.png"/><Relationship Id="rId3" Type="http://schemas.openxmlformats.org/officeDocument/2006/relationships/image" Target="../media/image1240.png"/><Relationship Id="rId21" Type="http://schemas.openxmlformats.org/officeDocument/2006/relationships/image" Target="../media/image183.png"/><Relationship Id="rId7" Type="http://schemas.openxmlformats.org/officeDocument/2006/relationships/image" Target="../media/image1280.png"/><Relationship Id="rId12" Type="http://schemas.openxmlformats.org/officeDocument/2006/relationships/image" Target="../media/image174.png"/><Relationship Id="rId17" Type="http://schemas.openxmlformats.org/officeDocument/2006/relationships/image" Target="../media/image179.png"/><Relationship Id="rId2" Type="http://schemas.openxmlformats.org/officeDocument/2006/relationships/image" Target="../media/image1230.png"/><Relationship Id="rId16" Type="http://schemas.openxmlformats.org/officeDocument/2006/relationships/image" Target="../media/image178.png"/><Relationship Id="rId20" Type="http://schemas.openxmlformats.org/officeDocument/2006/relationships/image" Target="../media/image182.pn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1270.png"/><Relationship Id="rId11" Type="http://schemas.openxmlformats.org/officeDocument/2006/relationships/image" Target="../media/image1310.png"/><Relationship Id="rId5" Type="http://schemas.openxmlformats.org/officeDocument/2006/relationships/image" Target="../media/image1260.png"/><Relationship Id="rId15" Type="http://schemas.openxmlformats.org/officeDocument/2006/relationships/image" Target="../media/image177.png"/><Relationship Id="rId10" Type="http://schemas.openxmlformats.org/officeDocument/2006/relationships/image" Target="../media/image132.png"/><Relationship Id="rId19" Type="http://schemas.openxmlformats.org/officeDocument/2006/relationships/image" Target="../media/image181.png"/><Relationship Id="rId4" Type="http://schemas.openxmlformats.org/officeDocument/2006/relationships/image" Target="../media/image1250.png"/><Relationship Id="rId9" Type="http://schemas.openxmlformats.org/officeDocument/2006/relationships/image" Target="../media/image1300.png"/><Relationship Id="rId14" Type="http://schemas.openxmlformats.org/officeDocument/2006/relationships/image" Target="../media/image176.png"/><Relationship Id="rId22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429000"/>
            <a:ext cx="3600400" cy="1143000"/>
          </a:xfrm>
        </p:spPr>
        <p:txBody>
          <a:bodyPr/>
          <a:lstStyle/>
          <a:p>
            <a:r>
              <a:rPr lang="en-GB" dirty="0" smtClean="0"/>
              <a:t>How much does a bag of Skittles cost?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68"/>
          <a:stretch/>
        </p:blipFill>
        <p:spPr bwMode="auto">
          <a:xfrm>
            <a:off x="2183624" y="260648"/>
            <a:ext cx="5030572" cy="2169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4932040" y="3409950"/>
            <a:ext cx="36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How much does a </a:t>
            </a:r>
            <a:r>
              <a:rPr lang="en-GB" kern="0" dirty="0">
                <a:solidFill>
                  <a:srgbClr val="000000"/>
                </a:solidFill>
              </a:rPr>
              <a:t>T</a:t>
            </a:r>
            <a:r>
              <a:rPr lang="en-GB" kern="0" dirty="0" smtClean="0">
                <a:solidFill>
                  <a:srgbClr val="000000"/>
                </a:solidFill>
              </a:rPr>
              <a:t>wix cost? </a:t>
            </a:r>
            <a:endParaRPr lang="en-GB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93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861048"/>
            <a:ext cx="7920880" cy="1143000"/>
          </a:xfrm>
        </p:spPr>
        <p:txBody>
          <a:bodyPr/>
          <a:lstStyle/>
          <a:p>
            <a:r>
              <a:rPr lang="en-GB" dirty="0" smtClean="0"/>
              <a:t>There is not enough information here to determine the actual cost of a bag of Skittles and a Twix.   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68"/>
          <a:stretch/>
        </p:blipFill>
        <p:spPr bwMode="auto">
          <a:xfrm>
            <a:off x="2183624" y="260648"/>
            <a:ext cx="5030572" cy="2169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61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4088" y="692696"/>
            <a:ext cx="3600400" cy="1143000"/>
          </a:xfrm>
        </p:spPr>
        <p:txBody>
          <a:bodyPr/>
          <a:lstStyle/>
          <a:p>
            <a:r>
              <a:rPr lang="en-GB" dirty="0" smtClean="0"/>
              <a:t>How much does a bag of Skittles cost?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50305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5413996" y="3256650"/>
            <a:ext cx="36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How much does a </a:t>
            </a:r>
            <a:r>
              <a:rPr lang="en-GB" kern="0" dirty="0">
                <a:solidFill>
                  <a:srgbClr val="000000"/>
                </a:solidFill>
              </a:rPr>
              <a:t>T</a:t>
            </a:r>
            <a:r>
              <a:rPr lang="en-GB" kern="0" dirty="0" smtClean="0">
                <a:solidFill>
                  <a:srgbClr val="000000"/>
                </a:solidFill>
              </a:rPr>
              <a:t>wix cost? </a:t>
            </a:r>
            <a:endParaRPr lang="en-GB" kern="0" dirty="0">
              <a:solidFill>
                <a:srgbClr val="0000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11560" y="5229200"/>
            <a:ext cx="784887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How do you know? </a:t>
            </a:r>
            <a:endParaRPr lang="en-GB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13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708920"/>
            <a:ext cx="8229600" cy="1396746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When we do not know two values we need two pieces of information to calculate them.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68"/>
          <a:stretch/>
        </p:blipFill>
        <p:spPr bwMode="auto">
          <a:xfrm>
            <a:off x="1967508" y="367730"/>
            <a:ext cx="5030572" cy="2169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979712" y="4077072"/>
            <a:ext cx="5030572" cy="2262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007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638" y="188640"/>
            <a:ext cx="600873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323528" y="5157192"/>
            <a:ext cx="36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How much does a Milky Way cost? </a:t>
            </a:r>
            <a:endParaRPr lang="en-GB" kern="0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644008" y="5157192"/>
            <a:ext cx="36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How much does a Mars Bar cost? </a:t>
            </a:r>
            <a:endParaRPr lang="en-GB" kern="0" dirty="0"/>
          </a:p>
        </p:txBody>
      </p:sp>
      <p:sp>
        <p:nvSpPr>
          <p:cNvPr id="4" name="TextBox 3"/>
          <p:cNvSpPr txBox="1"/>
          <p:nvPr/>
        </p:nvSpPr>
        <p:spPr>
          <a:xfrm>
            <a:off x="1763688" y="5165997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How do you know?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4857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638" y="188640"/>
            <a:ext cx="600873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6359" y="5085184"/>
            <a:ext cx="7776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On your whiteboards draw a pair of </a:t>
            </a:r>
            <a:r>
              <a:rPr lang="en-GB" sz="3200" b="1" dirty="0" smtClean="0">
                <a:solidFill>
                  <a:srgbClr val="FF0000"/>
                </a:solidFill>
              </a:rPr>
              <a:t>bar models</a:t>
            </a:r>
            <a:r>
              <a:rPr lang="en-GB" sz="3200" dirty="0"/>
              <a:t> </a:t>
            </a:r>
            <a:r>
              <a:rPr lang="en-GB" sz="3200" dirty="0" smtClean="0"/>
              <a:t>and/or </a:t>
            </a:r>
            <a:r>
              <a:rPr lang="en-GB" sz="3200" b="1" dirty="0" smtClean="0">
                <a:solidFill>
                  <a:srgbClr val="FF0000"/>
                </a:solidFill>
              </a:rPr>
              <a:t>equations</a:t>
            </a:r>
            <a:r>
              <a:rPr lang="en-GB" sz="3200" dirty="0" smtClean="0"/>
              <a:t> to help you solve this problem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30769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6743" y="580380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743" y="580380"/>
                <a:ext cx="136815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494895" y="580380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895" y="580380"/>
                <a:ext cx="136815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884246" y="589735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246" y="589735"/>
                <a:ext cx="136815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884246" y="2299524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246" y="2299524"/>
                <a:ext cx="136815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249919" y="2302468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919" y="2302468"/>
                <a:ext cx="136815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652120" y="580380"/>
                <a:ext cx="1512168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580380"/>
                <a:ext cx="1512168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644419" y="2299524"/>
                <a:ext cx="1512168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4419" y="2299524"/>
                <a:ext cx="1512168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164288" y="589735"/>
                <a:ext cx="1512168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589735"/>
                <a:ext cx="1512168" cy="86409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164288" y="2299524"/>
                <a:ext cx="1512168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2299524"/>
                <a:ext cx="1512168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276267" y="580380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6267" y="580380"/>
                <a:ext cx="1368152" cy="86409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1022209" y="4331629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What does w represent?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34389" y="5242266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What does m represent?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136714" y="1449153"/>
                <a:ext cx="8539742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100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14" y="1449153"/>
                <a:ext cx="8539742" cy="467679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884246" y="3175992"/>
                <a:ext cx="5792210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64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246" y="3175992"/>
                <a:ext cx="5792210" cy="467679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905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  <p:bldP spid="18" grpId="0" animBg="1"/>
      <p:bldP spid="23" grpId="0"/>
      <p:bldP spid="24" grpId="0"/>
      <p:bldP spid="25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" t="4789" r="3724" b="42301"/>
          <a:stretch/>
        </p:blipFill>
        <p:spPr bwMode="auto">
          <a:xfrm>
            <a:off x="179512" y="116632"/>
            <a:ext cx="5777063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084168" y="458044"/>
                <a:ext cx="275492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4</m:t>
                      </m:r>
                      <m:r>
                        <a:rPr lang="en-GB" sz="2800" b="0" i="1" smtClean="0">
                          <a:latin typeface="Cambria Math"/>
                        </a:rPr>
                        <m:t>𝑤</m:t>
                      </m:r>
                      <m:r>
                        <a:rPr lang="en-GB" sz="2800" b="0" i="1" smtClean="0">
                          <a:latin typeface="Cambria Math"/>
                        </a:rPr>
                        <m:t>+2</m:t>
                      </m:r>
                      <m:r>
                        <a:rPr lang="en-GB" sz="2800" b="0" i="1" smtClean="0">
                          <a:latin typeface="Cambria Math"/>
                        </a:rPr>
                        <m:t>𝑚</m:t>
                      </m:r>
                      <m:r>
                        <a:rPr lang="en-GB" sz="2800" b="0" i="1" smtClean="0">
                          <a:latin typeface="Cambria Math"/>
                        </a:rPr>
                        <m:t>=100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458044"/>
                <a:ext cx="2754921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212408" y="1510254"/>
                <a:ext cx="25561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2</m:t>
                      </m:r>
                      <m:r>
                        <a:rPr lang="en-GB" sz="2800" b="0" i="1" smtClean="0">
                          <a:latin typeface="Cambria Math"/>
                        </a:rPr>
                        <m:t>𝑤</m:t>
                      </m:r>
                      <m:r>
                        <a:rPr lang="en-GB" sz="2800" b="0" i="1" smtClean="0">
                          <a:latin typeface="Cambria Math"/>
                        </a:rPr>
                        <m:t>+2</m:t>
                      </m:r>
                      <m:r>
                        <a:rPr lang="en-GB" sz="2800" b="0" i="1" smtClean="0">
                          <a:latin typeface="Cambria Math"/>
                        </a:rPr>
                        <m:t>𝑚</m:t>
                      </m:r>
                      <m:r>
                        <a:rPr lang="en-GB" sz="2800" b="0" i="1" smtClean="0">
                          <a:latin typeface="Cambria Math"/>
                        </a:rPr>
                        <m:t>=64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408" y="1510254"/>
                <a:ext cx="2556149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41980" y="3284984"/>
            <a:ext cx="77768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These bar models could be represented by this pair of equations.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16978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" t="4789" r="3724" b="42301"/>
          <a:stretch/>
        </p:blipFill>
        <p:spPr bwMode="auto">
          <a:xfrm>
            <a:off x="170756" y="116632"/>
            <a:ext cx="5777063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084168" y="458044"/>
                <a:ext cx="275492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=100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458044"/>
                <a:ext cx="2754921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236452" y="1510254"/>
                <a:ext cx="25561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=64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6452" y="1510254"/>
                <a:ext cx="2556149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41980" y="5445224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How much do two milky way bars cost?  </a:t>
            </a:r>
            <a:endParaRPr lang="en-GB" sz="32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70756" y="2033474"/>
                <a:ext cx="1805234" cy="31540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756" y="2033474"/>
                <a:ext cx="1805234" cy="315406"/>
              </a:xfrm>
              <a:prstGeom prst="rect">
                <a:avLst/>
              </a:prstGeom>
              <a:blipFill rotWithShape="1">
                <a:blip r:embed="rId5"/>
                <a:stretch>
                  <a:fillRect b="-545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70756" y="2780928"/>
                <a:ext cx="1004390" cy="576064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756" y="2780928"/>
                <a:ext cx="1004390" cy="57606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073373" y="2780928"/>
                <a:ext cx="1004390" cy="576064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373" y="2780928"/>
                <a:ext cx="1004390" cy="57606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70755" y="3357862"/>
                <a:ext cx="1907007" cy="31540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36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755" y="3357862"/>
                <a:ext cx="1907007" cy="315406"/>
              </a:xfrm>
              <a:prstGeom prst="rect">
                <a:avLst/>
              </a:prstGeom>
              <a:blipFill rotWithShape="1">
                <a:blip r:embed="rId8"/>
                <a:stretch>
                  <a:fillRect b="-357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349753" y="2807350"/>
                <a:ext cx="23295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2</m:t>
                      </m:r>
                      <m:r>
                        <a:rPr lang="en-GB" sz="2800" b="0" i="1" smtClean="0">
                          <a:latin typeface="Cambria Math"/>
                        </a:rPr>
                        <m:t>𝑤</m:t>
                      </m:r>
                      <m:r>
                        <a:rPr lang="en-GB" sz="2800" b="0" i="1" smtClean="0">
                          <a:latin typeface="Cambria Math"/>
                        </a:rPr>
                        <m:t>        =36 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9753" y="2807350"/>
                <a:ext cx="2329548" cy="52322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5947819" y="2348880"/>
            <a:ext cx="301666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834902" y="1587198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902" y="1587198"/>
                <a:ext cx="421910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028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5" grpId="0" animBg="1"/>
      <p:bldP spid="16" grpId="0" animBg="1"/>
      <p:bldP spid="2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135460" y="3717032"/>
            <a:ext cx="67687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smtClean="0">
                <a:solidFill>
                  <a:srgbClr val="000000"/>
                </a:solidFill>
              </a:rPr>
              <a:t>How much does one Milky Way cost?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51520" y="476672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76672"/>
                <a:ext cx="136815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604628" y="476672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628" y="476672"/>
                <a:ext cx="136815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92183" y="1340768"/>
                <a:ext cx="2668021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36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183" y="1340768"/>
                <a:ext cx="2668021" cy="46767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724128" y="647662"/>
                <a:ext cx="257288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2</m:t>
                      </m:r>
                      <m:r>
                        <a:rPr lang="en-GB" sz="4400" b="0" i="1" smtClean="0">
                          <a:latin typeface="Cambria Math"/>
                        </a:rPr>
                        <m:t>𝑤</m:t>
                      </m:r>
                      <m:r>
                        <a:rPr lang="en-GB" sz="4400" b="0" i="1" smtClean="0">
                          <a:latin typeface="Cambria Math"/>
                        </a:rPr>
                        <m:t>=36 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647662"/>
                <a:ext cx="2572884" cy="76944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031355" y="1823528"/>
                <a:ext cx="2260299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𝑤</m:t>
                      </m:r>
                      <m:r>
                        <a:rPr lang="en-GB" sz="4400" b="0" i="1" smtClean="0">
                          <a:latin typeface="Cambria Math"/>
                        </a:rPr>
                        <m:t>=18 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1355" y="1823528"/>
                <a:ext cx="2260299" cy="76944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236476" y="1988840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476" y="1988840"/>
                <a:ext cx="1368152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36477" y="2852936"/>
                <a:ext cx="1368152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477" y="2852936"/>
                <a:ext cx="1368152" cy="46767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6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3" grpId="0"/>
      <p:bldP spid="16" grpId="0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" t="6521" r="4213" b="40456"/>
          <a:stretch/>
        </p:blipFill>
        <p:spPr bwMode="auto">
          <a:xfrm>
            <a:off x="191386" y="188640"/>
            <a:ext cx="4295554" cy="1818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03880" y="3020759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On your whiteboard show how you can calculate the cost of a mars bar.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637734" y="202319"/>
                <a:ext cx="267868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72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=100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734" y="202319"/>
                <a:ext cx="2678682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65670" y="1097723"/>
                <a:ext cx="247991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36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=64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5670" y="1097723"/>
                <a:ext cx="247991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054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" t="6521" r="4213" b="69213"/>
          <a:stretch/>
        </p:blipFill>
        <p:spPr bwMode="auto">
          <a:xfrm>
            <a:off x="191386" y="188641"/>
            <a:ext cx="4295554" cy="832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0516" y="4077072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Using equation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637734" y="202319"/>
                <a:ext cx="267868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72+2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=100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734" y="202319"/>
                <a:ext cx="2678682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725652" y="1268760"/>
                <a:ext cx="792088" cy="43204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652" y="1268760"/>
                <a:ext cx="792088" cy="43204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939062" y="1268760"/>
                <a:ext cx="792088" cy="43204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062" y="1268760"/>
                <a:ext cx="792088" cy="43204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939063" y="1700808"/>
                <a:ext cx="1578678" cy="23383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28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063" y="1700808"/>
                <a:ext cx="1578678" cy="233839"/>
              </a:xfrm>
              <a:prstGeom prst="rect">
                <a:avLst/>
              </a:prstGeom>
              <a:blipFill rotWithShape="1">
                <a:blip r:embed="rId6"/>
                <a:stretch>
                  <a:fillRect b="-1315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444208" y="1177588"/>
                <a:ext cx="16551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=28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1177588"/>
                <a:ext cx="1655133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939063" y="2348880"/>
                <a:ext cx="792088" cy="43204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063" y="2348880"/>
                <a:ext cx="792088" cy="43204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939063" y="2807982"/>
                <a:ext cx="823985" cy="18896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063" y="2807982"/>
                <a:ext cx="823985" cy="188969"/>
              </a:xfrm>
              <a:prstGeom prst="rect">
                <a:avLst/>
              </a:prstGeom>
              <a:blipFill rotWithShape="1">
                <a:blip r:embed="rId9"/>
                <a:stretch>
                  <a:fillRect b="-2580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543593" y="2204864"/>
                <a:ext cx="145636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=14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593" y="2204864"/>
                <a:ext cx="1456361" cy="52322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543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2" grpId="0" animBg="1"/>
      <p:bldP spid="13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0516" y="4077072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Using equation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637734" y="202319"/>
                <a:ext cx="247991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36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=64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734" y="202319"/>
                <a:ext cx="2479910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725652" y="1268760"/>
                <a:ext cx="792088" cy="43204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652" y="1268760"/>
                <a:ext cx="792088" cy="43204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939062" y="1268760"/>
                <a:ext cx="792088" cy="43204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062" y="1268760"/>
                <a:ext cx="792088" cy="43204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939063" y="1700808"/>
                <a:ext cx="1578678" cy="23383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28</m:t>
                      </m:r>
                    </m:oMath>
                  </m:oMathPara>
                </a14:m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063" y="1700808"/>
                <a:ext cx="1578678" cy="233839"/>
              </a:xfrm>
              <a:prstGeom prst="rect">
                <a:avLst/>
              </a:prstGeom>
              <a:blipFill rotWithShape="1">
                <a:blip r:embed="rId5"/>
                <a:stretch>
                  <a:fillRect b="-1315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444208" y="1177588"/>
                <a:ext cx="16551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=28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1177588"/>
                <a:ext cx="1655133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939063" y="2348880"/>
                <a:ext cx="792088" cy="43204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063" y="2348880"/>
                <a:ext cx="792088" cy="43204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939063" y="2807982"/>
                <a:ext cx="823985" cy="18896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en-GB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063" y="2807982"/>
                <a:ext cx="823985" cy="188969"/>
              </a:xfrm>
              <a:prstGeom prst="rect">
                <a:avLst/>
              </a:prstGeom>
              <a:blipFill rotWithShape="1">
                <a:blip r:embed="rId8"/>
                <a:stretch>
                  <a:fillRect b="-2580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543593" y="2204864"/>
                <a:ext cx="145636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=14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593" y="2204864"/>
                <a:ext cx="1456361" cy="52322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" t="29939" r="4213" b="40456"/>
          <a:stretch/>
        </p:blipFill>
        <p:spPr bwMode="auto">
          <a:xfrm>
            <a:off x="259657" y="138625"/>
            <a:ext cx="4295554" cy="1015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104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2" grpId="0" animBg="1"/>
      <p:bldP spid="13" grpId="0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Title: Solving Simultaneous Equations using elimination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77C595AB-4333-4AA0-B62F-5FF26CB55751}"/>
                  </a:ext>
                </a:extLst>
              </p:cNvPr>
              <p:cNvSpPr txBox="1"/>
              <p:nvPr/>
            </p:nvSpPr>
            <p:spPr>
              <a:xfrm>
                <a:off x="1273274" y="2469641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7C595AB-4333-4AA0-B62F-5FF26CB557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274" y="2469641"/>
                <a:ext cx="2799869" cy="55399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B43311D2-71CF-4A57-A23C-A5D6C8F41C36}"/>
                  </a:ext>
                </a:extLst>
              </p:cNvPr>
              <p:cNvSpPr txBox="1"/>
              <p:nvPr/>
            </p:nvSpPr>
            <p:spPr>
              <a:xfrm>
                <a:off x="1273273" y="3068960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43311D2-71CF-4A57-A23C-A5D6C8F41C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273" y="3068960"/>
                <a:ext cx="2799869" cy="55399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4E3C583-76B0-4AD0-A2F6-717023202E1F}"/>
              </a:ext>
            </a:extLst>
          </p:cNvPr>
          <p:cNvSpPr txBox="1"/>
          <p:nvPr/>
        </p:nvSpPr>
        <p:spPr>
          <a:xfrm>
            <a:off x="460949" y="1982370"/>
            <a:ext cx="2872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 smtClean="0">
                <a:solidFill>
                  <a:prstClr val="black"/>
                </a:solidFill>
                <a:latin typeface="Stencil" panose="040409050D0802020404" pitchFamily="82" charset="0"/>
              </a:rPr>
              <a:t>WORKED Example</a:t>
            </a:r>
            <a:endParaRPr lang="en-GB" sz="2400" dirty="0">
              <a:solidFill>
                <a:prstClr val="black"/>
              </a:solidFill>
              <a:latin typeface="Stencil" panose="040409050D08020204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048" y="4725144"/>
            <a:ext cx="3816424" cy="954107"/>
          </a:xfrm>
          <a:prstGeom prst="rect">
            <a:avLst/>
          </a:prstGeom>
          <a:noFill/>
          <a:ln w="2222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Now mini whiteboards ready for your turn…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0138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DC0F9949-7591-446B-933E-D0C90C5EA680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77C595AB-4333-4AA0-B62F-5FF26CB55751}"/>
                  </a:ext>
                </a:extLst>
              </p:cNvPr>
              <p:cNvSpPr txBox="1"/>
              <p:nvPr/>
            </p:nvSpPr>
            <p:spPr>
              <a:xfrm>
                <a:off x="1014208" y="490184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7C595AB-4333-4AA0-B62F-5FF26CB557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23" y="490184"/>
                <a:ext cx="2799869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B43311D2-71CF-4A57-A23C-A5D6C8F41C36}"/>
                  </a:ext>
                </a:extLst>
              </p:cNvPr>
              <p:cNvSpPr txBox="1"/>
              <p:nvPr/>
            </p:nvSpPr>
            <p:spPr>
              <a:xfrm>
                <a:off x="1014208" y="1197540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3311D2-71CF-4A57-A23C-A5D6C8F41C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23" y="1197540"/>
                <a:ext cx="2799869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A813884E-75ED-48BB-B380-CBE0B8470361}"/>
              </a:ext>
            </a:extLst>
          </p:cNvPr>
          <p:cNvCxnSpPr>
            <a:cxnSpLocks/>
          </p:cNvCxnSpPr>
          <p:nvPr/>
        </p:nvCxnSpPr>
        <p:spPr>
          <a:xfrm>
            <a:off x="414817" y="1904896"/>
            <a:ext cx="320121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CE16610A-950F-47DF-9EDD-120E699F1BF3}"/>
                  </a:ext>
                </a:extLst>
              </p:cNvPr>
              <p:cNvSpPr txBox="1"/>
              <p:nvPr/>
            </p:nvSpPr>
            <p:spPr>
              <a:xfrm>
                <a:off x="105970" y="1126824"/>
                <a:ext cx="54983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E16610A-950F-47DF-9EDD-120E699F1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00" y="1126824"/>
                <a:ext cx="549830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96EE2DB8-A1C7-4D52-9EC3-0DA91BDF4FBE}"/>
                  </a:ext>
                </a:extLst>
              </p:cNvPr>
              <p:cNvSpPr txBox="1"/>
              <p:nvPr/>
            </p:nvSpPr>
            <p:spPr>
              <a:xfrm>
                <a:off x="2231581" y="2058254"/>
                <a:ext cx="122616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6EE2DB8-A1C7-4D52-9EC3-0DA91BDF4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7546" y="2058254"/>
                <a:ext cx="1226168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3103728D-48C0-4CA7-B3F2-EB9443A0F5A1}"/>
                  </a:ext>
                </a:extLst>
              </p:cNvPr>
              <p:cNvSpPr txBox="1"/>
              <p:nvPr/>
            </p:nvSpPr>
            <p:spPr>
              <a:xfrm>
                <a:off x="382560" y="2765613"/>
                <a:ext cx="38572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/>
                <a:r>
                  <a:rPr lang="en-GB" sz="2400" dirty="0">
                    <a:solidFill>
                      <a:prstClr val="black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back in to find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03728D-48C0-4CA7-B3F2-EB9443A0F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93" y="2765610"/>
                <a:ext cx="3926138" cy="461665"/>
              </a:xfrm>
              <a:prstGeom prst="rect">
                <a:avLst/>
              </a:prstGeom>
              <a:blipFill>
                <a:blip r:embed="rId7"/>
                <a:stretch>
                  <a:fillRect l="-1242" t="-10667" r="-932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row: U-Turn 13">
            <a:extLst>
              <a:ext uri="{FF2B5EF4-FFF2-40B4-BE49-F238E27FC236}">
                <a16:creationId xmlns="" xmlns:a16="http://schemas.microsoft.com/office/drawing/2014/main" id="{0C82D69C-63A6-43F4-9032-07B804F46FAF}"/>
              </a:ext>
            </a:extLst>
          </p:cNvPr>
          <p:cNvSpPr/>
          <p:nvPr/>
        </p:nvSpPr>
        <p:spPr>
          <a:xfrm rot="5400000">
            <a:off x="2887781" y="2266309"/>
            <a:ext cx="2481421" cy="587551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32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AADBC10D-BB3E-47DF-AE00-BF2A9204484F}"/>
                  </a:ext>
                </a:extLst>
              </p:cNvPr>
              <p:cNvSpPr txBox="1"/>
              <p:nvPr/>
            </p:nvSpPr>
            <p:spPr>
              <a:xfrm>
                <a:off x="217038" y="3380633"/>
                <a:ext cx="370890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+(3×2)=16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ADBC10D-BB3E-47DF-AE00-BF2A920448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24" y="3380633"/>
                <a:ext cx="3708899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51221FAD-F110-46DA-A0AC-7C56A5D0EB45}"/>
                  </a:ext>
                </a:extLst>
              </p:cNvPr>
              <p:cNvSpPr txBox="1"/>
              <p:nvPr/>
            </p:nvSpPr>
            <p:spPr>
              <a:xfrm>
                <a:off x="1301654" y="4087989"/>
                <a:ext cx="253389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+6=16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1221FAD-F110-46DA-A0AC-7C56A5D0E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124" y="4087989"/>
                <a:ext cx="2533899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0CB60AC3-2C16-4D3C-A19E-40EC35F59D09}"/>
                  </a:ext>
                </a:extLst>
              </p:cNvPr>
              <p:cNvSpPr txBox="1"/>
              <p:nvPr/>
            </p:nvSpPr>
            <p:spPr>
              <a:xfrm>
                <a:off x="2044462" y="4795345"/>
                <a:ext cx="172919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CB60AC3-2C16-4D3C-A19E-40EC35F59D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832" y="4795345"/>
                <a:ext cx="1729191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C43092F8-6B39-4D50-8DE0-4485FFB128A9}"/>
              </a:ext>
            </a:extLst>
          </p:cNvPr>
          <p:cNvGrpSpPr/>
          <p:nvPr/>
        </p:nvGrpSpPr>
        <p:grpSpPr>
          <a:xfrm>
            <a:off x="653469" y="6150925"/>
            <a:ext cx="3318447" cy="588693"/>
            <a:chOff x="707925" y="6242362"/>
            <a:chExt cx="3594984" cy="588693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="" xmlns:a16="http://schemas.microsoft.com/office/drawing/2014/main" id="{39C3394E-783A-4FA5-87E7-4B8592AB0787}"/>
                </a:ext>
              </a:extLst>
            </p:cNvPr>
            <p:cNvSpPr/>
            <p:nvPr/>
          </p:nvSpPr>
          <p:spPr>
            <a:xfrm>
              <a:off x="707925" y="6242362"/>
              <a:ext cx="3594984" cy="588693"/>
            </a:xfrm>
            <a:prstGeom prst="roundRect">
              <a:avLst>
                <a:gd name="adj" fmla="val 1173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32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="" xmlns:a16="http://schemas.microsoft.com/office/drawing/2014/main" id="{DFC7ACFC-5E6F-4D83-8343-1D0A700E29FB}"/>
                    </a:ext>
                  </a:extLst>
                </p:cNvPr>
                <p:cNvSpPr txBox="1"/>
                <p:nvPr/>
              </p:nvSpPr>
              <p:spPr>
                <a:xfrm>
                  <a:off x="1237914" y="6259709"/>
                  <a:ext cx="272234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=5, 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en-GB" sz="36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DFC7ACFC-5E6F-4D83-8343-1D0A700E29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7914" y="6259709"/>
                  <a:ext cx="2512932" cy="553998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4E3C583-76B0-4AD0-A2F6-717023202E1F}"/>
              </a:ext>
            </a:extLst>
          </p:cNvPr>
          <p:cNvSpPr txBox="1"/>
          <p:nvPr/>
        </p:nvSpPr>
        <p:spPr>
          <a:xfrm>
            <a:off x="-9380" y="8732"/>
            <a:ext cx="2872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 smtClean="0">
                <a:solidFill>
                  <a:prstClr val="black"/>
                </a:solidFill>
                <a:latin typeface="Stencil" panose="040409050D0802020404" pitchFamily="82" charset="0"/>
              </a:rPr>
              <a:t>WORKED Example</a:t>
            </a:r>
            <a:endParaRPr lang="en-GB" sz="2400" dirty="0">
              <a:solidFill>
                <a:prstClr val="black"/>
              </a:solidFill>
              <a:latin typeface="Stencil" panose="040409050D0802020404" pitchFamily="8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D503EDC-176E-4BCE-B4EF-BE05F06B74D6}"/>
              </a:ext>
            </a:extLst>
          </p:cNvPr>
          <p:cNvSpPr txBox="1"/>
          <p:nvPr/>
        </p:nvSpPr>
        <p:spPr>
          <a:xfrm>
            <a:off x="4572001" y="8732"/>
            <a:ext cx="1877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black"/>
                </a:solidFill>
                <a:latin typeface="Stencil" panose="040409050D0802020404" pitchFamily="82" charset="0"/>
              </a:rPr>
              <a:t>Your Turn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id="{4B3E55D1-6F5F-4511-9E32-651FA75FD8DD}"/>
                  </a:ext>
                </a:extLst>
              </p:cNvPr>
              <p:cNvSpPr txBox="1"/>
              <p:nvPr/>
            </p:nvSpPr>
            <p:spPr>
              <a:xfrm>
                <a:off x="5641959" y="470397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=27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B3E55D1-6F5F-4511-9E32-651FA75FD8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2119" y="470397"/>
                <a:ext cx="2799869" cy="5539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id="{59B69CB1-6836-44D1-BDCC-47B231B1EA41}"/>
                  </a:ext>
                </a:extLst>
              </p:cNvPr>
              <p:cNvSpPr txBox="1"/>
              <p:nvPr/>
            </p:nvSpPr>
            <p:spPr>
              <a:xfrm>
                <a:off x="5641959" y="1177753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=22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9B69CB1-6836-44D1-BDCC-47B231B1EA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2119" y="1177753"/>
                <a:ext cx="2799869" cy="55399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>
            <a:extLst>
              <a:ext uri="{FF2B5EF4-FFF2-40B4-BE49-F238E27FC236}">
                <a16:creationId xmlns="" xmlns:a16="http://schemas.microsoft.com/office/drawing/2014/main" id="{493DE134-9352-45D3-A732-78EFB60D8700}"/>
              </a:ext>
            </a:extLst>
          </p:cNvPr>
          <p:cNvCxnSpPr>
            <a:cxnSpLocks/>
          </p:cNvCxnSpPr>
          <p:nvPr/>
        </p:nvCxnSpPr>
        <p:spPr>
          <a:xfrm>
            <a:off x="5042567" y="1885109"/>
            <a:ext cx="320121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5E9B3FEE-DABA-4B92-8AEF-15C0684D76A2}"/>
                  </a:ext>
                </a:extLst>
              </p:cNvPr>
              <p:cNvSpPr txBox="1"/>
              <p:nvPr/>
            </p:nvSpPr>
            <p:spPr>
              <a:xfrm>
                <a:off x="4733721" y="1107037"/>
                <a:ext cx="54983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E9B3FEE-DABA-4B92-8AEF-15C0684D7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8196" y="1107037"/>
                <a:ext cx="549830" cy="67710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="" xmlns:a16="http://schemas.microsoft.com/office/drawing/2014/main" id="{C079ADCD-6CE0-410A-BDAD-81C54D8EC89D}"/>
                  </a:ext>
                </a:extLst>
              </p:cNvPr>
              <p:cNvSpPr txBox="1"/>
              <p:nvPr/>
            </p:nvSpPr>
            <p:spPr>
              <a:xfrm>
                <a:off x="6859331" y="2038467"/>
                <a:ext cx="122616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079ADCD-6CE0-410A-BDAD-81C54D8EC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0942" y="2038467"/>
                <a:ext cx="1226168" cy="5539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id="{8ABC4BF0-45C7-4B28-945C-9EE2176962CD}"/>
                  </a:ext>
                </a:extLst>
              </p:cNvPr>
              <p:cNvSpPr txBox="1"/>
              <p:nvPr/>
            </p:nvSpPr>
            <p:spPr>
              <a:xfrm>
                <a:off x="5010311" y="2745826"/>
                <a:ext cx="38572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/>
                <a:r>
                  <a:rPr lang="en-GB" sz="2400" dirty="0">
                    <a:solidFill>
                      <a:prstClr val="black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back in to find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ABC4BF0-45C7-4B28-945C-9EE217696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089" y="2745823"/>
                <a:ext cx="3926138" cy="461665"/>
              </a:xfrm>
              <a:prstGeom prst="rect">
                <a:avLst/>
              </a:prstGeom>
              <a:blipFill>
                <a:blip r:embed="rId16"/>
                <a:stretch>
                  <a:fillRect l="-1087" t="-10526" r="-108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row: U-Turn 30">
            <a:extLst>
              <a:ext uri="{FF2B5EF4-FFF2-40B4-BE49-F238E27FC236}">
                <a16:creationId xmlns="" xmlns:a16="http://schemas.microsoft.com/office/drawing/2014/main" id="{A18EF49A-9433-4D1C-BC76-E3B9D3205009}"/>
              </a:ext>
            </a:extLst>
          </p:cNvPr>
          <p:cNvSpPr/>
          <p:nvPr/>
        </p:nvSpPr>
        <p:spPr>
          <a:xfrm rot="5400000">
            <a:off x="7515531" y="2246522"/>
            <a:ext cx="2481421" cy="587551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32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id="{99EBB6A1-F47D-443C-8EBC-E06F3111ADC7}"/>
                  </a:ext>
                </a:extLst>
              </p:cNvPr>
              <p:cNvSpPr txBox="1"/>
              <p:nvPr/>
            </p:nvSpPr>
            <p:spPr>
              <a:xfrm>
                <a:off x="4844788" y="3360846"/>
                <a:ext cx="370890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+(2×5)=22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9EBB6A1-F47D-443C-8EBC-E06F3111AD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520" y="3360846"/>
                <a:ext cx="3708899" cy="55399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558BD09F-56F0-44C1-9C1A-B1D0FE4F4F40}"/>
                  </a:ext>
                </a:extLst>
              </p:cNvPr>
              <p:cNvSpPr txBox="1"/>
              <p:nvPr/>
            </p:nvSpPr>
            <p:spPr>
              <a:xfrm>
                <a:off x="5694132" y="4068202"/>
                <a:ext cx="278877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+10=22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58BD09F-56F0-44C1-9C1A-B1D0FE4F4F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8642" y="4068202"/>
                <a:ext cx="2788777" cy="55399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="" xmlns:a16="http://schemas.microsoft.com/office/drawing/2014/main" id="{1880E929-1B88-4B1B-AE10-B43E371D283E}"/>
                  </a:ext>
                </a:extLst>
              </p:cNvPr>
              <p:cNvSpPr txBox="1"/>
              <p:nvPr/>
            </p:nvSpPr>
            <p:spPr>
              <a:xfrm>
                <a:off x="6672212" y="4775558"/>
                <a:ext cx="172919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880E929-1B88-4B1B-AE10-B43E371D28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228" y="4775558"/>
                <a:ext cx="1729191" cy="55399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="" xmlns:a16="http://schemas.microsoft.com/office/drawing/2014/main" id="{FEA0A2F4-21D3-4BB8-BCA2-B5765FD7145E}"/>
                  </a:ext>
                </a:extLst>
              </p:cNvPr>
              <p:cNvSpPr txBox="1"/>
              <p:nvPr/>
            </p:nvSpPr>
            <p:spPr>
              <a:xfrm>
                <a:off x="6945806" y="5482914"/>
                <a:ext cx="121943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EA0A2F4-21D3-4BB8-BCA2-B5765FD714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623" y="5482914"/>
                <a:ext cx="1219436" cy="55399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DE61BF82-EBF8-46E5-9B0A-7BD874694061}"/>
              </a:ext>
            </a:extLst>
          </p:cNvPr>
          <p:cNvGrpSpPr/>
          <p:nvPr/>
        </p:nvGrpSpPr>
        <p:grpSpPr>
          <a:xfrm>
            <a:off x="5281219" y="6131138"/>
            <a:ext cx="3318447" cy="588693"/>
            <a:chOff x="707925" y="6242362"/>
            <a:chExt cx="3594984" cy="58869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7" name="Rectangle: Rounded Corners 36">
              <a:extLst>
                <a:ext uri="{FF2B5EF4-FFF2-40B4-BE49-F238E27FC236}">
                  <a16:creationId xmlns="" xmlns:a16="http://schemas.microsoft.com/office/drawing/2014/main" id="{B8EC844C-CDCD-4912-939A-D0051439A33B}"/>
                </a:ext>
              </a:extLst>
            </p:cNvPr>
            <p:cNvSpPr/>
            <p:nvPr/>
          </p:nvSpPr>
          <p:spPr>
            <a:xfrm>
              <a:off x="707925" y="6242362"/>
              <a:ext cx="3594984" cy="588693"/>
            </a:xfrm>
            <a:prstGeom prst="roundRect">
              <a:avLst>
                <a:gd name="adj" fmla="val 11737"/>
              </a:avLst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32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="" xmlns:a16="http://schemas.microsoft.com/office/drawing/2014/main" id="{F412B28F-6002-470E-94A2-24A8FFCAA0CE}"/>
                    </a:ext>
                  </a:extLst>
                </p:cNvPr>
                <p:cNvSpPr txBox="1"/>
                <p:nvPr/>
              </p:nvSpPr>
              <p:spPr>
                <a:xfrm>
                  <a:off x="1237914" y="6259709"/>
                  <a:ext cx="2722343" cy="553998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=4, 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=5</m:t>
                        </m:r>
                      </m:oMath>
                    </m:oMathPara>
                  </a14:m>
                  <a:endParaRPr lang="en-GB" sz="36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412B28F-6002-470E-94A2-24A8FFCAA0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7914" y="6259709"/>
                  <a:ext cx="2512932" cy="553998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="" xmlns:a16="http://schemas.microsoft.com/office/drawing/2014/main" id="{BB886627-5D99-4762-A0DC-5F47F1C59C01}"/>
                  </a:ext>
                </a:extLst>
              </p:cNvPr>
              <p:cNvSpPr txBox="1"/>
              <p:nvPr/>
            </p:nvSpPr>
            <p:spPr>
              <a:xfrm>
                <a:off x="2299299" y="5502701"/>
                <a:ext cx="121943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B886627-5D99-4762-A0DC-5F47F1C59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907" y="5502701"/>
                <a:ext cx="1219436" cy="553998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93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 animBg="1"/>
      <p:bldP spid="32" grpId="0"/>
      <p:bldP spid="33" grpId="0"/>
      <p:bldP spid="34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DC0F9949-7591-446B-933E-D0C90C5EA680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77C595AB-4333-4AA0-B62F-5FF26CB55751}"/>
                  </a:ext>
                </a:extLst>
              </p:cNvPr>
              <p:cNvSpPr txBox="1"/>
              <p:nvPr/>
            </p:nvSpPr>
            <p:spPr>
              <a:xfrm>
                <a:off x="1014208" y="490184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7C595AB-4333-4AA0-B62F-5FF26CB557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23" y="490184"/>
                <a:ext cx="2799869" cy="5539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B43311D2-71CF-4A57-A23C-A5D6C8F41C36}"/>
                  </a:ext>
                </a:extLst>
              </p:cNvPr>
              <p:cNvSpPr txBox="1"/>
              <p:nvPr/>
            </p:nvSpPr>
            <p:spPr>
              <a:xfrm>
                <a:off x="1014208" y="1197540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3311D2-71CF-4A57-A23C-A5D6C8F41C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23" y="1197540"/>
                <a:ext cx="2799869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A813884E-75ED-48BB-B380-CBE0B8470361}"/>
              </a:ext>
            </a:extLst>
          </p:cNvPr>
          <p:cNvCxnSpPr>
            <a:cxnSpLocks/>
          </p:cNvCxnSpPr>
          <p:nvPr/>
        </p:nvCxnSpPr>
        <p:spPr>
          <a:xfrm>
            <a:off x="414817" y="1904896"/>
            <a:ext cx="320121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CE16610A-950F-47DF-9EDD-120E699F1BF3}"/>
                  </a:ext>
                </a:extLst>
              </p:cNvPr>
              <p:cNvSpPr txBox="1"/>
              <p:nvPr/>
            </p:nvSpPr>
            <p:spPr>
              <a:xfrm>
                <a:off x="105970" y="1126824"/>
                <a:ext cx="54983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E16610A-950F-47DF-9EDD-120E699F1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00" y="1126824"/>
                <a:ext cx="549830" cy="6771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96EE2DB8-A1C7-4D52-9EC3-0DA91BDF4FBE}"/>
                  </a:ext>
                </a:extLst>
              </p:cNvPr>
              <p:cNvSpPr txBox="1"/>
              <p:nvPr/>
            </p:nvSpPr>
            <p:spPr>
              <a:xfrm>
                <a:off x="2231581" y="2058254"/>
                <a:ext cx="122616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6EE2DB8-A1C7-4D52-9EC3-0DA91BDF4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7546" y="2058254"/>
                <a:ext cx="1226168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3103728D-48C0-4CA7-B3F2-EB9443A0F5A1}"/>
                  </a:ext>
                </a:extLst>
              </p:cNvPr>
              <p:cNvSpPr txBox="1"/>
              <p:nvPr/>
            </p:nvSpPr>
            <p:spPr>
              <a:xfrm>
                <a:off x="382560" y="2765613"/>
                <a:ext cx="38572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/>
                <a:r>
                  <a:rPr lang="en-GB" sz="2400" dirty="0">
                    <a:solidFill>
                      <a:prstClr val="black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back in to find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03728D-48C0-4CA7-B3F2-EB9443A0F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93" y="2765610"/>
                <a:ext cx="3926138" cy="461665"/>
              </a:xfrm>
              <a:prstGeom prst="rect">
                <a:avLst/>
              </a:prstGeom>
              <a:blipFill>
                <a:blip r:embed="rId6"/>
                <a:stretch>
                  <a:fillRect l="-1242" t="-10667" r="-932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row: U-Turn 13">
            <a:extLst>
              <a:ext uri="{FF2B5EF4-FFF2-40B4-BE49-F238E27FC236}">
                <a16:creationId xmlns="" xmlns:a16="http://schemas.microsoft.com/office/drawing/2014/main" id="{0C82D69C-63A6-43F4-9032-07B804F46FAF}"/>
              </a:ext>
            </a:extLst>
          </p:cNvPr>
          <p:cNvSpPr/>
          <p:nvPr/>
        </p:nvSpPr>
        <p:spPr>
          <a:xfrm rot="5400000">
            <a:off x="2887781" y="2266309"/>
            <a:ext cx="2481421" cy="587551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32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AADBC10D-BB3E-47DF-AE00-BF2A9204484F}"/>
                  </a:ext>
                </a:extLst>
              </p:cNvPr>
              <p:cNvSpPr txBox="1"/>
              <p:nvPr/>
            </p:nvSpPr>
            <p:spPr>
              <a:xfrm>
                <a:off x="217038" y="3380633"/>
                <a:ext cx="370890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+(3×2)=16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ADBC10D-BB3E-47DF-AE00-BF2A920448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24" y="3380633"/>
                <a:ext cx="3708899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51221FAD-F110-46DA-A0AC-7C56A5D0EB45}"/>
                  </a:ext>
                </a:extLst>
              </p:cNvPr>
              <p:cNvSpPr txBox="1"/>
              <p:nvPr/>
            </p:nvSpPr>
            <p:spPr>
              <a:xfrm>
                <a:off x="1301654" y="4087989"/>
                <a:ext cx="253389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+6=16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1221FAD-F110-46DA-A0AC-7C56A5D0E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124" y="4087989"/>
                <a:ext cx="2533899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0CB60AC3-2C16-4D3C-A19E-40EC35F59D09}"/>
                  </a:ext>
                </a:extLst>
              </p:cNvPr>
              <p:cNvSpPr txBox="1"/>
              <p:nvPr/>
            </p:nvSpPr>
            <p:spPr>
              <a:xfrm>
                <a:off x="2044462" y="4795345"/>
                <a:ext cx="172919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CB60AC3-2C16-4D3C-A19E-40EC35F59D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832" y="4795345"/>
                <a:ext cx="1729191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C43092F8-6B39-4D50-8DE0-4485FFB128A9}"/>
              </a:ext>
            </a:extLst>
          </p:cNvPr>
          <p:cNvGrpSpPr/>
          <p:nvPr/>
        </p:nvGrpSpPr>
        <p:grpSpPr>
          <a:xfrm>
            <a:off x="653469" y="6150925"/>
            <a:ext cx="3318447" cy="588693"/>
            <a:chOff x="707925" y="6242362"/>
            <a:chExt cx="3594984" cy="588693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="" xmlns:a16="http://schemas.microsoft.com/office/drawing/2014/main" id="{39C3394E-783A-4FA5-87E7-4B8592AB0787}"/>
                </a:ext>
              </a:extLst>
            </p:cNvPr>
            <p:cNvSpPr/>
            <p:nvPr/>
          </p:nvSpPr>
          <p:spPr>
            <a:xfrm>
              <a:off x="707925" y="6242362"/>
              <a:ext cx="3594984" cy="588693"/>
            </a:xfrm>
            <a:prstGeom prst="roundRect">
              <a:avLst>
                <a:gd name="adj" fmla="val 1173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32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="" xmlns:a16="http://schemas.microsoft.com/office/drawing/2014/main" id="{DFC7ACFC-5E6F-4D83-8343-1D0A700E29FB}"/>
                    </a:ext>
                  </a:extLst>
                </p:cNvPr>
                <p:cNvSpPr txBox="1"/>
                <p:nvPr/>
              </p:nvSpPr>
              <p:spPr>
                <a:xfrm>
                  <a:off x="1237914" y="6259709"/>
                  <a:ext cx="272234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=5, 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en-GB" sz="36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DFC7ACFC-5E6F-4D83-8343-1D0A700E29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7914" y="6259709"/>
                  <a:ext cx="2512932" cy="55399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4E3C583-76B0-4AD0-A2F6-717023202E1F}"/>
              </a:ext>
            </a:extLst>
          </p:cNvPr>
          <p:cNvSpPr txBox="1"/>
          <p:nvPr/>
        </p:nvSpPr>
        <p:spPr>
          <a:xfrm>
            <a:off x="-9380" y="8732"/>
            <a:ext cx="2872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 smtClean="0">
                <a:solidFill>
                  <a:prstClr val="black"/>
                </a:solidFill>
                <a:latin typeface="Stencil" panose="040409050D0802020404" pitchFamily="82" charset="0"/>
              </a:rPr>
              <a:t>WORKED Example</a:t>
            </a:r>
            <a:endParaRPr lang="en-GB" sz="2400" dirty="0">
              <a:solidFill>
                <a:prstClr val="black"/>
              </a:solidFill>
              <a:latin typeface="Stencil" panose="040409050D0802020404" pitchFamily="8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D503EDC-176E-4BCE-B4EF-BE05F06B74D6}"/>
              </a:ext>
            </a:extLst>
          </p:cNvPr>
          <p:cNvSpPr txBox="1"/>
          <p:nvPr/>
        </p:nvSpPr>
        <p:spPr>
          <a:xfrm>
            <a:off x="4572001" y="8732"/>
            <a:ext cx="2855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black"/>
                </a:solidFill>
                <a:latin typeface="Stencil" panose="040409050D0802020404" pitchFamily="82" charset="0"/>
              </a:rPr>
              <a:t>Your </a:t>
            </a:r>
            <a:r>
              <a:rPr lang="en-GB" sz="2400" dirty="0" smtClean="0">
                <a:solidFill>
                  <a:prstClr val="black"/>
                </a:solidFill>
                <a:latin typeface="Stencil" panose="040409050D0802020404" pitchFamily="82" charset="0"/>
              </a:rPr>
              <a:t>Turn AGAIN</a:t>
            </a:r>
            <a:endParaRPr lang="en-GB" sz="2400" dirty="0">
              <a:solidFill>
                <a:prstClr val="black"/>
              </a:solidFill>
              <a:latin typeface="Stencil" panose="040409050D0802020404" pitchFamily="8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id="{4B3E55D1-6F5F-4511-9E32-651FA75FD8DD}"/>
                  </a:ext>
                </a:extLst>
              </p:cNvPr>
              <p:cNvSpPr txBox="1"/>
              <p:nvPr/>
            </p:nvSpPr>
            <p:spPr>
              <a:xfrm>
                <a:off x="5641959" y="470397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=22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B3E55D1-6F5F-4511-9E32-651FA75FD8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2119" y="470397"/>
                <a:ext cx="2799869" cy="5539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id="{59B69CB1-6836-44D1-BDCC-47B231B1EA41}"/>
                  </a:ext>
                </a:extLst>
              </p:cNvPr>
              <p:cNvSpPr txBox="1"/>
              <p:nvPr/>
            </p:nvSpPr>
            <p:spPr>
              <a:xfrm>
                <a:off x="5641959" y="1177753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9B69CB1-6836-44D1-BDCC-47B231B1EA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2119" y="1177753"/>
                <a:ext cx="2799869" cy="5539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>
            <a:extLst>
              <a:ext uri="{FF2B5EF4-FFF2-40B4-BE49-F238E27FC236}">
                <a16:creationId xmlns="" xmlns:a16="http://schemas.microsoft.com/office/drawing/2014/main" id="{493DE134-9352-45D3-A732-78EFB60D8700}"/>
              </a:ext>
            </a:extLst>
          </p:cNvPr>
          <p:cNvCxnSpPr>
            <a:cxnSpLocks/>
          </p:cNvCxnSpPr>
          <p:nvPr/>
        </p:nvCxnSpPr>
        <p:spPr>
          <a:xfrm>
            <a:off x="5042567" y="1885109"/>
            <a:ext cx="320121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5E9B3FEE-DABA-4B92-8AEF-15C0684D76A2}"/>
                  </a:ext>
                </a:extLst>
              </p:cNvPr>
              <p:cNvSpPr txBox="1"/>
              <p:nvPr/>
            </p:nvSpPr>
            <p:spPr>
              <a:xfrm>
                <a:off x="4733721" y="1107037"/>
                <a:ext cx="54983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E9B3FEE-DABA-4B92-8AEF-15C0684D7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8196" y="1107037"/>
                <a:ext cx="549830" cy="67710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="" xmlns:a16="http://schemas.microsoft.com/office/drawing/2014/main" id="{C079ADCD-6CE0-410A-BDAD-81C54D8EC89D}"/>
                  </a:ext>
                </a:extLst>
              </p:cNvPr>
              <p:cNvSpPr txBox="1"/>
              <p:nvPr/>
            </p:nvSpPr>
            <p:spPr>
              <a:xfrm>
                <a:off x="6859331" y="2038467"/>
                <a:ext cx="122616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079ADCD-6CE0-410A-BDAD-81C54D8EC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0942" y="2038467"/>
                <a:ext cx="1226168" cy="55399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id="{8ABC4BF0-45C7-4B28-945C-9EE2176962CD}"/>
                  </a:ext>
                </a:extLst>
              </p:cNvPr>
              <p:cNvSpPr txBox="1"/>
              <p:nvPr/>
            </p:nvSpPr>
            <p:spPr>
              <a:xfrm>
                <a:off x="5010311" y="2745826"/>
                <a:ext cx="38572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/>
                <a:r>
                  <a:rPr lang="en-GB" sz="2400" dirty="0">
                    <a:solidFill>
                      <a:prstClr val="black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back in to find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ABC4BF0-45C7-4B28-945C-9EE217696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089" y="2745823"/>
                <a:ext cx="3926138" cy="461665"/>
              </a:xfrm>
              <a:prstGeom prst="rect">
                <a:avLst/>
              </a:prstGeom>
              <a:blipFill>
                <a:blip r:embed="rId15"/>
                <a:stretch>
                  <a:fillRect l="-1087" t="-10526" r="-108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row: U-Turn 30">
            <a:extLst>
              <a:ext uri="{FF2B5EF4-FFF2-40B4-BE49-F238E27FC236}">
                <a16:creationId xmlns="" xmlns:a16="http://schemas.microsoft.com/office/drawing/2014/main" id="{A18EF49A-9433-4D1C-BC76-E3B9D3205009}"/>
              </a:ext>
            </a:extLst>
          </p:cNvPr>
          <p:cNvSpPr/>
          <p:nvPr/>
        </p:nvSpPr>
        <p:spPr>
          <a:xfrm rot="5400000">
            <a:off x="7515531" y="2246522"/>
            <a:ext cx="2481421" cy="587551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32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id="{99EBB6A1-F47D-443C-8EBC-E06F3111ADC7}"/>
                  </a:ext>
                </a:extLst>
              </p:cNvPr>
              <p:cNvSpPr txBox="1"/>
              <p:nvPr/>
            </p:nvSpPr>
            <p:spPr>
              <a:xfrm>
                <a:off x="4844788" y="3360846"/>
                <a:ext cx="370890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+(4×4)=18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9EBB6A1-F47D-443C-8EBC-E06F3111AD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520" y="3360846"/>
                <a:ext cx="3708899" cy="5539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558BD09F-56F0-44C1-9C1A-B1D0FE4F4F40}"/>
                  </a:ext>
                </a:extLst>
              </p:cNvPr>
              <p:cNvSpPr txBox="1"/>
              <p:nvPr/>
            </p:nvSpPr>
            <p:spPr>
              <a:xfrm>
                <a:off x="5694132" y="4068202"/>
                <a:ext cx="278877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+16=18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58BD09F-56F0-44C1-9C1A-B1D0FE4F4F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8642" y="4068202"/>
                <a:ext cx="2788777" cy="55399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="" xmlns:a16="http://schemas.microsoft.com/office/drawing/2014/main" id="{1880E929-1B88-4B1B-AE10-B43E371D283E}"/>
                  </a:ext>
                </a:extLst>
              </p:cNvPr>
              <p:cNvSpPr txBox="1"/>
              <p:nvPr/>
            </p:nvSpPr>
            <p:spPr>
              <a:xfrm>
                <a:off x="6672211" y="4775558"/>
                <a:ext cx="147431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880E929-1B88-4B1B-AE10-B43E371D28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228" y="4775558"/>
                <a:ext cx="1474314" cy="55399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="" xmlns:a16="http://schemas.microsoft.com/office/drawing/2014/main" id="{FEA0A2F4-21D3-4BB8-BCA2-B5765FD7145E}"/>
                  </a:ext>
                </a:extLst>
              </p:cNvPr>
              <p:cNvSpPr txBox="1"/>
              <p:nvPr/>
            </p:nvSpPr>
            <p:spPr>
              <a:xfrm>
                <a:off x="6917671" y="5482914"/>
                <a:ext cx="121943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EA0A2F4-21D3-4BB8-BCA2-B5765FD714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4143" y="5482914"/>
                <a:ext cx="1219436" cy="55399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DE61BF82-EBF8-46E5-9B0A-7BD874694061}"/>
              </a:ext>
            </a:extLst>
          </p:cNvPr>
          <p:cNvGrpSpPr/>
          <p:nvPr/>
        </p:nvGrpSpPr>
        <p:grpSpPr>
          <a:xfrm>
            <a:off x="5281219" y="6131138"/>
            <a:ext cx="3318447" cy="588693"/>
            <a:chOff x="707925" y="6242362"/>
            <a:chExt cx="3594984" cy="588693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37" name="Rectangle: Rounded Corners 36">
              <a:extLst>
                <a:ext uri="{FF2B5EF4-FFF2-40B4-BE49-F238E27FC236}">
                  <a16:creationId xmlns="" xmlns:a16="http://schemas.microsoft.com/office/drawing/2014/main" id="{B8EC844C-CDCD-4912-939A-D0051439A33B}"/>
                </a:ext>
              </a:extLst>
            </p:cNvPr>
            <p:cNvSpPr/>
            <p:nvPr/>
          </p:nvSpPr>
          <p:spPr>
            <a:xfrm>
              <a:off x="707925" y="6242362"/>
              <a:ext cx="3594984" cy="588693"/>
            </a:xfrm>
            <a:prstGeom prst="roundRect">
              <a:avLst>
                <a:gd name="adj" fmla="val 11737"/>
              </a:avLst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32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="" xmlns:a16="http://schemas.microsoft.com/office/drawing/2014/main" id="{F412B28F-6002-470E-94A2-24A8FFCAA0CE}"/>
                    </a:ext>
                  </a:extLst>
                </p:cNvPr>
                <p:cNvSpPr txBox="1"/>
                <p:nvPr/>
              </p:nvSpPr>
              <p:spPr>
                <a:xfrm>
                  <a:off x="1237914" y="6259709"/>
                  <a:ext cx="2722343" cy="553998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=1, 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=4</m:t>
                        </m:r>
                      </m:oMath>
                    </m:oMathPara>
                  </a14:m>
                  <a:endParaRPr lang="en-GB" sz="36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412B28F-6002-470E-94A2-24A8FFCAA0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7914" y="6259709"/>
                  <a:ext cx="2512932" cy="553998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="" xmlns:a16="http://schemas.microsoft.com/office/drawing/2014/main" id="{01636538-86C1-4BD9-AB80-7DD25414FF24}"/>
                  </a:ext>
                </a:extLst>
              </p:cNvPr>
              <p:cNvSpPr txBox="1"/>
              <p:nvPr/>
            </p:nvSpPr>
            <p:spPr>
              <a:xfrm>
                <a:off x="2299299" y="5502701"/>
                <a:ext cx="121943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1636538-86C1-4BD9-AB80-7DD25414F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907" y="5502701"/>
                <a:ext cx="1219436" cy="55399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379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 animBg="1"/>
      <p:bldP spid="32" grpId="0"/>
      <p:bldP spid="33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DC0F9949-7591-446B-933E-D0C90C5EA680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77C595AB-4333-4AA0-B62F-5FF26CB55751}"/>
                  </a:ext>
                </a:extLst>
              </p:cNvPr>
              <p:cNvSpPr txBox="1"/>
              <p:nvPr/>
            </p:nvSpPr>
            <p:spPr>
              <a:xfrm>
                <a:off x="1014208" y="490184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7C595AB-4333-4AA0-B62F-5FF26CB557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23" y="490184"/>
                <a:ext cx="2799869" cy="5539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B43311D2-71CF-4A57-A23C-A5D6C8F41C36}"/>
                  </a:ext>
                </a:extLst>
              </p:cNvPr>
              <p:cNvSpPr txBox="1"/>
              <p:nvPr/>
            </p:nvSpPr>
            <p:spPr>
              <a:xfrm>
                <a:off x="1014208" y="1197540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3311D2-71CF-4A57-A23C-A5D6C8F41C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23" y="1197540"/>
                <a:ext cx="2799869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A813884E-75ED-48BB-B380-CBE0B8470361}"/>
              </a:ext>
            </a:extLst>
          </p:cNvPr>
          <p:cNvCxnSpPr>
            <a:cxnSpLocks/>
          </p:cNvCxnSpPr>
          <p:nvPr/>
        </p:nvCxnSpPr>
        <p:spPr>
          <a:xfrm>
            <a:off x="414817" y="1904896"/>
            <a:ext cx="320121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CE16610A-950F-47DF-9EDD-120E699F1BF3}"/>
                  </a:ext>
                </a:extLst>
              </p:cNvPr>
              <p:cNvSpPr txBox="1"/>
              <p:nvPr/>
            </p:nvSpPr>
            <p:spPr>
              <a:xfrm>
                <a:off x="105970" y="1126824"/>
                <a:ext cx="54983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E16610A-950F-47DF-9EDD-120E699F1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00" y="1126824"/>
                <a:ext cx="549830" cy="6771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96EE2DB8-A1C7-4D52-9EC3-0DA91BDF4FBE}"/>
                  </a:ext>
                </a:extLst>
              </p:cNvPr>
              <p:cNvSpPr txBox="1"/>
              <p:nvPr/>
            </p:nvSpPr>
            <p:spPr>
              <a:xfrm>
                <a:off x="2231581" y="2058254"/>
                <a:ext cx="122616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6EE2DB8-A1C7-4D52-9EC3-0DA91BDF4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7546" y="2058254"/>
                <a:ext cx="1226168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3103728D-48C0-4CA7-B3F2-EB9443A0F5A1}"/>
                  </a:ext>
                </a:extLst>
              </p:cNvPr>
              <p:cNvSpPr txBox="1"/>
              <p:nvPr/>
            </p:nvSpPr>
            <p:spPr>
              <a:xfrm>
                <a:off x="382560" y="2765613"/>
                <a:ext cx="38572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/>
                <a:r>
                  <a:rPr lang="en-GB" sz="2400" dirty="0">
                    <a:solidFill>
                      <a:prstClr val="black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back in to find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03728D-48C0-4CA7-B3F2-EB9443A0F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93" y="2765610"/>
                <a:ext cx="3926138" cy="461665"/>
              </a:xfrm>
              <a:prstGeom prst="rect">
                <a:avLst/>
              </a:prstGeom>
              <a:blipFill>
                <a:blip r:embed="rId6"/>
                <a:stretch>
                  <a:fillRect l="-1242" t="-10667" r="-932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row: U-Turn 13">
            <a:extLst>
              <a:ext uri="{FF2B5EF4-FFF2-40B4-BE49-F238E27FC236}">
                <a16:creationId xmlns="" xmlns:a16="http://schemas.microsoft.com/office/drawing/2014/main" id="{0C82D69C-63A6-43F4-9032-07B804F46FAF}"/>
              </a:ext>
            </a:extLst>
          </p:cNvPr>
          <p:cNvSpPr/>
          <p:nvPr/>
        </p:nvSpPr>
        <p:spPr>
          <a:xfrm rot="5400000">
            <a:off x="2887781" y="2266309"/>
            <a:ext cx="2481421" cy="587551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32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AADBC10D-BB3E-47DF-AE00-BF2A9204484F}"/>
                  </a:ext>
                </a:extLst>
              </p:cNvPr>
              <p:cNvSpPr txBox="1"/>
              <p:nvPr/>
            </p:nvSpPr>
            <p:spPr>
              <a:xfrm>
                <a:off x="217038" y="3380633"/>
                <a:ext cx="370890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+(3×2)=16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ADBC10D-BB3E-47DF-AE00-BF2A920448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24" y="3380633"/>
                <a:ext cx="3708899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51221FAD-F110-46DA-A0AC-7C56A5D0EB45}"/>
                  </a:ext>
                </a:extLst>
              </p:cNvPr>
              <p:cNvSpPr txBox="1"/>
              <p:nvPr/>
            </p:nvSpPr>
            <p:spPr>
              <a:xfrm>
                <a:off x="1301654" y="4087989"/>
                <a:ext cx="253389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+6=16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1221FAD-F110-46DA-A0AC-7C56A5D0E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124" y="4087989"/>
                <a:ext cx="2533899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0CB60AC3-2C16-4D3C-A19E-40EC35F59D09}"/>
                  </a:ext>
                </a:extLst>
              </p:cNvPr>
              <p:cNvSpPr txBox="1"/>
              <p:nvPr/>
            </p:nvSpPr>
            <p:spPr>
              <a:xfrm>
                <a:off x="2044462" y="4795345"/>
                <a:ext cx="172919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CB60AC3-2C16-4D3C-A19E-40EC35F59D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832" y="4795345"/>
                <a:ext cx="1729191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C43092F8-6B39-4D50-8DE0-4485FFB128A9}"/>
              </a:ext>
            </a:extLst>
          </p:cNvPr>
          <p:cNvGrpSpPr/>
          <p:nvPr/>
        </p:nvGrpSpPr>
        <p:grpSpPr>
          <a:xfrm>
            <a:off x="653469" y="6150925"/>
            <a:ext cx="3318447" cy="588693"/>
            <a:chOff x="707925" y="6242362"/>
            <a:chExt cx="3594984" cy="588693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="" xmlns:a16="http://schemas.microsoft.com/office/drawing/2014/main" id="{39C3394E-783A-4FA5-87E7-4B8592AB0787}"/>
                </a:ext>
              </a:extLst>
            </p:cNvPr>
            <p:cNvSpPr/>
            <p:nvPr/>
          </p:nvSpPr>
          <p:spPr>
            <a:xfrm>
              <a:off x="707925" y="6242362"/>
              <a:ext cx="3594984" cy="588693"/>
            </a:xfrm>
            <a:prstGeom prst="roundRect">
              <a:avLst>
                <a:gd name="adj" fmla="val 1173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32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="" xmlns:a16="http://schemas.microsoft.com/office/drawing/2014/main" id="{DFC7ACFC-5E6F-4D83-8343-1D0A700E29FB}"/>
                    </a:ext>
                  </a:extLst>
                </p:cNvPr>
                <p:cNvSpPr txBox="1"/>
                <p:nvPr/>
              </p:nvSpPr>
              <p:spPr>
                <a:xfrm>
                  <a:off x="1237914" y="6259709"/>
                  <a:ext cx="272234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=5, 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en-GB" sz="36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DFC7ACFC-5E6F-4D83-8343-1D0A700E29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7914" y="6259709"/>
                  <a:ext cx="2512932" cy="55399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4E3C583-76B0-4AD0-A2F6-717023202E1F}"/>
              </a:ext>
            </a:extLst>
          </p:cNvPr>
          <p:cNvSpPr txBox="1"/>
          <p:nvPr/>
        </p:nvSpPr>
        <p:spPr>
          <a:xfrm>
            <a:off x="-9380" y="8732"/>
            <a:ext cx="2872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 smtClean="0">
                <a:solidFill>
                  <a:prstClr val="black"/>
                </a:solidFill>
                <a:latin typeface="Stencil" panose="040409050D0802020404" pitchFamily="82" charset="0"/>
              </a:rPr>
              <a:t>WORKED Example</a:t>
            </a:r>
            <a:endParaRPr lang="en-GB" sz="2400" dirty="0">
              <a:solidFill>
                <a:prstClr val="black"/>
              </a:solidFill>
              <a:latin typeface="Stencil" panose="040409050D0802020404" pitchFamily="8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D503EDC-176E-4BCE-B4EF-BE05F06B74D6}"/>
              </a:ext>
            </a:extLst>
          </p:cNvPr>
          <p:cNvSpPr txBox="1"/>
          <p:nvPr/>
        </p:nvSpPr>
        <p:spPr>
          <a:xfrm>
            <a:off x="4572001" y="8732"/>
            <a:ext cx="3583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black"/>
                </a:solidFill>
                <a:latin typeface="Stencil" panose="040409050D0802020404" pitchFamily="82" charset="0"/>
              </a:rPr>
              <a:t>Your </a:t>
            </a:r>
            <a:r>
              <a:rPr lang="en-GB" sz="2400" dirty="0" smtClean="0">
                <a:solidFill>
                  <a:prstClr val="black"/>
                </a:solidFill>
                <a:latin typeface="Stencil" panose="040409050D0802020404" pitchFamily="82" charset="0"/>
              </a:rPr>
              <a:t>Turn - LAST ONE!</a:t>
            </a:r>
            <a:endParaRPr lang="en-GB" sz="2400" dirty="0">
              <a:solidFill>
                <a:prstClr val="black"/>
              </a:solidFill>
              <a:latin typeface="Stencil" panose="040409050D0802020404" pitchFamily="8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id="{4B3E55D1-6F5F-4511-9E32-651FA75FD8DD}"/>
                  </a:ext>
                </a:extLst>
              </p:cNvPr>
              <p:cNvSpPr txBox="1"/>
              <p:nvPr/>
            </p:nvSpPr>
            <p:spPr>
              <a:xfrm>
                <a:off x="5641959" y="470397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B3E55D1-6F5F-4511-9E32-651FA75FD8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2119" y="470397"/>
                <a:ext cx="2799869" cy="5539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id="{59B69CB1-6836-44D1-BDCC-47B231B1EA41}"/>
                  </a:ext>
                </a:extLst>
              </p:cNvPr>
              <p:cNvSpPr txBox="1"/>
              <p:nvPr/>
            </p:nvSpPr>
            <p:spPr>
              <a:xfrm>
                <a:off x="5641959" y="1177753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9B69CB1-6836-44D1-BDCC-47B231B1EA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2119" y="1177753"/>
                <a:ext cx="2799869" cy="5539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>
            <a:extLst>
              <a:ext uri="{FF2B5EF4-FFF2-40B4-BE49-F238E27FC236}">
                <a16:creationId xmlns="" xmlns:a16="http://schemas.microsoft.com/office/drawing/2014/main" id="{493DE134-9352-45D3-A732-78EFB60D8700}"/>
              </a:ext>
            </a:extLst>
          </p:cNvPr>
          <p:cNvCxnSpPr>
            <a:cxnSpLocks/>
          </p:cNvCxnSpPr>
          <p:nvPr/>
        </p:nvCxnSpPr>
        <p:spPr>
          <a:xfrm>
            <a:off x="5042567" y="1885109"/>
            <a:ext cx="320121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5E9B3FEE-DABA-4B92-8AEF-15C0684D76A2}"/>
                  </a:ext>
                </a:extLst>
              </p:cNvPr>
              <p:cNvSpPr txBox="1"/>
              <p:nvPr/>
            </p:nvSpPr>
            <p:spPr>
              <a:xfrm>
                <a:off x="4733721" y="1107037"/>
                <a:ext cx="54983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E9B3FEE-DABA-4B92-8AEF-15C0684D7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8196" y="1107037"/>
                <a:ext cx="549830" cy="67710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="" xmlns:a16="http://schemas.microsoft.com/office/drawing/2014/main" id="{C079ADCD-6CE0-410A-BDAD-81C54D8EC89D}"/>
                  </a:ext>
                </a:extLst>
              </p:cNvPr>
              <p:cNvSpPr txBox="1"/>
              <p:nvPr/>
            </p:nvSpPr>
            <p:spPr>
              <a:xfrm>
                <a:off x="6859331" y="2038467"/>
                <a:ext cx="121943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079ADCD-6CE0-410A-BDAD-81C54D8EC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0942" y="2038467"/>
                <a:ext cx="1226168" cy="55399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id="{8ABC4BF0-45C7-4B28-945C-9EE2176962CD}"/>
                  </a:ext>
                </a:extLst>
              </p:cNvPr>
              <p:cNvSpPr txBox="1"/>
              <p:nvPr/>
            </p:nvSpPr>
            <p:spPr>
              <a:xfrm>
                <a:off x="5010311" y="2745826"/>
                <a:ext cx="38572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/>
                <a:r>
                  <a:rPr lang="en-GB" sz="2400" dirty="0">
                    <a:solidFill>
                      <a:prstClr val="black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back in to find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ABC4BF0-45C7-4B28-945C-9EE217696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089" y="2745823"/>
                <a:ext cx="3926138" cy="461665"/>
              </a:xfrm>
              <a:prstGeom prst="rect">
                <a:avLst/>
              </a:prstGeom>
              <a:blipFill>
                <a:blip r:embed="rId15"/>
                <a:stretch>
                  <a:fillRect l="-1087" t="-10526" r="-108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row: U-Turn 30">
            <a:extLst>
              <a:ext uri="{FF2B5EF4-FFF2-40B4-BE49-F238E27FC236}">
                <a16:creationId xmlns="" xmlns:a16="http://schemas.microsoft.com/office/drawing/2014/main" id="{A18EF49A-9433-4D1C-BC76-E3B9D3205009}"/>
              </a:ext>
            </a:extLst>
          </p:cNvPr>
          <p:cNvSpPr/>
          <p:nvPr/>
        </p:nvSpPr>
        <p:spPr>
          <a:xfrm rot="5400000">
            <a:off x="7515531" y="2246522"/>
            <a:ext cx="2481421" cy="587551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32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id="{99EBB6A1-F47D-443C-8EBC-E06F3111ADC7}"/>
                  </a:ext>
                </a:extLst>
              </p:cNvPr>
              <p:cNvSpPr txBox="1"/>
              <p:nvPr/>
            </p:nvSpPr>
            <p:spPr>
              <a:xfrm>
                <a:off x="4844788" y="3360846"/>
                <a:ext cx="371409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6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36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6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9EBB6A1-F47D-443C-8EBC-E06F3111AD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520" y="3360846"/>
                <a:ext cx="3714094" cy="5539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558BD09F-56F0-44C1-9C1A-B1D0FE4F4F40}"/>
                  </a:ext>
                </a:extLst>
              </p:cNvPr>
              <p:cNvSpPr txBox="1"/>
              <p:nvPr/>
            </p:nvSpPr>
            <p:spPr>
              <a:xfrm>
                <a:off x="5694131" y="4068202"/>
                <a:ext cx="254063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6+2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58BD09F-56F0-44C1-9C1A-B1D0FE4F4F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8642" y="4068202"/>
                <a:ext cx="2540632" cy="55399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="" xmlns:a16="http://schemas.microsoft.com/office/drawing/2014/main" id="{1880E929-1B88-4B1B-AE10-B43E371D283E}"/>
                  </a:ext>
                </a:extLst>
              </p:cNvPr>
              <p:cNvSpPr txBox="1"/>
              <p:nvPr/>
            </p:nvSpPr>
            <p:spPr>
              <a:xfrm>
                <a:off x="6672211" y="4775558"/>
                <a:ext cx="148104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880E929-1B88-4B1B-AE10-B43E371D28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228" y="4775558"/>
                <a:ext cx="1481046" cy="55399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="" xmlns:a16="http://schemas.microsoft.com/office/drawing/2014/main" id="{FEA0A2F4-21D3-4BB8-BCA2-B5765FD7145E}"/>
                  </a:ext>
                </a:extLst>
              </p:cNvPr>
              <p:cNvSpPr txBox="1"/>
              <p:nvPr/>
            </p:nvSpPr>
            <p:spPr>
              <a:xfrm>
                <a:off x="6955184" y="5482914"/>
                <a:ext cx="122616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EA0A2F4-21D3-4BB8-BCA2-B5765FD714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783" y="5482914"/>
                <a:ext cx="1219436" cy="55399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DE61BF82-EBF8-46E5-9B0A-7BD874694061}"/>
              </a:ext>
            </a:extLst>
          </p:cNvPr>
          <p:cNvGrpSpPr/>
          <p:nvPr/>
        </p:nvGrpSpPr>
        <p:grpSpPr>
          <a:xfrm>
            <a:off x="5281219" y="6131138"/>
            <a:ext cx="3318447" cy="588693"/>
            <a:chOff x="707925" y="6242362"/>
            <a:chExt cx="3594984" cy="5886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37" name="Rectangle: Rounded Corners 36">
              <a:extLst>
                <a:ext uri="{FF2B5EF4-FFF2-40B4-BE49-F238E27FC236}">
                  <a16:creationId xmlns="" xmlns:a16="http://schemas.microsoft.com/office/drawing/2014/main" id="{B8EC844C-CDCD-4912-939A-D0051439A33B}"/>
                </a:ext>
              </a:extLst>
            </p:cNvPr>
            <p:cNvSpPr/>
            <p:nvPr/>
          </p:nvSpPr>
          <p:spPr>
            <a:xfrm>
              <a:off x="707925" y="6242362"/>
              <a:ext cx="3594984" cy="588693"/>
            </a:xfrm>
            <a:prstGeom prst="roundRect">
              <a:avLst>
                <a:gd name="adj" fmla="val 11737"/>
              </a:avLst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32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="" xmlns:a16="http://schemas.microsoft.com/office/drawing/2014/main" id="{F412B28F-6002-470E-94A2-24A8FFCAA0CE}"/>
                    </a:ext>
                  </a:extLst>
                </p:cNvPr>
                <p:cNvSpPr txBox="1"/>
                <p:nvPr/>
              </p:nvSpPr>
              <p:spPr>
                <a:xfrm>
                  <a:off x="1237914" y="6259709"/>
                  <a:ext cx="2722343" cy="553998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=2, 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=3</m:t>
                        </m:r>
                      </m:oMath>
                    </m:oMathPara>
                  </a14:m>
                  <a:endParaRPr lang="en-GB" sz="36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412B28F-6002-470E-94A2-24A8FFCAA0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7914" y="6259709"/>
                  <a:ext cx="2512932" cy="553998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="" xmlns:a16="http://schemas.microsoft.com/office/drawing/2014/main" id="{688F56BA-D335-4BE0-9B5D-B30955A7E56C}"/>
                  </a:ext>
                </a:extLst>
              </p:cNvPr>
              <p:cNvSpPr txBox="1"/>
              <p:nvPr/>
            </p:nvSpPr>
            <p:spPr>
              <a:xfrm>
                <a:off x="2299299" y="5502701"/>
                <a:ext cx="121943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88F56BA-D335-4BE0-9B5D-B30955A7E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907" y="5502701"/>
                <a:ext cx="1219436" cy="55399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234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 animBg="1"/>
      <p:bldP spid="32" grpId="0"/>
      <p:bldP spid="33" grpId="0"/>
      <p:bldP spid="34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DC0F9949-7591-446B-933E-D0C90C5EA680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77C595AB-4333-4AA0-B62F-5FF26CB55751}"/>
                  </a:ext>
                </a:extLst>
              </p:cNvPr>
              <p:cNvSpPr txBox="1"/>
              <p:nvPr/>
            </p:nvSpPr>
            <p:spPr>
              <a:xfrm>
                <a:off x="1014208" y="490184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7C595AB-4333-4AA0-B62F-5FF26CB557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23" y="490184"/>
                <a:ext cx="2799869" cy="5539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B43311D2-71CF-4A57-A23C-A5D6C8F41C36}"/>
                  </a:ext>
                </a:extLst>
              </p:cNvPr>
              <p:cNvSpPr txBox="1"/>
              <p:nvPr/>
            </p:nvSpPr>
            <p:spPr>
              <a:xfrm>
                <a:off x="1014208" y="1197540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3311D2-71CF-4A57-A23C-A5D6C8F41C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23" y="1197540"/>
                <a:ext cx="2799869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A813884E-75ED-48BB-B380-CBE0B8470361}"/>
              </a:ext>
            </a:extLst>
          </p:cNvPr>
          <p:cNvCxnSpPr>
            <a:cxnSpLocks/>
          </p:cNvCxnSpPr>
          <p:nvPr/>
        </p:nvCxnSpPr>
        <p:spPr>
          <a:xfrm>
            <a:off x="414817" y="1904896"/>
            <a:ext cx="320121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CE16610A-950F-47DF-9EDD-120E699F1BF3}"/>
                  </a:ext>
                </a:extLst>
              </p:cNvPr>
              <p:cNvSpPr txBox="1"/>
              <p:nvPr/>
            </p:nvSpPr>
            <p:spPr>
              <a:xfrm>
                <a:off x="105970" y="1126824"/>
                <a:ext cx="54983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E16610A-950F-47DF-9EDD-120E699F1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00" y="1126824"/>
                <a:ext cx="549830" cy="6771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96EE2DB8-A1C7-4D52-9EC3-0DA91BDF4FBE}"/>
                  </a:ext>
                </a:extLst>
              </p:cNvPr>
              <p:cNvSpPr txBox="1"/>
              <p:nvPr/>
            </p:nvSpPr>
            <p:spPr>
              <a:xfrm>
                <a:off x="2231581" y="2058254"/>
                <a:ext cx="122616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6EE2DB8-A1C7-4D52-9EC3-0DA91BDF4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7546" y="2058254"/>
                <a:ext cx="1226168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3103728D-48C0-4CA7-B3F2-EB9443A0F5A1}"/>
                  </a:ext>
                </a:extLst>
              </p:cNvPr>
              <p:cNvSpPr txBox="1"/>
              <p:nvPr/>
            </p:nvSpPr>
            <p:spPr>
              <a:xfrm>
                <a:off x="382560" y="2765613"/>
                <a:ext cx="38572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/>
                <a:r>
                  <a:rPr lang="en-GB" sz="2400" dirty="0">
                    <a:solidFill>
                      <a:prstClr val="black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back in to find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03728D-48C0-4CA7-B3F2-EB9443A0F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93" y="2765610"/>
                <a:ext cx="3926138" cy="461665"/>
              </a:xfrm>
              <a:prstGeom prst="rect">
                <a:avLst/>
              </a:prstGeom>
              <a:blipFill>
                <a:blip r:embed="rId6"/>
                <a:stretch>
                  <a:fillRect l="-1242" t="-10667" r="-932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row: U-Turn 13">
            <a:extLst>
              <a:ext uri="{FF2B5EF4-FFF2-40B4-BE49-F238E27FC236}">
                <a16:creationId xmlns="" xmlns:a16="http://schemas.microsoft.com/office/drawing/2014/main" id="{0C82D69C-63A6-43F4-9032-07B804F46FAF}"/>
              </a:ext>
            </a:extLst>
          </p:cNvPr>
          <p:cNvSpPr/>
          <p:nvPr/>
        </p:nvSpPr>
        <p:spPr>
          <a:xfrm rot="5400000">
            <a:off x="2887781" y="2266309"/>
            <a:ext cx="2481421" cy="587551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32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AADBC10D-BB3E-47DF-AE00-BF2A9204484F}"/>
                  </a:ext>
                </a:extLst>
              </p:cNvPr>
              <p:cNvSpPr txBox="1"/>
              <p:nvPr/>
            </p:nvSpPr>
            <p:spPr>
              <a:xfrm>
                <a:off x="217038" y="3380633"/>
                <a:ext cx="370890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+(3×2)=16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ADBC10D-BB3E-47DF-AE00-BF2A920448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24" y="3380633"/>
                <a:ext cx="3708899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51221FAD-F110-46DA-A0AC-7C56A5D0EB45}"/>
                  </a:ext>
                </a:extLst>
              </p:cNvPr>
              <p:cNvSpPr txBox="1"/>
              <p:nvPr/>
            </p:nvSpPr>
            <p:spPr>
              <a:xfrm>
                <a:off x="1301654" y="4087989"/>
                <a:ext cx="253389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+6=16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1221FAD-F110-46DA-A0AC-7C56A5D0E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124" y="4087989"/>
                <a:ext cx="2533899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0CB60AC3-2C16-4D3C-A19E-40EC35F59D09}"/>
                  </a:ext>
                </a:extLst>
              </p:cNvPr>
              <p:cNvSpPr txBox="1"/>
              <p:nvPr/>
            </p:nvSpPr>
            <p:spPr>
              <a:xfrm>
                <a:off x="2044462" y="4795345"/>
                <a:ext cx="172919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CB60AC3-2C16-4D3C-A19E-40EC35F59D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832" y="4795345"/>
                <a:ext cx="1729191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C43092F8-6B39-4D50-8DE0-4485FFB128A9}"/>
              </a:ext>
            </a:extLst>
          </p:cNvPr>
          <p:cNvGrpSpPr/>
          <p:nvPr/>
        </p:nvGrpSpPr>
        <p:grpSpPr>
          <a:xfrm>
            <a:off x="653469" y="6150925"/>
            <a:ext cx="3318447" cy="588693"/>
            <a:chOff x="707925" y="6242362"/>
            <a:chExt cx="3594984" cy="588693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="" xmlns:a16="http://schemas.microsoft.com/office/drawing/2014/main" id="{39C3394E-783A-4FA5-87E7-4B8592AB0787}"/>
                </a:ext>
              </a:extLst>
            </p:cNvPr>
            <p:cNvSpPr/>
            <p:nvPr/>
          </p:nvSpPr>
          <p:spPr>
            <a:xfrm>
              <a:off x="707925" y="6242362"/>
              <a:ext cx="3594984" cy="588693"/>
            </a:xfrm>
            <a:prstGeom prst="roundRect">
              <a:avLst>
                <a:gd name="adj" fmla="val 1173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32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="" xmlns:a16="http://schemas.microsoft.com/office/drawing/2014/main" id="{DFC7ACFC-5E6F-4D83-8343-1D0A700E29FB}"/>
                    </a:ext>
                  </a:extLst>
                </p:cNvPr>
                <p:cNvSpPr txBox="1"/>
                <p:nvPr/>
              </p:nvSpPr>
              <p:spPr>
                <a:xfrm>
                  <a:off x="1237914" y="6259709"/>
                  <a:ext cx="272234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=5, 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en-GB" sz="36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DFC7ACFC-5E6F-4D83-8343-1D0A700E29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7914" y="6259709"/>
                  <a:ext cx="2512932" cy="55399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4E3C583-76B0-4AD0-A2F6-717023202E1F}"/>
              </a:ext>
            </a:extLst>
          </p:cNvPr>
          <p:cNvSpPr txBox="1"/>
          <p:nvPr/>
        </p:nvSpPr>
        <p:spPr>
          <a:xfrm>
            <a:off x="-9380" y="8732"/>
            <a:ext cx="2872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 smtClean="0">
                <a:solidFill>
                  <a:prstClr val="black"/>
                </a:solidFill>
                <a:latin typeface="Stencil" panose="040409050D0802020404" pitchFamily="82" charset="0"/>
              </a:rPr>
              <a:t>WORKED Example</a:t>
            </a:r>
            <a:endParaRPr lang="en-GB" sz="2400" dirty="0">
              <a:solidFill>
                <a:prstClr val="black"/>
              </a:solidFill>
              <a:latin typeface="Stencil" panose="040409050D0802020404" pitchFamily="8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D503EDC-176E-4BCE-B4EF-BE05F06B74D6}"/>
              </a:ext>
            </a:extLst>
          </p:cNvPr>
          <p:cNvSpPr txBox="1"/>
          <p:nvPr/>
        </p:nvSpPr>
        <p:spPr>
          <a:xfrm>
            <a:off x="4572000" y="8732"/>
            <a:ext cx="4464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GB" sz="2400" dirty="0" smtClean="0">
                <a:solidFill>
                  <a:prstClr val="black"/>
                </a:solidFill>
                <a:latin typeface="Stencil" panose="040409050D0802020404" pitchFamily="82" charset="0"/>
              </a:rPr>
              <a:t>IN YOUR BOOKS: SOLVE</a:t>
            </a:r>
            <a:endParaRPr lang="en-GB" sz="2400" dirty="0">
              <a:solidFill>
                <a:prstClr val="black"/>
              </a:solidFill>
              <a:latin typeface="Stencil" panose="040409050D0802020404" pitchFamily="8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="" xmlns:a16="http://schemas.microsoft.com/office/drawing/2014/main" id="{01636538-86C1-4BD9-AB80-7DD25414FF24}"/>
                  </a:ext>
                </a:extLst>
              </p:cNvPr>
              <p:cNvSpPr txBox="1"/>
              <p:nvPr/>
            </p:nvSpPr>
            <p:spPr>
              <a:xfrm>
                <a:off x="2299299" y="5502701"/>
                <a:ext cx="121943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1636538-86C1-4BD9-AB80-7DD25414F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907" y="5502701"/>
                <a:ext cx="1219436" cy="5539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E43E7358-30B4-4256-9263-60CDDF6A7CBA}"/>
              </a:ext>
            </a:extLst>
          </p:cNvPr>
          <p:cNvGrpSpPr/>
          <p:nvPr/>
        </p:nvGrpSpPr>
        <p:grpSpPr>
          <a:xfrm>
            <a:off x="5427361" y="462078"/>
            <a:ext cx="2917236" cy="1034607"/>
            <a:chOff x="5220218" y="601153"/>
            <a:chExt cx="3160339" cy="1034607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="" xmlns:a16="http://schemas.microsoft.com/office/drawing/2014/main" id="{CAB726EB-882F-4446-95AC-FF2841B49DDC}"/>
                </a:ext>
              </a:extLst>
            </p:cNvPr>
            <p:cNvSpPr/>
            <p:nvPr/>
          </p:nvSpPr>
          <p:spPr>
            <a:xfrm>
              <a:off x="5220218" y="601153"/>
              <a:ext cx="3160339" cy="1034607"/>
            </a:xfrm>
            <a:prstGeom prst="roundRect">
              <a:avLst>
                <a:gd name="adj" fmla="val 1173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28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="" xmlns:a16="http://schemas.microsoft.com/office/drawing/2014/main" id="{4B3E55D1-6F5F-4511-9E32-651FA75FD8DD}"/>
                    </a:ext>
                  </a:extLst>
                </p:cNvPr>
                <p:cNvSpPr txBox="1"/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=13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=10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4B3E55D1-6F5F-4511-9E32-651FA75FD8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="" xmlns:a16="http://schemas.microsoft.com/office/drawing/2014/main" id="{BADB7BF9-3462-4ED6-848E-712DB2075F26}"/>
              </a:ext>
            </a:extLst>
          </p:cNvPr>
          <p:cNvGrpSpPr/>
          <p:nvPr/>
        </p:nvGrpSpPr>
        <p:grpSpPr>
          <a:xfrm>
            <a:off x="5427361" y="1774115"/>
            <a:ext cx="2917236" cy="1034607"/>
            <a:chOff x="5220218" y="601153"/>
            <a:chExt cx="3160339" cy="1034607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71" name="Rectangle: Rounded Corners 70">
              <a:extLst>
                <a:ext uri="{FF2B5EF4-FFF2-40B4-BE49-F238E27FC236}">
                  <a16:creationId xmlns="" xmlns:a16="http://schemas.microsoft.com/office/drawing/2014/main" id="{4F3945BD-3AD9-448F-9DC7-E81EFC08B591}"/>
                </a:ext>
              </a:extLst>
            </p:cNvPr>
            <p:cNvSpPr/>
            <p:nvPr/>
          </p:nvSpPr>
          <p:spPr>
            <a:xfrm>
              <a:off x="5220218" y="601153"/>
              <a:ext cx="3160339" cy="1034607"/>
            </a:xfrm>
            <a:prstGeom prst="roundRect">
              <a:avLst>
                <a:gd name="adj" fmla="val 11737"/>
              </a:avLst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28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="" xmlns:a16="http://schemas.microsoft.com/office/drawing/2014/main" id="{06C860F6-5345-42AB-A13E-FCBCE4688A37}"/>
                    </a:ext>
                  </a:extLst>
                </p:cNvPr>
                <p:cNvSpPr txBox="1"/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+4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=24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+4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=20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6C860F6-5345-42AB-A13E-FCBCE4688A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="" xmlns:a16="http://schemas.microsoft.com/office/drawing/2014/main" id="{3C69918D-6A1E-4D7D-BD62-584D4B6B0AB9}"/>
              </a:ext>
            </a:extLst>
          </p:cNvPr>
          <p:cNvGrpSpPr/>
          <p:nvPr/>
        </p:nvGrpSpPr>
        <p:grpSpPr>
          <a:xfrm>
            <a:off x="5400941" y="3086152"/>
            <a:ext cx="2917236" cy="1034607"/>
            <a:chOff x="5220218" y="601153"/>
            <a:chExt cx="3160339" cy="1034607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6" name="Rectangle: Rounded Corners 75">
              <a:extLst>
                <a:ext uri="{FF2B5EF4-FFF2-40B4-BE49-F238E27FC236}">
                  <a16:creationId xmlns="" xmlns:a16="http://schemas.microsoft.com/office/drawing/2014/main" id="{982E8A19-8D95-478C-9751-26C182B1FFA9}"/>
                </a:ext>
              </a:extLst>
            </p:cNvPr>
            <p:cNvSpPr/>
            <p:nvPr/>
          </p:nvSpPr>
          <p:spPr>
            <a:xfrm>
              <a:off x="5220218" y="601153"/>
              <a:ext cx="3160339" cy="1034607"/>
            </a:xfrm>
            <a:prstGeom prst="roundRect">
              <a:avLst>
                <a:gd name="adj" fmla="val 11737"/>
              </a:avLst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28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>
                  <a:extLst>
                    <a:ext uri="{FF2B5EF4-FFF2-40B4-BE49-F238E27FC236}">
                      <a16:creationId xmlns="" xmlns:a16="http://schemas.microsoft.com/office/drawing/2014/main" id="{7786A488-4D30-40B0-A938-B4368B6CD7A8}"/>
                    </a:ext>
                  </a:extLst>
                </p:cNvPr>
                <p:cNvSpPr txBox="1"/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=16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=26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7786A488-4D30-40B0-A938-B4368B6CD7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9" name="Group 78">
            <a:extLst>
              <a:ext uri="{FF2B5EF4-FFF2-40B4-BE49-F238E27FC236}">
                <a16:creationId xmlns="" xmlns:a16="http://schemas.microsoft.com/office/drawing/2014/main" id="{8C2BE244-09E0-414E-BB8E-83B200035427}"/>
              </a:ext>
            </a:extLst>
          </p:cNvPr>
          <p:cNvGrpSpPr/>
          <p:nvPr/>
        </p:nvGrpSpPr>
        <p:grpSpPr>
          <a:xfrm>
            <a:off x="5400941" y="4398189"/>
            <a:ext cx="2917236" cy="1034607"/>
            <a:chOff x="5220218" y="601153"/>
            <a:chExt cx="3160339" cy="1034607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81" name="Rectangle: Rounded Corners 80">
              <a:extLst>
                <a:ext uri="{FF2B5EF4-FFF2-40B4-BE49-F238E27FC236}">
                  <a16:creationId xmlns="" xmlns:a16="http://schemas.microsoft.com/office/drawing/2014/main" id="{16EDE9AC-1935-4B0F-B4F0-B7CBA6F7830E}"/>
                </a:ext>
              </a:extLst>
            </p:cNvPr>
            <p:cNvSpPr/>
            <p:nvPr/>
          </p:nvSpPr>
          <p:spPr>
            <a:xfrm>
              <a:off x="5220218" y="601153"/>
              <a:ext cx="3160339" cy="1034607"/>
            </a:xfrm>
            <a:prstGeom prst="roundRect">
              <a:avLst>
                <a:gd name="adj" fmla="val 11737"/>
              </a:avLst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28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>
                  <a:extLst>
                    <a:ext uri="{FF2B5EF4-FFF2-40B4-BE49-F238E27FC236}">
                      <a16:creationId xmlns="" xmlns:a16="http://schemas.microsoft.com/office/drawing/2014/main" id="{E3BB6D12-5DDE-44A0-A999-41B36EF09EE5}"/>
                    </a:ext>
                  </a:extLst>
                </p:cNvPr>
                <p:cNvSpPr txBox="1"/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=34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+6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=52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E3BB6D12-5DDE-44A0-A999-41B36EF09E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4" name="Group 83">
            <a:extLst>
              <a:ext uri="{FF2B5EF4-FFF2-40B4-BE49-F238E27FC236}">
                <a16:creationId xmlns="" xmlns:a16="http://schemas.microsoft.com/office/drawing/2014/main" id="{AB06B30C-2054-4EAC-8616-BA0A905BC44C}"/>
              </a:ext>
            </a:extLst>
          </p:cNvPr>
          <p:cNvGrpSpPr/>
          <p:nvPr/>
        </p:nvGrpSpPr>
        <p:grpSpPr>
          <a:xfrm>
            <a:off x="5400941" y="5710226"/>
            <a:ext cx="2917236" cy="1034607"/>
            <a:chOff x="5220218" y="601153"/>
            <a:chExt cx="3160339" cy="1034607"/>
          </a:xfrm>
          <a:solidFill>
            <a:srgbClr val="AA72D4"/>
          </a:solidFill>
        </p:grpSpPr>
        <p:sp>
          <p:nvSpPr>
            <p:cNvPr id="86" name="Rectangle: Rounded Corners 85">
              <a:extLst>
                <a:ext uri="{FF2B5EF4-FFF2-40B4-BE49-F238E27FC236}">
                  <a16:creationId xmlns="" xmlns:a16="http://schemas.microsoft.com/office/drawing/2014/main" id="{63F5E595-F08F-4569-A1D2-7DA484B6142C}"/>
                </a:ext>
              </a:extLst>
            </p:cNvPr>
            <p:cNvSpPr/>
            <p:nvPr/>
          </p:nvSpPr>
          <p:spPr>
            <a:xfrm>
              <a:off x="5220218" y="601153"/>
              <a:ext cx="3160339" cy="1034607"/>
            </a:xfrm>
            <a:prstGeom prst="roundRect">
              <a:avLst>
                <a:gd name="adj" fmla="val 11737"/>
              </a:avLst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28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TextBox 86">
                  <a:extLst>
                    <a:ext uri="{FF2B5EF4-FFF2-40B4-BE49-F238E27FC236}">
                      <a16:creationId xmlns="" xmlns:a16="http://schemas.microsoft.com/office/drawing/2014/main" id="{01DB5558-D4F5-4BB8-82C4-52253886F09F}"/>
                    </a:ext>
                  </a:extLst>
                </p:cNvPr>
                <p:cNvSpPr txBox="1"/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+5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=19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01DB5558-D4F5-4BB8-82C4-52253886F0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4594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DC0F9949-7591-446B-933E-D0C90C5EA680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77C595AB-4333-4AA0-B62F-5FF26CB55751}"/>
                  </a:ext>
                </a:extLst>
              </p:cNvPr>
              <p:cNvSpPr txBox="1"/>
              <p:nvPr/>
            </p:nvSpPr>
            <p:spPr>
              <a:xfrm>
                <a:off x="1014208" y="490184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7C595AB-4333-4AA0-B62F-5FF26CB557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23" y="490184"/>
                <a:ext cx="2799869" cy="5539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B43311D2-71CF-4A57-A23C-A5D6C8F41C36}"/>
                  </a:ext>
                </a:extLst>
              </p:cNvPr>
              <p:cNvSpPr txBox="1"/>
              <p:nvPr/>
            </p:nvSpPr>
            <p:spPr>
              <a:xfrm>
                <a:off x="1014208" y="1197540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3311D2-71CF-4A57-A23C-A5D6C8F41C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23" y="1197540"/>
                <a:ext cx="2799869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A813884E-75ED-48BB-B380-CBE0B8470361}"/>
              </a:ext>
            </a:extLst>
          </p:cNvPr>
          <p:cNvCxnSpPr>
            <a:cxnSpLocks/>
          </p:cNvCxnSpPr>
          <p:nvPr/>
        </p:nvCxnSpPr>
        <p:spPr>
          <a:xfrm>
            <a:off x="414817" y="1904896"/>
            <a:ext cx="320121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CE16610A-950F-47DF-9EDD-120E699F1BF3}"/>
                  </a:ext>
                </a:extLst>
              </p:cNvPr>
              <p:cNvSpPr txBox="1"/>
              <p:nvPr/>
            </p:nvSpPr>
            <p:spPr>
              <a:xfrm>
                <a:off x="105970" y="1126824"/>
                <a:ext cx="54983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E16610A-950F-47DF-9EDD-120E699F1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00" y="1126824"/>
                <a:ext cx="549830" cy="6771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96EE2DB8-A1C7-4D52-9EC3-0DA91BDF4FBE}"/>
                  </a:ext>
                </a:extLst>
              </p:cNvPr>
              <p:cNvSpPr txBox="1"/>
              <p:nvPr/>
            </p:nvSpPr>
            <p:spPr>
              <a:xfrm>
                <a:off x="2231581" y="2058254"/>
                <a:ext cx="122616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6EE2DB8-A1C7-4D52-9EC3-0DA91BDF4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7546" y="2058254"/>
                <a:ext cx="1226168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3103728D-48C0-4CA7-B3F2-EB9443A0F5A1}"/>
                  </a:ext>
                </a:extLst>
              </p:cNvPr>
              <p:cNvSpPr txBox="1"/>
              <p:nvPr/>
            </p:nvSpPr>
            <p:spPr>
              <a:xfrm>
                <a:off x="382560" y="2765613"/>
                <a:ext cx="38572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/>
                <a:r>
                  <a:rPr lang="en-GB" sz="2400" dirty="0">
                    <a:solidFill>
                      <a:prstClr val="black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back in to find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03728D-48C0-4CA7-B3F2-EB9443A0F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93" y="2765610"/>
                <a:ext cx="3926138" cy="461665"/>
              </a:xfrm>
              <a:prstGeom prst="rect">
                <a:avLst/>
              </a:prstGeom>
              <a:blipFill>
                <a:blip r:embed="rId6"/>
                <a:stretch>
                  <a:fillRect l="-1242" t="-10667" r="-932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row: U-Turn 13">
            <a:extLst>
              <a:ext uri="{FF2B5EF4-FFF2-40B4-BE49-F238E27FC236}">
                <a16:creationId xmlns="" xmlns:a16="http://schemas.microsoft.com/office/drawing/2014/main" id="{0C82D69C-63A6-43F4-9032-07B804F46FAF}"/>
              </a:ext>
            </a:extLst>
          </p:cNvPr>
          <p:cNvSpPr/>
          <p:nvPr/>
        </p:nvSpPr>
        <p:spPr>
          <a:xfrm rot="5400000">
            <a:off x="2887781" y="2266309"/>
            <a:ext cx="2481421" cy="587551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32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AADBC10D-BB3E-47DF-AE00-BF2A9204484F}"/>
                  </a:ext>
                </a:extLst>
              </p:cNvPr>
              <p:cNvSpPr txBox="1"/>
              <p:nvPr/>
            </p:nvSpPr>
            <p:spPr>
              <a:xfrm>
                <a:off x="217038" y="3380633"/>
                <a:ext cx="370890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+(3×2)=16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ADBC10D-BB3E-47DF-AE00-BF2A920448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24" y="3380633"/>
                <a:ext cx="3708899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51221FAD-F110-46DA-A0AC-7C56A5D0EB45}"/>
                  </a:ext>
                </a:extLst>
              </p:cNvPr>
              <p:cNvSpPr txBox="1"/>
              <p:nvPr/>
            </p:nvSpPr>
            <p:spPr>
              <a:xfrm>
                <a:off x="1301654" y="4087989"/>
                <a:ext cx="253389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+6=16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1221FAD-F110-46DA-A0AC-7C56A5D0E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124" y="4087989"/>
                <a:ext cx="2533899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0CB60AC3-2C16-4D3C-A19E-40EC35F59D09}"/>
                  </a:ext>
                </a:extLst>
              </p:cNvPr>
              <p:cNvSpPr txBox="1"/>
              <p:nvPr/>
            </p:nvSpPr>
            <p:spPr>
              <a:xfrm>
                <a:off x="2044462" y="4795345"/>
                <a:ext cx="172919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CB60AC3-2C16-4D3C-A19E-40EC35F59D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832" y="4795345"/>
                <a:ext cx="1729191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C43092F8-6B39-4D50-8DE0-4485FFB128A9}"/>
              </a:ext>
            </a:extLst>
          </p:cNvPr>
          <p:cNvGrpSpPr/>
          <p:nvPr/>
        </p:nvGrpSpPr>
        <p:grpSpPr>
          <a:xfrm>
            <a:off x="653469" y="6150925"/>
            <a:ext cx="3318447" cy="588693"/>
            <a:chOff x="707925" y="6242362"/>
            <a:chExt cx="3594984" cy="588693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="" xmlns:a16="http://schemas.microsoft.com/office/drawing/2014/main" id="{39C3394E-783A-4FA5-87E7-4B8592AB0787}"/>
                </a:ext>
              </a:extLst>
            </p:cNvPr>
            <p:cNvSpPr/>
            <p:nvPr/>
          </p:nvSpPr>
          <p:spPr>
            <a:xfrm>
              <a:off x="707925" y="6242362"/>
              <a:ext cx="3594984" cy="588693"/>
            </a:xfrm>
            <a:prstGeom prst="roundRect">
              <a:avLst>
                <a:gd name="adj" fmla="val 1173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32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="" xmlns:a16="http://schemas.microsoft.com/office/drawing/2014/main" id="{DFC7ACFC-5E6F-4D83-8343-1D0A700E29FB}"/>
                    </a:ext>
                  </a:extLst>
                </p:cNvPr>
                <p:cNvSpPr txBox="1"/>
                <p:nvPr/>
              </p:nvSpPr>
              <p:spPr>
                <a:xfrm>
                  <a:off x="1237914" y="6259709"/>
                  <a:ext cx="272234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=5, 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en-GB" sz="36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DFC7ACFC-5E6F-4D83-8343-1D0A700E29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7914" y="6259709"/>
                  <a:ext cx="2512932" cy="55399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4E3C583-76B0-4AD0-A2F6-717023202E1F}"/>
              </a:ext>
            </a:extLst>
          </p:cNvPr>
          <p:cNvSpPr txBox="1"/>
          <p:nvPr/>
        </p:nvSpPr>
        <p:spPr>
          <a:xfrm>
            <a:off x="-9380" y="8732"/>
            <a:ext cx="15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black"/>
                </a:solidFill>
                <a:latin typeface="Stencil" panose="040409050D0802020404" pitchFamily="82" charset="0"/>
              </a:rPr>
              <a:t>Example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D503EDC-176E-4BCE-B4EF-BE05F06B74D6}"/>
              </a:ext>
            </a:extLst>
          </p:cNvPr>
          <p:cNvSpPr txBox="1"/>
          <p:nvPr/>
        </p:nvSpPr>
        <p:spPr>
          <a:xfrm>
            <a:off x="4572001" y="8732"/>
            <a:ext cx="1877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black"/>
                </a:solidFill>
                <a:latin typeface="Stencil" panose="040409050D0802020404" pitchFamily="82" charset="0"/>
              </a:rPr>
              <a:t>Your Turn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="" xmlns:a16="http://schemas.microsoft.com/office/drawing/2014/main" id="{01636538-86C1-4BD9-AB80-7DD25414FF24}"/>
                  </a:ext>
                </a:extLst>
              </p:cNvPr>
              <p:cNvSpPr txBox="1"/>
              <p:nvPr/>
            </p:nvSpPr>
            <p:spPr>
              <a:xfrm>
                <a:off x="2299299" y="5502701"/>
                <a:ext cx="121943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1636538-86C1-4BD9-AB80-7DD25414F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907" y="5502701"/>
                <a:ext cx="1219436" cy="5539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E43E7358-30B4-4256-9263-60CDDF6A7CBA}"/>
              </a:ext>
            </a:extLst>
          </p:cNvPr>
          <p:cNvGrpSpPr/>
          <p:nvPr/>
        </p:nvGrpSpPr>
        <p:grpSpPr>
          <a:xfrm>
            <a:off x="4818663" y="462078"/>
            <a:ext cx="2917236" cy="1034607"/>
            <a:chOff x="5220218" y="601153"/>
            <a:chExt cx="3160339" cy="1034607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="" xmlns:a16="http://schemas.microsoft.com/office/drawing/2014/main" id="{CAB726EB-882F-4446-95AC-FF2841B49DDC}"/>
                </a:ext>
              </a:extLst>
            </p:cNvPr>
            <p:cNvSpPr/>
            <p:nvPr/>
          </p:nvSpPr>
          <p:spPr>
            <a:xfrm>
              <a:off x="5220218" y="601153"/>
              <a:ext cx="3160339" cy="1034607"/>
            </a:xfrm>
            <a:prstGeom prst="roundRect">
              <a:avLst>
                <a:gd name="adj" fmla="val 1173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28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="" xmlns:a16="http://schemas.microsoft.com/office/drawing/2014/main" id="{4B3E55D1-6F5F-4511-9E32-651FA75FD8DD}"/>
                    </a:ext>
                  </a:extLst>
                </p:cNvPr>
                <p:cNvSpPr txBox="1"/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=13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=10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4B3E55D1-6F5F-4511-9E32-651FA75FD8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="" xmlns:a16="http://schemas.microsoft.com/office/drawing/2014/main" id="{02EEF13B-5A08-4421-B81F-2A5EF9CC636A}"/>
                  </a:ext>
                </a:extLst>
              </p:cNvPr>
              <p:cNvSpPr txBox="1"/>
              <p:nvPr/>
            </p:nvSpPr>
            <p:spPr>
              <a:xfrm>
                <a:off x="7815975" y="486939"/>
                <a:ext cx="1171795" cy="9848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 </m:t>
                      </m:r>
                    </m:oMath>
                  </m:oMathPara>
                </a14:m>
                <a:endParaRPr lang="en-GB" sz="32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algn="ctr" defTabSz="45720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2EEF13B-5A08-4421-B81F-2A5EF9CC63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6129" y="486936"/>
                <a:ext cx="1171796" cy="98488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>
            <a:extLst>
              <a:ext uri="{FF2B5EF4-FFF2-40B4-BE49-F238E27FC236}">
                <a16:creationId xmlns="" xmlns:a16="http://schemas.microsoft.com/office/drawing/2014/main" id="{BADB7BF9-3462-4ED6-848E-712DB2075F26}"/>
              </a:ext>
            </a:extLst>
          </p:cNvPr>
          <p:cNvGrpSpPr/>
          <p:nvPr/>
        </p:nvGrpSpPr>
        <p:grpSpPr>
          <a:xfrm>
            <a:off x="4818663" y="1774115"/>
            <a:ext cx="2917236" cy="1034607"/>
            <a:chOff x="5220218" y="601153"/>
            <a:chExt cx="3160339" cy="1034607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71" name="Rectangle: Rounded Corners 70">
              <a:extLst>
                <a:ext uri="{FF2B5EF4-FFF2-40B4-BE49-F238E27FC236}">
                  <a16:creationId xmlns="" xmlns:a16="http://schemas.microsoft.com/office/drawing/2014/main" id="{4F3945BD-3AD9-448F-9DC7-E81EFC08B591}"/>
                </a:ext>
              </a:extLst>
            </p:cNvPr>
            <p:cNvSpPr/>
            <p:nvPr/>
          </p:nvSpPr>
          <p:spPr>
            <a:xfrm>
              <a:off x="5220218" y="601153"/>
              <a:ext cx="3160339" cy="1034607"/>
            </a:xfrm>
            <a:prstGeom prst="roundRect">
              <a:avLst>
                <a:gd name="adj" fmla="val 11737"/>
              </a:avLst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28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="" xmlns:a16="http://schemas.microsoft.com/office/drawing/2014/main" id="{06C860F6-5345-42AB-A13E-FCBCE4688A37}"/>
                    </a:ext>
                  </a:extLst>
                </p:cNvPr>
                <p:cNvSpPr txBox="1"/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+4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=24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+4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=20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6C860F6-5345-42AB-A13E-FCBCE4688A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="" xmlns:a16="http://schemas.microsoft.com/office/drawing/2014/main" id="{3E927B1E-3FAB-41F6-8169-96FD8C00A388}"/>
                  </a:ext>
                </a:extLst>
              </p:cNvPr>
              <p:cNvSpPr txBox="1"/>
              <p:nvPr/>
            </p:nvSpPr>
            <p:spPr>
              <a:xfrm>
                <a:off x="7815975" y="1798976"/>
                <a:ext cx="1171795" cy="9848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 </m:t>
                      </m:r>
                    </m:oMath>
                  </m:oMathPara>
                </a14:m>
                <a:endParaRPr lang="en-GB" sz="32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algn="ctr" defTabSz="45720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E927B1E-3FAB-41F6-8169-96FD8C00A3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6129" y="1798973"/>
                <a:ext cx="1171796" cy="98488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4" name="Group 73">
            <a:extLst>
              <a:ext uri="{FF2B5EF4-FFF2-40B4-BE49-F238E27FC236}">
                <a16:creationId xmlns="" xmlns:a16="http://schemas.microsoft.com/office/drawing/2014/main" id="{3C69918D-6A1E-4D7D-BD62-584D4B6B0AB9}"/>
              </a:ext>
            </a:extLst>
          </p:cNvPr>
          <p:cNvGrpSpPr/>
          <p:nvPr/>
        </p:nvGrpSpPr>
        <p:grpSpPr>
          <a:xfrm>
            <a:off x="4792244" y="3086152"/>
            <a:ext cx="2917236" cy="1034607"/>
            <a:chOff x="5220218" y="601153"/>
            <a:chExt cx="3160339" cy="1034607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6" name="Rectangle: Rounded Corners 75">
              <a:extLst>
                <a:ext uri="{FF2B5EF4-FFF2-40B4-BE49-F238E27FC236}">
                  <a16:creationId xmlns="" xmlns:a16="http://schemas.microsoft.com/office/drawing/2014/main" id="{982E8A19-8D95-478C-9751-26C182B1FFA9}"/>
                </a:ext>
              </a:extLst>
            </p:cNvPr>
            <p:cNvSpPr/>
            <p:nvPr/>
          </p:nvSpPr>
          <p:spPr>
            <a:xfrm>
              <a:off x="5220218" y="601153"/>
              <a:ext cx="3160339" cy="1034607"/>
            </a:xfrm>
            <a:prstGeom prst="roundRect">
              <a:avLst>
                <a:gd name="adj" fmla="val 11737"/>
              </a:avLst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28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>
                  <a:extLst>
                    <a:ext uri="{FF2B5EF4-FFF2-40B4-BE49-F238E27FC236}">
                      <a16:creationId xmlns="" xmlns:a16="http://schemas.microsoft.com/office/drawing/2014/main" id="{7786A488-4D30-40B0-A938-B4368B6CD7A8}"/>
                    </a:ext>
                  </a:extLst>
                </p:cNvPr>
                <p:cNvSpPr txBox="1"/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=16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=26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7786A488-4D30-40B0-A938-B4368B6CD7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="" xmlns:a16="http://schemas.microsoft.com/office/drawing/2014/main" id="{ADF8A4C0-25C6-4FD2-B71F-413DA688C199}"/>
                  </a:ext>
                </a:extLst>
              </p:cNvPr>
              <p:cNvSpPr txBox="1"/>
              <p:nvPr/>
            </p:nvSpPr>
            <p:spPr>
              <a:xfrm>
                <a:off x="7789555" y="3111013"/>
                <a:ext cx="1171795" cy="9848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=5 </m:t>
                      </m:r>
                    </m:oMath>
                  </m:oMathPara>
                </a14:m>
                <a:endParaRPr lang="en-GB" sz="32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algn="ctr" defTabSz="45720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ADF8A4C0-25C6-4FD2-B71F-413DA688C1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7507" y="3111010"/>
                <a:ext cx="1171796" cy="98488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9" name="Group 78">
            <a:extLst>
              <a:ext uri="{FF2B5EF4-FFF2-40B4-BE49-F238E27FC236}">
                <a16:creationId xmlns="" xmlns:a16="http://schemas.microsoft.com/office/drawing/2014/main" id="{8C2BE244-09E0-414E-BB8E-83B200035427}"/>
              </a:ext>
            </a:extLst>
          </p:cNvPr>
          <p:cNvGrpSpPr/>
          <p:nvPr/>
        </p:nvGrpSpPr>
        <p:grpSpPr>
          <a:xfrm>
            <a:off x="4792244" y="4398189"/>
            <a:ext cx="2917236" cy="1034607"/>
            <a:chOff x="5220218" y="601153"/>
            <a:chExt cx="3160339" cy="1034607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81" name="Rectangle: Rounded Corners 80">
              <a:extLst>
                <a:ext uri="{FF2B5EF4-FFF2-40B4-BE49-F238E27FC236}">
                  <a16:creationId xmlns="" xmlns:a16="http://schemas.microsoft.com/office/drawing/2014/main" id="{16EDE9AC-1935-4B0F-B4F0-B7CBA6F7830E}"/>
                </a:ext>
              </a:extLst>
            </p:cNvPr>
            <p:cNvSpPr/>
            <p:nvPr/>
          </p:nvSpPr>
          <p:spPr>
            <a:xfrm>
              <a:off x="5220218" y="601153"/>
              <a:ext cx="3160339" cy="1034607"/>
            </a:xfrm>
            <a:prstGeom prst="roundRect">
              <a:avLst>
                <a:gd name="adj" fmla="val 11737"/>
              </a:avLst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28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>
                  <a:extLst>
                    <a:ext uri="{FF2B5EF4-FFF2-40B4-BE49-F238E27FC236}">
                      <a16:creationId xmlns="" xmlns:a16="http://schemas.microsoft.com/office/drawing/2014/main" id="{E3BB6D12-5DDE-44A0-A999-41B36EF09EE5}"/>
                    </a:ext>
                  </a:extLst>
                </p:cNvPr>
                <p:cNvSpPr txBox="1"/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=34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+6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=52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E3BB6D12-5DDE-44A0-A999-41B36EF09E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="" xmlns:a16="http://schemas.microsoft.com/office/drawing/2014/main" id="{E2C9F4A8-DAFA-40EC-B480-00A67AEC715E}"/>
                  </a:ext>
                </a:extLst>
              </p:cNvPr>
              <p:cNvSpPr txBox="1"/>
              <p:nvPr/>
            </p:nvSpPr>
            <p:spPr>
              <a:xfrm>
                <a:off x="7789555" y="4423050"/>
                <a:ext cx="1171795" cy="9848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 </m:t>
                      </m:r>
                    </m:oMath>
                  </m:oMathPara>
                </a14:m>
                <a:endParaRPr lang="en-GB" sz="32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algn="ctr" defTabSz="45720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E2C9F4A8-DAFA-40EC-B480-00A67AEC71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7507" y="4423047"/>
                <a:ext cx="1171796" cy="98488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4" name="Group 83">
            <a:extLst>
              <a:ext uri="{FF2B5EF4-FFF2-40B4-BE49-F238E27FC236}">
                <a16:creationId xmlns="" xmlns:a16="http://schemas.microsoft.com/office/drawing/2014/main" id="{AB06B30C-2054-4EAC-8616-BA0A905BC44C}"/>
              </a:ext>
            </a:extLst>
          </p:cNvPr>
          <p:cNvGrpSpPr/>
          <p:nvPr/>
        </p:nvGrpSpPr>
        <p:grpSpPr>
          <a:xfrm>
            <a:off x="4792244" y="5710226"/>
            <a:ext cx="2917236" cy="1034607"/>
            <a:chOff x="5220218" y="601153"/>
            <a:chExt cx="3160339" cy="1034607"/>
          </a:xfrm>
          <a:solidFill>
            <a:srgbClr val="AA72D4"/>
          </a:solidFill>
        </p:grpSpPr>
        <p:sp>
          <p:nvSpPr>
            <p:cNvPr id="86" name="Rectangle: Rounded Corners 85">
              <a:extLst>
                <a:ext uri="{FF2B5EF4-FFF2-40B4-BE49-F238E27FC236}">
                  <a16:creationId xmlns="" xmlns:a16="http://schemas.microsoft.com/office/drawing/2014/main" id="{63F5E595-F08F-4569-A1D2-7DA484B6142C}"/>
                </a:ext>
              </a:extLst>
            </p:cNvPr>
            <p:cNvSpPr/>
            <p:nvPr/>
          </p:nvSpPr>
          <p:spPr>
            <a:xfrm>
              <a:off x="5220218" y="601153"/>
              <a:ext cx="3160339" cy="1034607"/>
            </a:xfrm>
            <a:prstGeom prst="roundRect">
              <a:avLst>
                <a:gd name="adj" fmla="val 11737"/>
              </a:avLst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28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TextBox 86">
                  <a:extLst>
                    <a:ext uri="{FF2B5EF4-FFF2-40B4-BE49-F238E27FC236}">
                      <a16:creationId xmlns="" xmlns:a16="http://schemas.microsoft.com/office/drawing/2014/main" id="{01DB5558-D4F5-4BB8-82C4-52253886F09F}"/>
                    </a:ext>
                  </a:extLst>
                </p:cNvPr>
                <p:cNvSpPr txBox="1"/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+5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=19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01DB5558-D4F5-4BB8-82C4-52253886F0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="" xmlns:a16="http://schemas.microsoft.com/office/drawing/2014/main" id="{E5FBD22C-117A-4722-A2B8-169B3BCEDDCC}"/>
                  </a:ext>
                </a:extLst>
              </p:cNvPr>
              <p:cNvSpPr txBox="1"/>
              <p:nvPr/>
            </p:nvSpPr>
            <p:spPr>
              <a:xfrm>
                <a:off x="7789555" y="5735087"/>
                <a:ext cx="1171795" cy="9848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 </m:t>
                      </m:r>
                    </m:oMath>
                  </m:oMathPara>
                </a14:m>
                <a:endParaRPr lang="en-GB" sz="32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algn="ctr" defTabSz="45720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5FBD22C-117A-4722-A2B8-169B3BCEDD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7507" y="5735084"/>
                <a:ext cx="1171796" cy="98488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8" name="Picture 87">
            <a:extLst>
              <a:ext uri="{FF2B5EF4-FFF2-40B4-BE49-F238E27FC236}">
                <a16:creationId xmlns="" xmlns:a16="http://schemas.microsoft.com/office/drawing/2014/main" id="{1AC54BCE-04C3-4507-A88F-538FDF8BA699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347" y="1109617"/>
            <a:ext cx="495714" cy="614382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="" xmlns:a16="http://schemas.microsoft.com/office/drawing/2014/main" id="{9290E024-93E4-42EB-8A1F-14D083D1A109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139" y="2382060"/>
            <a:ext cx="495714" cy="614382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="" xmlns:a16="http://schemas.microsoft.com/office/drawing/2014/main" id="{7FAA6C3A-C661-40A7-9CF6-7F3E93E49350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139" y="3737141"/>
            <a:ext cx="495714" cy="614382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="" xmlns:a16="http://schemas.microsoft.com/office/drawing/2014/main" id="{D2FA0D01-6FE0-4126-A3A4-81EE953FBB9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077" y="5079822"/>
            <a:ext cx="495714" cy="614382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="" xmlns:a16="http://schemas.microsoft.com/office/drawing/2014/main" id="{79F70830-C5D0-445E-9798-147A26D774DA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013" y="6278507"/>
            <a:ext cx="495714" cy="61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01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Fluency Practice </a:t>
            </a:r>
            <a:endParaRPr lang="en-GB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87837"/>
            <a:ext cx="7641243" cy="5409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55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Mark your work </a:t>
            </a:r>
            <a:endParaRPr lang="en-GB" b="1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7647052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889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7998055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317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88640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/>
              <a:t>Challenge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66" y="1340768"/>
            <a:ext cx="5688260" cy="3808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-31670" y="5373216"/>
            <a:ext cx="465874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400" kern="0" dirty="0" smtClean="0"/>
              <a:t>How much does a bag of Maltesers</a:t>
            </a:r>
            <a:endParaRPr lang="en-GB" sz="2400" kern="0" dirty="0"/>
          </a:p>
          <a:p>
            <a:r>
              <a:rPr lang="en-GB" sz="2400" kern="0" dirty="0" smtClean="0"/>
              <a:t>cost? </a:t>
            </a:r>
            <a:endParaRPr lang="en-GB" sz="2400" kern="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334861" y="5373216"/>
            <a:ext cx="465874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400" kern="0" dirty="0" smtClean="0"/>
              <a:t>How much does a bag of Magic Stars</a:t>
            </a:r>
            <a:endParaRPr lang="en-GB" sz="2400" kern="0" dirty="0"/>
          </a:p>
          <a:p>
            <a:r>
              <a:rPr lang="en-GB" sz="2400" kern="0" dirty="0" smtClean="0"/>
              <a:t>cost? </a:t>
            </a:r>
            <a:endParaRPr lang="en-GB" sz="2400" kern="0" dirty="0"/>
          </a:p>
        </p:txBody>
      </p:sp>
    </p:spTree>
    <p:extLst>
      <p:ext uri="{BB962C8B-B14F-4D97-AF65-F5344CB8AC3E}">
        <p14:creationId xmlns:p14="http://schemas.microsoft.com/office/powerpoint/2010/main" val="291230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5535</TotalTime>
  <Words>1015</Words>
  <Application>Microsoft Office PowerPoint</Application>
  <PresentationFormat>On-screen Show (4:3)</PresentationFormat>
  <Paragraphs>213</Paragraphs>
  <Slides>23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How much does a bag of Skittles cost? </vt:lpstr>
      <vt:lpstr>There is not enough information here to determine the actual cost of a bag of Skittles and a Twix.    </vt:lpstr>
      <vt:lpstr>How much does a bag of Skittles cost?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Title: Solving Simultaneous Equations using elimination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Practice </vt:lpstr>
      <vt:lpstr>Mark your work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Simultaneous Equations</dc:title>
  <dc:creator>Elder</dc:creator>
  <cp:lastModifiedBy>Elder, L</cp:lastModifiedBy>
  <cp:revision>61</cp:revision>
  <dcterms:created xsi:type="dcterms:W3CDTF">2016-01-10T13:42:45Z</dcterms:created>
  <dcterms:modified xsi:type="dcterms:W3CDTF">2020-10-26T14:15:02Z</dcterms:modified>
</cp:coreProperties>
</file>