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  <p:sldMasterId id="2147483840" r:id="rId16"/>
  </p:sldMasterIdLst>
  <p:notesMasterIdLst>
    <p:notesMasterId r:id="rId33"/>
  </p:notesMasterIdLst>
  <p:sldIdLst>
    <p:sldId id="263" r:id="rId17"/>
    <p:sldId id="267" r:id="rId18"/>
    <p:sldId id="259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4.xml"/><Relationship Id="rId29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7AF0EB-2707-4CFB-996D-6E79749F73D2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433F9B-2C61-4655-8482-98C60C856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840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0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9/21/2020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2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2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90293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547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65630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1561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9155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27788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45512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34803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20996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2957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643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8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5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29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8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4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5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42537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492488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57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48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2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29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87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44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022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59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733760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88403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745" indent="0">
              <a:buNone/>
              <a:defRPr sz="2000" b="1"/>
            </a:lvl2pPr>
            <a:lvl3pPr marL="911488" indent="0">
              <a:buNone/>
              <a:defRPr sz="1800" b="1"/>
            </a:lvl3pPr>
            <a:lvl4pPr marL="1367236" indent="0">
              <a:buNone/>
              <a:defRPr sz="1600" b="1"/>
            </a:lvl4pPr>
            <a:lvl5pPr marL="1822984" indent="0">
              <a:buNone/>
              <a:defRPr sz="1600" b="1"/>
            </a:lvl5pPr>
            <a:lvl6pPr marL="2278733" indent="0">
              <a:buNone/>
              <a:defRPr sz="1600" b="1"/>
            </a:lvl6pPr>
            <a:lvl7pPr marL="2734475" indent="0">
              <a:buNone/>
              <a:defRPr sz="1600" b="1"/>
            </a:lvl7pPr>
            <a:lvl8pPr marL="3190225" indent="0">
              <a:buNone/>
              <a:defRPr sz="1600" b="1"/>
            </a:lvl8pPr>
            <a:lvl9pPr marL="364597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745" indent="0">
              <a:buNone/>
              <a:defRPr sz="2000" b="1"/>
            </a:lvl2pPr>
            <a:lvl3pPr marL="911488" indent="0">
              <a:buNone/>
              <a:defRPr sz="1800" b="1"/>
            </a:lvl3pPr>
            <a:lvl4pPr marL="1367236" indent="0">
              <a:buNone/>
              <a:defRPr sz="1600" b="1"/>
            </a:lvl4pPr>
            <a:lvl5pPr marL="1822984" indent="0">
              <a:buNone/>
              <a:defRPr sz="1600" b="1"/>
            </a:lvl5pPr>
            <a:lvl6pPr marL="2278733" indent="0">
              <a:buNone/>
              <a:defRPr sz="1600" b="1"/>
            </a:lvl6pPr>
            <a:lvl7pPr marL="2734475" indent="0">
              <a:buNone/>
              <a:defRPr sz="1600" b="1"/>
            </a:lvl7pPr>
            <a:lvl8pPr marL="3190225" indent="0">
              <a:buNone/>
              <a:defRPr sz="1600" b="1"/>
            </a:lvl8pPr>
            <a:lvl9pPr marL="364597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55547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35734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70199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10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5745" indent="0">
              <a:buNone/>
              <a:defRPr sz="1200"/>
            </a:lvl2pPr>
            <a:lvl3pPr marL="911488" indent="0">
              <a:buNone/>
              <a:defRPr sz="1000"/>
            </a:lvl3pPr>
            <a:lvl4pPr marL="1367236" indent="0">
              <a:buNone/>
              <a:defRPr sz="900"/>
            </a:lvl4pPr>
            <a:lvl5pPr marL="1822984" indent="0">
              <a:buNone/>
              <a:defRPr sz="900"/>
            </a:lvl5pPr>
            <a:lvl6pPr marL="2278733" indent="0">
              <a:buNone/>
              <a:defRPr sz="900"/>
            </a:lvl6pPr>
            <a:lvl7pPr marL="2734475" indent="0">
              <a:buNone/>
              <a:defRPr sz="900"/>
            </a:lvl7pPr>
            <a:lvl8pPr marL="3190225" indent="0">
              <a:buNone/>
              <a:defRPr sz="900"/>
            </a:lvl8pPr>
            <a:lvl9pPr marL="364597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99200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5745" indent="0">
              <a:buNone/>
              <a:defRPr sz="2800"/>
            </a:lvl2pPr>
            <a:lvl3pPr marL="911488" indent="0">
              <a:buNone/>
              <a:defRPr sz="2400"/>
            </a:lvl3pPr>
            <a:lvl4pPr marL="1367236" indent="0">
              <a:buNone/>
              <a:defRPr sz="2000"/>
            </a:lvl4pPr>
            <a:lvl5pPr marL="1822984" indent="0">
              <a:buNone/>
              <a:defRPr sz="2000"/>
            </a:lvl5pPr>
            <a:lvl6pPr marL="2278733" indent="0">
              <a:buNone/>
              <a:defRPr sz="2000"/>
            </a:lvl6pPr>
            <a:lvl7pPr marL="2734475" indent="0">
              <a:buNone/>
              <a:defRPr sz="2000"/>
            </a:lvl7pPr>
            <a:lvl8pPr marL="3190225" indent="0">
              <a:buNone/>
              <a:defRPr sz="2000"/>
            </a:lvl8pPr>
            <a:lvl9pPr marL="3645973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95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5745" indent="0">
              <a:buNone/>
              <a:defRPr sz="1200"/>
            </a:lvl2pPr>
            <a:lvl3pPr marL="911488" indent="0">
              <a:buNone/>
              <a:defRPr sz="1000"/>
            </a:lvl3pPr>
            <a:lvl4pPr marL="1367236" indent="0">
              <a:buNone/>
              <a:defRPr sz="900"/>
            </a:lvl4pPr>
            <a:lvl5pPr marL="1822984" indent="0">
              <a:buNone/>
              <a:defRPr sz="900"/>
            </a:lvl5pPr>
            <a:lvl6pPr marL="2278733" indent="0">
              <a:buNone/>
              <a:defRPr sz="900"/>
            </a:lvl6pPr>
            <a:lvl7pPr marL="2734475" indent="0">
              <a:buNone/>
              <a:defRPr sz="900"/>
            </a:lvl7pPr>
            <a:lvl8pPr marL="3190225" indent="0">
              <a:buNone/>
              <a:defRPr sz="900"/>
            </a:lvl8pPr>
            <a:lvl9pPr marL="364597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02342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8991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65847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508"/>
            <a:ext cx="7772400" cy="1470025"/>
          </a:xfrm>
        </p:spPr>
        <p:txBody>
          <a:bodyPr/>
          <a:lstStyle>
            <a:lvl1pPr>
              <a:defRPr>
                <a:latin typeface="Trebuchet MS" panose="020B0603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Trebuchet MS" panose="020B0603020202020204" pitchFamily="34" charset="0"/>
              </a:defRPr>
            </a:lvl1pPr>
            <a:lvl2pPr marL="456161" indent="0" algn="ctr">
              <a:buNone/>
              <a:defRPr/>
            </a:lvl2pPr>
            <a:lvl3pPr marL="912320" indent="0" algn="ctr">
              <a:buNone/>
              <a:defRPr/>
            </a:lvl3pPr>
            <a:lvl4pPr marL="1368482" indent="0" algn="ctr">
              <a:buNone/>
              <a:defRPr/>
            </a:lvl4pPr>
            <a:lvl5pPr marL="1824645" indent="0" algn="ctr">
              <a:buNone/>
              <a:defRPr/>
            </a:lvl5pPr>
            <a:lvl6pPr marL="2280808" indent="0" algn="ctr">
              <a:buNone/>
              <a:defRPr/>
            </a:lvl6pPr>
            <a:lvl7pPr marL="2736966" indent="0" algn="ctr">
              <a:buNone/>
              <a:defRPr/>
            </a:lvl7pPr>
            <a:lvl8pPr marL="3193129" indent="0" algn="ctr">
              <a:buNone/>
              <a:defRPr/>
            </a:lvl8pPr>
            <a:lvl9pPr marL="3649293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71255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72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161" indent="0">
              <a:buNone/>
              <a:defRPr sz="1800"/>
            </a:lvl2pPr>
            <a:lvl3pPr marL="912320" indent="0">
              <a:buNone/>
              <a:defRPr sz="1600"/>
            </a:lvl3pPr>
            <a:lvl4pPr marL="1368482" indent="0">
              <a:buNone/>
              <a:defRPr sz="1400"/>
            </a:lvl4pPr>
            <a:lvl5pPr marL="1824645" indent="0">
              <a:buNone/>
              <a:defRPr sz="1400"/>
            </a:lvl5pPr>
            <a:lvl6pPr marL="2280808" indent="0">
              <a:buNone/>
              <a:defRPr sz="1400"/>
            </a:lvl6pPr>
            <a:lvl7pPr marL="2736966" indent="0">
              <a:buNone/>
              <a:defRPr sz="1400"/>
            </a:lvl7pPr>
            <a:lvl8pPr marL="3193129" indent="0">
              <a:buNone/>
              <a:defRPr sz="1400"/>
            </a:lvl8pPr>
            <a:lvl9pPr marL="364929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79527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35240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161" indent="0">
              <a:buNone/>
              <a:defRPr sz="2000" b="1"/>
            </a:lvl2pPr>
            <a:lvl3pPr marL="912320" indent="0">
              <a:buNone/>
              <a:defRPr sz="1800" b="1"/>
            </a:lvl3pPr>
            <a:lvl4pPr marL="1368482" indent="0">
              <a:buNone/>
              <a:defRPr sz="1600" b="1"/>
            </a:lvl4pPr>
            <a:lvl5pPr marL="1824645" indent="0">
              <a:buNone/>
              <a:defRPr sz="1600" b="1"/>
            </a:lvl5pPr>
            <a:lvl6pPr marL="2280808" indent="0">
              <a:buNone/>
              <a:defRPr sz="1600" b="1"/>
            </a:lvl6pPr>
            <a:lvl7pPr marL="2736966" indent="0">
              <a:buNone/>
              <a:defRPr sz="1600" b="1"/>
            </a:lvl7pPr>
            <a:lvl8pPr marL="3193129" indent="0">
              <a:buNone/>
              <a:defRPr sz="1600" b="1"/>
            </a:lvl8pPr>
            <a:lvl9pPr marL="364929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161" indent="0">
              <a:buNone/>
              <a:defRPr sz="2000" b="1"/>
            </a:lvl2pPr>
            <a:lvl3pPr marL="912320" indent="0">
              <a:buNone/>
              <a:defRPr sz="1800" b="1"/>
            </a:lvl3pPr>
            <a:lvl4pPr marL="1368482" indent="0">
              <a:buNone/>
              <a:defRPr sz="1600" b="1"/>
            </a:lvl4pPr>
            <a:lvl5pPr marL="1824645" indent="0">
              <a:buNone/>
              <a:defRPr sz="1600" b="1"/>
            </a:lvl5pPr>
            <a:lvl6pPr marL="2280808" indent="0">
              <a:buNone/>
              <a:defRPr sz="1600" b="1"/>
            </a:lvl6pPr>
            <a:lvl7pPr marL="2736966" indent="0">
              <a:buNone/>
              <a:defRPr sz="1600" b="1"/>
            </a:lvl7pPr>
            <a:lvl8pPr marL="3193129" indent="0">
              <a:buNone/>
              <a:defRPr sz="1600" b="1"/>
            </a:lvl8pPr>
            <a:lvl9pPr marL="364929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935104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445742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42349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13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161" indent="0">
              <a:buNone/>
              <a:defRPr sz="1200"/>
            </a:lvl2pPr>
            <a:lvl3pPr marL="912320" indent="0">
              <a:buNone/>
              <a:defRPr sz="1000"/>
            </a:lvl3pPr>
            <a:lvl4pPr marL="1368482" indent="0">
              <a:buNone/>
              <a:defRPr sz="900"/>
            </a:lvl4pPr>
            <a:lvl5pPr marL="1824645" indent="0">
              <a:buNone/>
              <a:defRPr sz="900"/>
            </a:lvl5pPr>
            <a:lvl6pPr marL="2280808" indent="0">
              <a:buNone/>
              <a:defRPr sz="900"/>
            </a:lvl6pPr>
            <a:lvl7pPr marL="2736966" indent="0">
              <a:buNone/>
              <a:defRPr sz="900"/>
            </a:lvl7pPr>
            <a:lvl8pPr marL="3193129" indent="0">
              <a:buNone/>
              <a:defRPr sz="900"/>
            </a:lvl8pPr>
            <a:lvl9pPr marL="364929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49528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161" indent="0">
              <a:buNone/>
              <a:defRPr sz="2800"/>
            </a:lvl2pPr>
            <a:lvl3pPr marL="912320" indent="0">
              <a:buNone/>
              <a:defRPr sz="2400"/>
            </a:lvl3pPr>
            <a:lvl4pPr marL="1368482" indent="0">
              <a:buNone/>
              <a:defRPr sz="2000"/>
            </a:lvl4pPr>
            <a:lvl5pPr marL="1824645" indent="0">
              <a:buNone/>
              <a:defRPr sz="2000"/>
            </a:lvl5pPr>
            <a:lvl6pPr marL="2280808" indent="0">
              <a:buNone/>
              <a:defRPr sz="2000"/>
            </a:lvl6pPr>
            <a:lvl7pPr marL="2736966" indent="0">
              <a:buNone/>
              <a:defRPr sz="2000"/>
            </a:lvl7pPr>
            <a:lvl8pPr marL="3193129" indent="0">
              <a:buNone/>
              <a:defRPr sz="2000"/>
            </a:lvl8pPr>
            <a:lvl9pPr marL="3649293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0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161" indent="0">
              <a:buNone/>
              <a:defRPr sz="1200"/>
            </a:lvl2pPr>
            <a:lvl3pPr marL="912320" indent="0">
              <a:buNone/>
              <a:defRPr sz="1000"/>
            </a:lvl3pPr>
            <a:lvl4pPr marL="1368482" indent="0">
              <a:buNone/>
              <a:defRPr sz="900"/>
            </a:lvl4pPr>
            <a:lvl5pPr marL="1824645" indent="0">
              <a:buNone/>
              <a:defRPr sz="900"/>
            </a:lvl5pPr>
            <a:lvl6pPr marL="2280808" indent="0">
              <a:buNone/>
              <a:defRPr sz="900"/>
            </a:lvl6pPr>
            <a:lvl7pPr marL="2736966" indent="0">
              <a:buNone/>
              <a:defRPr sz="900"/>
            </a:lvl7pPr>
            <a:lvl8pPr marL="3193129" indent="0">
              <a:buNone/>
              <a:defRPr sz="900"/>
            </a:lvl8pPr>
            <a:lvl9pPr marL="364929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57394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52651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54050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336816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77747" tIns="38871" rIns="77747" bIns="38871"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410874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3315013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4137049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77747" tIns="38871" rIns="77747" bIns="38871"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324075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86137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6692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75.xml"/><Relationship Id="rId19" Type="http://schemas.openxmlformats.org/officeDocument/2006/relationships/theme" Target="../theme/theme16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A4B3209F-4985-44FC-AE13-D83F348EA3C0}" type="datetimeFigureOut">
              <a:rPr lang="en-GB" smtClean="0"/>
              <a:t>21/09/2020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2"/>
            <a:ext cx="813547" cy="93345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2"/>
            <a:ext cx="813547" cy="93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2"/>
            <a:ext cx="813547" cy="93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2"/>
            <a:ext cx="813547" cy="93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9/21/2020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2"/>
            <a:ext cx="813547" cy="93345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2"/>
            <a:ext cx="813547" cy="93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2"/>
            <a:ext cx="813547" cy="93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2"/>
            <a:ext cx="813547" cy="93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9/21/2020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2"/>
            <a:ext cx="813547" cy="93345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2"/>
            <a:ext cx="813547" cy="93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2"/>
            <a:ext cx="813547" cy="93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2"/>
            <a:ext cx="813547" cy="93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9/21/2020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2"/>
            <a:ext cx="813547" cy="93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21/09/2020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2"/>
            <a:ext cx="813547" cy="93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03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149" tIns="45559" rIns="91149" bIns="45559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149" tIns="45559" rIns="91149" bIns="4555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149" tIns="45559" rIns="91149" bIns="4555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1488"/>
            <a:fld id="{C579966A-A46A-4550-A2DA-0E3DAFD4FCEB}" type="datetimeFigureOut">
              <a:rPr lang="en-GB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 defTabSz="911488"/>
              <a:t>21/09/2020</a:t>
            </a:fld>
            <a:endParaRPr lang="en-GB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149" tIns="45559" rIns="91149" bIns="4555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1488"/>
            <a:endParaRPr lang="en-GB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149" tIns="45559" rIns="91149" bIns="4555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1488"/>
            <a:fld id="{4A5F0315-9C43-4EFB-92A0-E25EC348336F}" type="slidenum">
              <a:rPr lang="en-GB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 defTabSz="911488"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57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148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808" indent="-341808" algn="l" defTabSz="911488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591" indent="-284838" algn="l" defTabSz="911488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365" indent="-227872" algn="l" defTabSz="9114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5111" indent="-227872" algn="l" defTabSz="911488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859" indent="-227872" algn="l" defTabSz="911488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6604" indent="-227872" algn="l" defTabSz="9114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2348" indent="-227872" algn="l" defTabSz="9114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8096" indent="-227872" algn="l" defTabSz="9114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3841" indent="-227872" algn="l" defTabSz="9114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745" algn="l" defTabSz="911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488" algn="l" defTabSz="911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236" algn="l" defTabSz="911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984" algn="l" defTabSz="911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8733" algn="l" defTabSz="911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4475" algn="l" defTabSz="911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0225" algn="l" defTabSz="911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5973" algn="l" defTabSz="911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32" tIns="45605" rIns="91232" bIns="456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32" tIns="45605" rIns="91232" bIns="456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2" tIns="45605" rIns="91232" bIns="4560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defTabSz="912320"/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 defTabSz="912320"/>
              <a:t>21/09/2020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2" tIns="45605" rIns="91232" bIns="4560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defTabSz="912320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2" tIns="45605" rIns="91232" bIns="4560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defTabSz="912320"/>
            <a:fld id="{8927F384-CA92-446D-99E2-DF82E8D23D8E}" type="slidenum">
              <a:rPr lang="en-GB" smtClean="0">
                <a:solidFill>
                  <a:srgbClr val="000000"/>
                </a:solidFill>
              </a:rPr>
              <a:pPr defTabSz="912320"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232" tIns="45605" rIns="91232" bIns="45605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912320" eaLnBrk="1" hangingPunct="1"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2" name="Picture 2" descr="\\bca.internal\Homes\Core\Staff\acodd\My Pictures\Final-Trust-logo-Blue.png"/>
          <p:cNvPicPr>
            <a:picLocks noChangeAspect="1" noChangeArrowheads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38891"/>
            <a:ext cx="879810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256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  <p:sldLayoutId id="2147483857" r:id="rId17"/>
    <p:sldLayoutId id="2147483858" r:id="rId18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latin typeface="Century Gothic" panose="020B050202020202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6161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232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6848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4645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120" indent="-34212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1264" indent="-285098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rebuchet MS" panose="020B0603020202020204" pitchFamily="34" charset="0"/>
          <a:cs typeface="+mn-cs"/>
        </a:defRPr>
      </a:lvl2pPr>
      <a:lvl3pPr marL="1140402" indent="-22808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rebuchet MS" panose="020B0603020202020204" pitchFamily="34" charset="0"/>
          <a:cs typeface="+mn-cs"/>
        </a:defRPr>
      </a:lvl3pPr>
      <a:lvl4pPr marL="1596563" indent="-22808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4pPr>
      <a:lvl5pPr marL="2052727" indent="-22808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5pPr>
      <a:lvl6pPr marL="2508887" indent="-22808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65046" indent="-22808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1208" indent="-22808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77369" indent="-22808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2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161" algn="l" defTabSz="912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320" algn="l" defTabSz="912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482" algn="l" defTabSz="912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645" algn="l" defTabSz="912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808" algn="l" defTabSz="912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966" algn="l" defTabSz="912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129" algn="l" defTabSz="912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9293" algn="l" defTabSz="912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rct=j&amp;q=&amp;esrc=s&amp;source=images&amp;cd=&amp;cad=rja&amp;uact=8&amp;ved=0ahUKEwjMvMiBh5nZAhUFshQKHWESDNQQjRwIBw&amp;url=https://thenounproject.com/term/brain/817/&amp;psig=AOvVaw2AuNZWZQFiihQnFHToHDIv&amp;ust=1518273315189334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5.png"/><Relationship Id="rId5" Type="http://schemas.openxmlformats.org/officeDocument/2006/relationships/hyperlink" Target="https://www.google.co.uk/url?sa=i&amp;rct=j&amp;q=&amp;esrc=s&amp;source=images&amp;cd=&amp;cad=rja&amp;uact=8&amp;ved=0ahUKEwiBvKG7iJnZAhXJNxQKHWwsAJEQjRwIBw&amp;url=https://www.canva.com/icons/arrows/MACPQI4ajCk-arrow-cycle-silhouette/&amp;psig=AOvVaw3_5ecbYYFe5MAdwlUN-Hki&amp;ust=1518273702159744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rct=j&amp;q=&amp;esrc=s&amp;source=images&amp;cd=&amp;cad=rja&amp;uact=8&amp;ved=0ahUKEwjMvMiBh5nZAhUFshQKHWESDNQQjRwIBw&amp;url=https://thenounproject.com/term/brain/817/&amp;psig=AOvVaw2AuNZWZQFiihQnFHToHDIv&amp;ust=1518273315189334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5.png"/><Relationship Id="rId5" Type="http://schemas.openxmlformats.org/officeDocument/2006/relationships/hyperlink" Target="https://www.google.co.uk/url?sa=i&amp;rct=j&amp;q=&amp;esrc=s&amp;source=images&amp;cd=&amp;cad=rja&amp;uact=8&amp;ved=0ahUKEwiBvKG7iJnZAhXJNxQKHWwsAJEQjRwIBw&amp;url=https://www.canva.com/icons/arrows/MACPQI4ajCk-arrow-cycle-silhouette/&amp;psig=AOvVaw3_5ecbYYFe5MAdwlUN-Hki&amp;ust=1518273702159744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/>
          <p:cNvSpPr/>
          <p:nvPr/>
        </p:nvSpPr>
        <p:spPr>
          <a:xfrm>
            <a:off x="307909" y="388805"/>
            <a:ext cx="5141351" cy="1368152"/>
          </a:xfrm>
          <a:prstGeom prst="rightArrow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149" tIns="45559" rIns="91149" bIns="45559" rtlCol="0" anchor="ctr"/>
          <a:lstStyle/>
          <a:p>
            <a:pPr algn="ctr" defTabSz="911488"/>
            <a:endParaRPr lang="en-GB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7861" y="639678"/>
            <a:ext cx="4421767" cy="866527"/>
          </a:xfrm>
        </p:spPr>
        <p:txBody>
          <a:bodyPr>
            <a:noAutofit/>
          </a:bodyPr>
          <a:lstStyle/>
          <a:p>
            <a:r>
              <a:rPr lang="en-GB" sz="4800" b="1" dirty="0">
                <a:solidFill>
                  <a:schemeClr val="accent4">
                    <a:lumMod val="75000"/>
                  </a:schemeClr>
                </a:solidFill>
              </a:rPr>
              <a:t>Spaced Retrieval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302111" y="1854117"/>
                <a:ext cx="8590415" cy="5003883"/>
              </a:xfrm>
              <a:solidFill>
                <a:srgbClr val="00B050"/>
              </a:solidFill>
              <a:ln w="38100">
                <a:solidFill>
                  <a:srgbClr val="7030A0"/>
                </a:solidFill>
              </a:ln>
            </p:spPr>
            <p:txBody>
              <a:bodyPr>
                <a:noAutofit/>
              </a:bodyPr>
              <a:lstStyle/>
              <a:p>
                <a:pPr algn="l"/>
                <a:r>
                  <a:rPr lang="en-GB" sz="2400" b="1" dirty="0" smtClean="0">
                    <a:solidFill>
                      <a:schemeClr val="bg1"/>
                    </a:solidFill>
                  </a:rPr>
                  <a:t>What is 3</a:t>
                </a:r>
                <a14:m>
                  <m:oMath xmlns:m="http://schemas.openxmlformats.org/officeDocument/2006/math">
                    <m:r>
                      <a:rPr lang="en-GB" sz="2400" b="1" i="1">
                        <a:solidFill>
                          <a:schemeClr val="bg1"/>
                        </a:solidFill>
                        <a:latin typeface="Cambria Math"/>
                      </a:rPr>
                      <m:t>.</m:t>
                    </m:r>
                    <m:r>
                      <a:rPr lang="en-GB" sz="2400" b="1" i="1" smtClean="0">
                        <a:solidFill>
                          <a:schemeClr val="bg1"/>
                        </a:solidFill>
                        <a:latin typeface="Cambria Math"/>
                      </a:rPr>
                      <m:t>𝟏</m:t>
                    </m:r>
                    <m:r>
                      <a:rPr lang="en-GB" sz="2400" b="1" i="1">
                        <a:solidFill>
                          <a:schemeClr val="bg1"/>
                        </a:solidFill>
                        <a:latin typeface="Cambria Math"/>
                      </a:rPr>
                      <m:t> ×</m:t>
                    </m:r>
                    <m:sSup>
                      <m:sSupPr>
                        <m:ctrlPr>
                          <a:rPr lang="en-GB" sz="2400" b="1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400" b="1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𝟏𝟎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GB" sz="24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2400" b="1" dirty="0">
                    <a:solidFill>
                      <a:schemeClr val="bg1"/>
                    </a:solidFill>
                  </a:rPr>
                  <a:t> as a normal number </a:t>
                </a:r>
              </a:p>
              <a:p>
                <a:pPr algn="l"/>
                <a:endParaRPr lang="en-GB" sz="2400" b="1" dirty="0">
                  <a:solidFill>
                    <a:schemeClr val="bg1"/>
                  </a:solidFill>
                </a:endParaRPr>
              </a:p>
              <a:p>
                <a:pPr algn="l"/>
                <a:r>
                  <a:rPr lang="en-GB" sz="2400" b="1" dirty="0">
                    <a:solidFill>
                      <a:schemeClr val="bg1"/>
                    </a:solidFill>
                  </a:rPr>
                  <a:t>Solve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en-GB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GB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GB" sz="2400" b="1" i="1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r>
                      <a:rPr lang="en-GB" sz="2400" b="1" i="1" smtClean="0">
                        <a:solidFill>
                          <a:schemeClr val="bg1"/>
                        </a:solidFill>
                        <a:latin typeface="Cambria Math"/>
                      </a:rPr>
                      <m:t>𝟐𝟎𝟎</m:t>
                    </m:r>
                  </m:oMath>
                </a14:m>
                <a:endParaRPr lang="en-GB" sz="2400" b="1" dirty="0" smtClean="0">
                  <a:solidFill>
                    <a:schemeClr val="bg1"/>
                  </a:solidFill>
                </a:endParaRPr>
              </a:p>
              <a:p>
                <a:pPr algn="l"/>
                <a:endParaRPr lang="en-GB" sz="2400" b="1" dirty="0">
                  <a:solidFill>
                    <a:schemeClr val="bg1"/>
                  </a:solidFill>
                </a:endParaRPr>
              </a:p>
              <a:p>
                <a:pPr algn="l"/>
                <a:r>
                  <a:rPr lang="en-GB" sz="2400" b="1" dirty="0">
                    <a:solidFill>
                      <a:schemeClr val="bg1"/>
                    </a:solidFill>
                  </a:rPr>
                  <a:t>What is the nth term of </a:t>
                </a:r>
                <a:r>
                  <a:rPr lang="en-GB" sz="2400" b="1" dirty="0" smtClean="0">
                    <a:solidFill>
                      <a:schemeClr val="bg1"/>
                    </a:solidFill>
                  </a:rPr>
                  <a:t>1, 3, 5, 7…</a:t>
                </a:r>
                <a:endParaRPr lang="en-GB" sz="2400" b="1" dirty="0">
                  <a:solidFill>
                    <a:schemeClr val="bg1"/>
                  </a:solidFill>
                </a:endParaRPr>
              </a:p>
              <a:p>
                <a:pPr algn="l"/>
                <a:endParaRPr lang="en-GB" sz="2400" b="1" dirty="0">
                  <a:solidFill>
                    <a:schemeClr val="bg1"/>
                  </a:solidFill>
                </a:endParaRPr>
              </a:p>
              <a:p>
                <a:pPr algn="l"/>
                <a:r>
                  <a:rPr lang="en-GB" sz="2400" b="1" dirty="0">
                    <a:solidFill>
                      <a:schemeClr val="bg1"/>
                    </a:solidFill>
                  </a:rPr>
                  <a:t>Expand and simplify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GB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en-GB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en-GB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GB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𝟑</m:t>
                        </m:r>
                        <m:r>
                          <a:rPr lang="en-GB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GB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GB" sz="2400" b="1" i="1" smtClean="0">
                        <a:solidFill>
                          <a:schemeClr val="bg1"/>
                        </a:solidFill>
                        <a:latin typeface="Cambria Math"/>
                      </a:rPr>
                      <m:t>+</m:t>
                    </m:r>
                    <m:r>
                      <a:rPr lang="en-GB" sz="2400" b="1" i="1" smtClean="0">
                        <a:solidFill>
                          <a:schemeClr val="bg1"/>
                        </a:solidFill>
                        <a:latin typeface="Cambria Math"/>
                      </a:rPr>
                      <m:t>𝟑</m:t>
                    </m:r>
                    <m:r>
                      <a:rPr lang="en-GB" sz="2400" b="1" i="1" smtClean="0">
                        <a:solidFill>
                          <a:schemeClr val="bg1"/>
                        </a:solidFill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GB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𝟒</m:t>
                        </m:r>
                        <m:r>
                          <a:rPr lang="en-GB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GB" sz="2400" b="1" i="1" smtClean="0">
                        <a:solidFill>
                          <a:schemeClr val="bg1"/>
                        </a:solidFill>
                        <a:latin typeface="Cambria Math"/>
                      </a:rPr>
                      <m:t>+</m:t>
                    </m:r>
                    <m:r>
                      <a:rPr lang="en-GB" sz="2400" b="1" i="1" smtClean="0">
                        <a:solidFill>
                          <a:schemeClr val="bg1"/>
                        </a:solidFill>
                        <a:latin typeface="Cambria Math"/>
                      </a:rPr>
                      <m:t>𝟗</m:t>
                    </m:r>
                    <m:r>
                      <a:rPr lang="en-GB" sz="2400" b="1" i="1" smtClean="0">
                        <a:solidFill>
                          <a:schemeClr val="bg1"/>
                        </a:solidFill>
                        <a:latin typeface="Cambria Math"/>
                      </a:rPr>
                      <m:t>𝒙</m:t>
                    </m:r>
                    <m:r>
                      <a:rPr lang="en-GB" sz="2400" b="1" i="1" smtClean="0">
                        <a:solidFill>
                          <a:schemeClr val="bg1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GB" sz="2400" b="1" dirty="0" smtClean="0">
                  <a:solidFill>
                    <a:schemeClr val="bg1"/>
                  </a:solidFill>
                </a:endParaRPr>
              </a:p>
              <a:p>
                <a:pPr algn="l"/>
                <a:endParaRPr lang="en-GB" sz="2400" b="1" dirty="0">
                  <a:solidFill>
                    <a:schemeClr val="bg1"/>
                  </a:solidFill>
                </a:endParaRPr>
              </a:p>
              <a:p>
                <a:pPr algn="l"/>
                <a:r>
                  <a:rPr lang="en-GB" sz="2400" b="1" dirty="0" smtClean="0">
                    <a:solidFill>
                      <a:schemeClr val="bg1"/>
                    </a:solidFill>
                  </a:rPr>
                  <a:t>Work out the slanted length (l) of the cone. </a:t>
                </a:r>
                <a:endParaRPr lang="en-GB" sz="2400" b="1" dirty="0">
                  <a:solidFill>
                    <a:schemeClr val="bg1"/>
                  </a:solidFill>
                </a:endParaRPr>
              </a:p>
              <a:p>
                <a:pPr algn="l"/>
                <a:endParaRPr lang="en-GB" sz="2400" b="1" dirty="0">
                  <a:solidFill>
                    <a:schemeClr val="bg1"/>
                  </a:solidFill>
                </a:endParaRPr>
              </a:p>
              <a:p>
                <a:pPr algn="l"/>
                <a:endParaRPr lang="en-GB" sz="3600" b="1" dirty="0">
                  <a:solidFill>
                    <a:srgbClr val="002060"/>
                  </a:solidFill>
                </a:endParaRPr>
              </a:p>
              <a:p>
                <a:pPr algn="l"/>
                <a:endParaRPr lang="en-GB" sz="3600" b="1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02111" y="1854117"/>
                <a:ext cx="8590415" cy="5003883"/>
              </a:xfrm>
              <a:blipFill rotWithShape="1">
                <a:blip r:embed="rId2"/>
                <a:stretch>
                  <a:fillRect l="-919" t="-363"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Image result for brain ico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434" y="345213"/>
            <a:ext cx="1363006" cy="136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Image result for arrows cycle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955" y="345213"/>
            <a:ext cx="1527318" cy="152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26"/>
            <a:ext cx="9144000" cy="369007"/>
          </a:xfrm>
          <a:prstGeom prst="rect">
            <a:avLst/>
          </a:prstGeom>
          <a:solidFill>
            <a:srgbClr val="FFFF00"/>
          </a:solidFill>
        </p:spPr>
        <p:txBody>
          <a:bodyPr wrap="square" lIns="91149" tIns="45559" rIns="91149" bIns="45559" rtlCol="0">
            <a:spAutoFit/>
          </a:bodyPr>
          <a:lstStyle/>
          <a:p>
            <a:pPr defTabSz="911488"/>
            <a:r>
              <a:rPr lang="en-GB" dirty="0">
                <a:solidFill>
                  <a:prstClr val="black"/>
                </a:solidFill>
                <a:cs typeface="Arial" charset="0"/>
              </a:rPr>
              <a:t>On your own, from memory, no prompts, no discussion, you must write something.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2066" y="1506187"/>
            <a:ext cx="3334226" cy="245896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149" tIns="45559" rIns="91149" bIns="45559" rtlCol="0">
            <a:spAutoFit/>
          </a:bodyPr>
          <a:lstStyle/>
          <a:p>
            <a:pPr defTabSz="911488"/>
            <a:r>
              <a:rPr lang="en-GB" sz="1000" i="1" dirty="0">
                <a:solidFill>
                  <a:prstClr val="black"/>
                </a:solidFill>
              </a:rPr>
              <a:t>Recall knowledge that you will need again!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68348" y="1988842"/>
            <a:ext cx="1094759" cy="338229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149" tIns="45559" rIns="91149" bIns="45559" rtlCol="0">
            <a:spAutoFit/>
          </a:bodyPr>
          <a:lstStyle/>
          <a:p>
            <a:pPr defTabSz="911488"/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In Silence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318566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732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/>
          <p:cNvSpPr/>
          <p:nvPr/>
        </p:nvSpPr>
        <p:spPr>
          <a:xfrm>
            <a:off x="307909" y="388805"/>
            <a:ext cx="5141351" cy="1368152"/>
          </a:xfrm>
          <a:prstGeom prst="rightArrow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149" tIns="45559" rIns="91149" bIns="45559" rtlCol="0" anchor="ctr"/>
          <a:lstStyle/>
          <a:p>
            <a:pPr algn="ctr" defTabSz="911488"/>
            <a:endParaRPr lang="en-GB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7861" y="639678"/>
            <a:ext cx="4421767" cy="866527"/>
          </a:xfrm>
        </p:spPr>
        <p:txBody>
          <a:bodyPr>
            <a:noAutofit/>
          </a:bodyPr>
          <a:lstStyle/>
          <a:p>
            <a:r>
              <a:rPr lang="en-GB" sz="4800" b="1" dirty="0">
                <a:solidFill>
                  <a:schemeClr val="accent4">
                    <a:lumMod val="75000"/>
                  </a:schemeClr>
                </a:solidFill>
              </a:rPr>
              <a:t>Spaced Retrieval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302111" y="1854117"/>
                <a:ext cx="8590415" cy="5003883"/>
              </a:xfrm>
              <a:solidFill>
                <a:srgbClr val="00B050"/>
              </a:solidFill>
              <a:ln w="38100">
                <a:solidFill>
                  <a:srgbClr val="7030A0"/>
                </a:solidFill>
              </a:ln>
            </p:spPr>
            <p:txBody>
              <a:bodyPr>
                <a:noAutofit/>
              </a:bodyPr>
              <a:lstStyle/>
              <a:p>
                <a:pPr algn="l"/>
                <a:r>
                  <a:rPr lang="en-GB" sz="2400" b="1" dirty="0" smtClean="0">
                    <a:solidFill>
                      <a:schemeClr val="bg1"/>
                    </a:solidFill>
                  </a:rPr>
                  <a:t>What is 3</a:t>
                </a:r>
                <a14:m>
                  <m:oMath xmlns:m="http://schemas.openxmlformats.org/officeDocument/2006/math">
                    <m:r>
                      <a:rPr lang="en-GB" sz="2400" b="1" i="1">
                        <a:solidFill>
                          <a:schemeClr val="bg1"/>
                        </a:solidFill>
                        <a:latin typeface="Cambria Math"/>
                      </a:rPr>
                      <m:t>.</m:t>
                    </m:r>
                    <m:r>
                      <a:rPr lang="en-GB" sz="2400" b="1" i="1" smtClean="0">
                        <a:solidFill>
                          <a:schemeClr val="bg1"/>
                        </a:solidFill>
                        <a:latin typeface="Cambria Math"/>
                      </a:rPr>
                      <m:t>𝟏</m:t>
                    </m:r>
                    <m:r>
                      <a:rPr lang="en-GB" sz="2400" b="1" i="1">
                        <a:solidFill>
                          <a:schemeClr val="bg1"/>
                        </a:solidFill>
                        <a:latin typeface="Cambria Math"/>
                      </a:rPr>
                      <m:t> ×</m:t>
                    </m:r>
                    <m:sSup>
                      <m:sSupPr>
                        <m:ctrlPr>
                          <a:rPr lang="en-GB" sz="2400" b="1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400" b="1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𝟏𝟎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2400" b="1" dirty="0">
                    <a:solidFill>
                      <a:schemeClr val="bg1"/>
                    </a:solidFill>
                  </a:rPr>
                  <a:t> as a normal number </a:t>
                </a:r>
                <a:r>
                  <a:rPr lang="en-GB" sz="2400" b="1" dirty="0" smtClean="0">
                    <a:solidFill>
                      <a:schemeClr val="bg1"/>
                    </a:solidFill>
                  </a:rPr>
                  <a:t>= 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0.0</a:t>
                </a:r>
                <a:r>
                  <a:rPr lang="en-GB" sz="2400" b="1" dirty="0" smtClean="0">
                    <a:solidFill>
                      <a:schemeClr val="bg1"/>
                    </a:solidFill>
                  </a:rPr>
                  <a:t>31</a:t>
                </a:r>
                <a:endParaRPr lang="en-GB" sz="2400" b="1" dirty="0">
                  <a:solidFill>
                    <a:schemeClr val="bg1"/>
                  </a:solidFill>
                </a:endParaRPr>
              </a:p>
              <a:p>
                <a:pPr algn="l"/>
                <a:endParaRPr lang="en-GB" sz="2400" b="1" dirty="0">
                  <a:solidFill>
                    <a:schemeClr val="bg1"/>
                  </a:solidFill>
                </a:endParaRPr>
              </a:p>
              <a:p>
                <a:pPr algn="l"/>
                <a:r>
                  <a:rPr lang="en-GB" sz="2400" b="1" dirty="0">
                    <a:solidFill>
                      <a:schemeClr val="bg1"/>
                    </a:solidFill>
                  </a:rPr>
                  <a:t>Solve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en-GB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GB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GB" sz="2400" b="1" i="1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r>
                      <a:rPr lang="en-GB" sz="2400" b="1" i="1" smtClean="0">
                        <a:solidFill>
                          <a:schemeClr val="bg1"/>
                        </a:solidFill>
                        <a:latin typeface="Cambria Math"/>
                      </a:rPr>
                      <m:t>𝟐𝟎𝟎</m:t>
                    </m:r>
                  </m:oMath>
                </a14:m>
                <a:r>
                  <a:rPr lang="en-GB" sz="2400" b="1" dirty="0" smtClean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𝒙</m:t>
                    </m:r>
                    <m:r>
                      <a:rPr lang="en-GB" sz="24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=±</m:t>
                    </m:r>
                    <m:r>
                      <a:rPr lang="en-GB" sz="2400" b="1" i="1" dirty="0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𝟏𝟎</m:t>
                    </m:r>
                  </m:oMath>
                </a14:m>
                <a:endParaRPr lang="en-GB" sz="2400" b="1" dirty="0" smtClean="0">
                  <a:solidFill>
                    <a:srgbClr val="FF0000"/>
                  </a:solidFill>
                </a:endParaRPr>
              </a:p>
              <a:p>
                <a:pPr algn="l"/>
                <a:endParaRPr lang="en-GB" sz="2400" b="1" dirty="0">
                  <a:solidFill>
                    <a:schemeClr val="bg1"/>
                  </a:solidFill>
                </a:endParaRPr>
              </a:p>
              <a:p>
                <a:pPr algn="l"/>
                <a:r>
                  <a:rPr lang="en-GB" sz="2400" b="1" dirty="0">
                    <a:solidFill>
                      <a:schemeClr val="bg1"/>
                    </a:solidFill>
                  </a:rPr>
                  <a:t>What is the nth term of </a:t>
                </a:r>
                <a:r>
                  <a:rPr lang="en-GB" sz="2400" b="1" dirty="0" smtClean="0">
                    <a:solidFill>
                      <a:schemeClr val="bg1"/>
                    </a:solidFill>
                  </a:rPr>
                  <a:t>1, 3, 5, 7… 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2n -1 </a:t>
                </a:r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l"/>
                <a:endParaRPr lang="en-GB" sz="2400" b="1" dirty="0">
                  <a:solidFill>
                    <a:schemeClr val="bg1"/>
                  </a:solidFill>
                </a:endParaRPr>
              </a:p>
              <a:p>
                <a:pPr algn="l"/>
                <a:r>
                  <a:rPr lang="en-GB" sz="2400" b="1" dirty="0">
                    <a:solidFill>
                      <a:schemeClr val="bg1"/>
                    </a:solidFill>
                  </a:rPr>
                  <a:t>Expand and simplify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GB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en-GB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en-GB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GB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𝟑</m:t>
                        </m:r>
                        <m:r>
                          <a:rPr lang="en-GB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GB" sz="2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GB" sz="2400" b="1" i="1" smtClean="0">
                        <a:solidFill>
                          <a:schemeClr val="bg1"/>
                        </a:solidFill>
                        <a:latin typeface="Cambria Math"/>
                      </a:rPr>
                      <m:t>+</m:t>
                    </m:r>
                    <m:r>
                      <a:rPr lang="en-GB" sz="2400" b="1" i="1" smtClean="0">
                        <a:solidFill>
                          <a:schemeClr val="bg1"/>
                        </a:solidFill>
                        <a:latin typeface="Cambria Math"/>
                      </a:rPr>
                      <m:t>𝟑</m:t>
                    </m:r>
                    <m:r>
                      <a:rPr lang="en-GB" sz="2400" b="1" i="1" smtClean="0">
                        <a:solidFill>
                          <a:schemeClr val="bg1"/>
                        </a:solidFill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GB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𝟒</m:t>
                        </m:r>
                        <m:r>
                          <a:rPr lang="en-GB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GB" sz="2400" b="1" i="1" smtClean="0">
                        <a:solidFill>
                          <a:schemeClr val="bg1"/>
                        </a:solidFill>
                        <a:latin typeface="Cambria Math"/>
                      </a:rPr>
                      <m:t>+</m:t>
                    </m:r>
                    <m:r>
                      <a:rPr lang="en-GB" sz="2400" b="1" i="1" smtClean="0">
                        <a:solidFill>
                          <a:schemeClr val="bg1"/>
                        </a:solidFill>
                        <a:latin typeface="Cambria Math"/>
                      </a:rPr>
                      <m:t>𝟗</m:t>
                    </m:r>
                    <m:r>
                      <a:rPr lang="en-GB" sz="2400" b="1" i="1" smtClean="0">
                        <a:solidFill>
                          <a:schemeClr val="bg1"/>
                        </a:solidFill>
                        <a:latin typeface="Cambria Math"/>
                      </a:rPr>
                      <m:t>𝒙</m:t>
                    </m:r>
                    <m:r>
                      <a:rPr lang="en-GB" sz="2400" b="1" i="1" smtClean="0">
                        <a:solidFill>
                          <a:schemeClr val="bg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GB" sz="2400" b="1" dirty="0" smtClean="0">
                    <a:solidFill>
                      <a:schemeClr val="bg1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𝟏𝟒</m:t>
                    </m:r>
                    <m:sSup>
                      <m:sSup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𝟑𝟗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𝒙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𝟗</m:t>
                    </m:r>
                  </m:oMath>
                </a14:m>
                <a:endParaRPr lang="en-GB" sz="2400" b="1" dirty="0" smtClean="0">
                  <a:solidFill>
                    <a:srgbClr val="FF0000"/>
                  </a:solidFill>
                </a:endParaRPr>
              </a:p>
              <a:p>
                <a:pPr algn="l"/>
                <a:endParaRPr lang="en-GB" sz="2400" b="1" dirty="0">
                  <a:solidFill>
                    <a:schemeClr val="bg1"/>
                  </a:solidFill>
                </a:endParaRPr>
              </a:p>
              <a:p>
                <a:pPr algn="l"/>
                <a:r>
                  <a:rPr lang="en-GB" sz="2400" b="1" dirty="0" smtClean="0">
                    <a:solidFill>
                      <a:schemeClr val="bg1"/>
                    </a:solidFill>
                  </a:rPr>
                  <a:t>Work out the slanted length (l) of the cone. </a:t>
                </a:r>
                <a:endParaRPr lang="en-GB" sz="2400" b="1" dirty="0" smtClean="0">
                  <a:solidFill>
                    <a:schemeClr val="bg1"/>
                  </a:solidFill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𝟓</m:t>
                              </m:r>
                            </m:e>
                            <m:sup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𝟑</m:t>
                              </m:r>
                            </m:e>
                            <m:sup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=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𝟓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.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𝟖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𝒄𝒎</m:t>
                          </m:r>
                        </m:e>
                      </m:rad>
                    </m:oMath>
                  </m:oMathPara>
                </a14:m>
                <a:endParaRPr lang="en-GB" sz="2400" b="1" dirty="0">
                  <a:solidFill>
                    <a:schemeClr val="bg1"/>
                  </a:solidFill>
                </a:endParaRPr>
              </a:p>
              <a:p>
                <a:pPr algn="l"/>
                <a:endParaRPr lang="en-GB" sz="2400" b="1" dirty="0">
                  <a:solidFill>
                    <a:schemeClr val="bg1"/>
                  </a:solidFill>
                </a:endParaRPr>
              </a:p>
              <a:p>
                <a:pPr algn="l"/>
                <a:endParaRPr lang="en-GB" sz="3600" b="1" dirty="0">
                  <a:solidFill>
                    <a:srgbClr val="002060"/>
                  </a:solidFill>
                </a:endParaRPr>
              </a:p>
              <a:p>
                <a:pPr algn="l"/>
                <a:endParaRPr lang="en-GB" sz="3600" b="1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02111" y="1854117"/>
                <a:ext cx="8590415" cy="5003883"/>
              </a:xfrm>
              <a:blipFill rotWithShape="1">
                <a:blip r:embed="rId2"/>
                <a:stretch>
                  <a:fillRect l="-919" t="-363"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Image result for brain ico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434" y="345213"/>
            <a:ext cx="1363006" cy="136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Image result for arrows cycle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955" y="345213"/>
            <a:ext cx="1527318" cy="152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26"/>
            <a:ext cx="9144000" cy="369007"/>
          </a:xfrm>
          <a:prstGeom prst="rect">
            <a:avLst/>
          </a:prstGeom>
          <a:solidFill>
            <a:srgbClr val="FFFF00"/>
          </a:solidFill>
        </p:spPr>
        <p:txBody>
          <a:bodyPr wrap="square" lIns="91149" tIns="45559" rIns="91149" bIns="45559" rtlCol="0">
            <a:spAutoFit/>
          </a:bodyPr>
          <a:lstStyle/>
          <a:p>
            <a:pPr defTabSz="911488"/>
            <a:r>
              <a:rPr lang="en-GB" dirty="0">
                <a:solidFill>
                  <a:prstClr val="black"/>
                </a:solidFill>
                <a:cs typeface="Arial" charset="0"/>
              </a:rPr>
              <a:t>On your own, from memory, no prompts, no discussion, you must write something.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2066" y="1506187"/>
            <a:ext cx="3334226" cy="245896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149" tIns="45559" rIns="91149" bIns="45559" rtlCol="0">
            <a:spAutoFit/>
          </a:bodyPr>
          <a:lstStyle/>
          <a:p>
            <a:pPr defTabSz="911488"/>
            <a:r>
              <a:rPr lang="en-GB" sz="1000" i="1" dirty="0">
                <a:solidFill>
                  <a:prstClr val="black"/>
                </a:solidFill>
              </a:rPr>
              <a:t>Recall knowledge that you will need again!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68348" y="1988842"/>
            <a:ext cx="1094759" cy="338229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149" tIns="45559" rIns="91149" bIns="45559" rtlCol="0">
            <a:spAutoFit/>
          </a:bodyPr>
          <a:lstStyle/>
          <a:p>
            <a:pPr defTabSz="911488"/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In Silence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727" y="5334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21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 </a:t>
            </a:r>
            <a:endParaRPr lang="en-GB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50" y="1268760"/>
            <a:ext cx="8229600" cy="320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5026" y="260648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This shape consists of a cone, cylinder and hemisphere. </a:t>
            </a:r>
          </a:p>
          <a:p>
            <a:pPr algn="ctr"/>
            <a:r>
              <a:rPr lang="en-GB" sz="2000" dirty="0" smtClean="0"/>
              <a:t>What is the surface area of this shape?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16087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 </a:t>
            </a:r>
            <a:endParaRPr lang="en-GB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50" y="1268760"/>
            <a:ext cx="8229600" cy="320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5026" y="260648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Radius of Hemisphere? </a:t>
            </a:r>
            <a:endParaRPr lang="en-GB" sz="3200" dirty="0">
              <a:solidFill>
                <a:srgbClr val="0000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7236296" y="2444939"/>
            <a:ext cx="1008112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7257272" y="2476879"/>
            <a:ext cx="0" cy="116814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533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 </a:t>
            </a:r>
            <a:endParaRPr lang="en-GB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50" y="1268760"/>
            <a:ext cx="8229600" cy="320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5026" y="260648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Radius of </a:t>
            </a:r>
            <a:r>
              <a:rPr lang="en-GB" sz="3200" dirty="0" smtClean="0">
                <a:solidFill>
                  <a:srgbClr val="000000"/>
                </a:solidFill>
              </a:rPr>
              <a:t>Cylinder? </a:t>
            </a:r>
            <a:endParaRPr lang="en-GB" sz="3200" dirty="0">
              <a:solidFill>
                <a:srgbClr val="00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257272" y="2476879"/>
            <a:ext cx="0" cy="116814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788024" y="2496654"/>
            <a:ext cx="0" cy="116814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70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 </a:t>
            </a:r>
            <a:endParaRPr lang="en-GB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50" y="1268760"/>
            <a:ext cx="8229600" cy="320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5026" y="260648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Radius of </a:t>
            </a:r>
            <a:r>
              <a:rPr lang="en-GB" sz="3200" dirty="0" smtClean="0">
                <a:solidFill>
                  <a:srgbClr val="000000"/>
                </a:solidFill>
              </a:rPr>
              <a:t>Cone? </a:t>
            </a:r>
            <a:endParaRPr lang="en-GB" sz="3200" dirty="0">
              <a:solidFill>
                <a:srgbClr val="00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257272" y="2476879"/>
            <a:ext cx="0" cy="116814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5364088" y="2496654"/>
            <a:ext cx="0" cy="116814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355976" y="2496654"/>
            <a:ext cx="0" cy="116814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208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 </a:t>
            </a:r>
            <a:endParaRPr lang="en-GB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50" y="1268760"/>
            <a:ext cx="8229600" cy="320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5026" y="260648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Slanted edge </a:t>
            </a:r>
            <a:r>
              <a:rPr lang="en-GB" sz="3200" dirty="0" smtClean="0">
                <a:solidFill>
                  <a:srgbClr val="000000"/>
                </a:solidFill>
              </a:rPr>
              <a:t>of Cone? </a:t>
            </a:r>
            <a:endParaRPr lang="en-GB" sz="3200" dirty="0">
              <a:solidFill>
                <a:srgbClr val="00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833084" y="2496654"/>
            <a:ext cx="3523410" cy="2264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715026" y="2695469"/>
            <a:ext cx="3641468" cy="1027887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355976" y="2496654"/>
            <a:ext cx="0" cy="116814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0373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 </a:t>
            </a:r>
            <a:endParaRPr lang="en-GB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50" y="1268760"/>
            <a:ext cx="8229600" cy="320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5026" y="260648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Surface Area of Curved Cone Face </a:t>
            </a:r>
            <a:endParaRPr lang="en-GB" sz="3200" dirty="0">
              <a:solidFill>
                <a:srgbClr val="00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833084" y="2496654"/>
            <a:ext cx="3523410" cy="2264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715026" y="2695469"/>
            <a:ext cx="3641468" cy="1027887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355976" y="2496654"/>
            <a:ext cx="0" cy="116814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833084" y="4941168"/>
                <a:ext cx="721415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/>
                          <a:ea typeface="Cambria Math"/>
                        </a:rPr>
                        <m:t>𝑆𝐴</m:t>
                      </m:r>
                      <m:r>
                        <a:rPr lang="en-GB" sz="48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4800" b="0" i="1" smtClean="0">
                          <a:latin typeface="Cambria Math"/>
                          <a:ea typeface="Cambria Math"/>
                        </a:rPr>
                        <m:t>𝑜𝑓</m:t>
                      </m:r>
                      <m:r>
                        <a:rPr lang="en-GB" sz="48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4800" b="0" i="1" smtClean="0">
                          <a:latin typeface="Cambria Math"/>
                          <a:ea typeface="Cambria Math"/>
                        </a:rPr>
                        <m:t>𝑐𝑢𝑟𝑣𝑒𝑑</m:t>
                      </m:r>
                      <m:r>
                        <a:rPr lang="en-GB" sz="48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4800" b="0" i="1" smtClean="0">
                          <a:latin typeface="Cambria Math"/>
                          <a:ea typeface="Cambria Math"/>
                        </a:rPr>
                        <m:t>𝑓𝑎𝑐𝑒</m:t>
                      </m:r>
                      <m:r>
                        <a:rPr lang="en-GB" sz="4800" b="0" i="1" smtClean="0">
                          <a:latin typeface="Cambria Math"/>
                          <a:ea typeface="Cambria Math"/>
                        </a:rPr>
                        <m:t>= </m:t>
                      </m:r>
                      <m:r>
                        <a:rPr lang="en-GB" sz="480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GB" sz="4800" b="0" i="1" smtClean="0">
                          <a:latin typeface="Cambria Math"/>
                          <a:ea typeface="Cambria Math"/>
                        </a:rPr>
                        <m:t>𝑟𝑙</m:t>
                      </m:r>
                    </m:oMath>
                  </m:oMathPara>
                </a14:m>
                <a:endParaRPr lang="en-GB" sz="48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084" y="4941168"/>
                <a:ext cx="7214154" cy="83099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764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 </a:t>
            </a:r>
            <a:endParaRPr lang="en-GB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50" y="1268760"/>
            <a:ext cx="8229600" cy="320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5026" y="260648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Surface Area of </a:t>
            </a:r>
            <a:r>
              <a:rPr lang="en-GB" sz="3200" dirty="0" smtClean="0">
                <a:solidFill>
                  <a:srgbClr val="000000"/>
                </a:solidFill>
              </a:rPr>
              <a:t>Hemisphere </a:t>
            </a:r>
            <a:endParaRPr lang="en-GB" sz="3200" dirty="0">
              <a:solidFill>
                <a:srgbClr val="00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7236296" y="2496653"/>
            <a:ext cx="0" cy="116814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1505044" y="4941168"/>
                <a:ext cx="605281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𝑆𝐴</m:t>
                      </m:r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𝑜𝑓</m:t>
                      </m:r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𝑠𝑝h𝑒𝑟𝑒</m:t>
                      </m:r>
                      <m:r>
                        <a:rPr lang="en-GB" sz="48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4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sSup>
                        <m:sSupPr>
                          <m:ctrlPr>
                            <a:rPr lang="en-GB" sz="48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48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sz="48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4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5044" y="4941168"/>
                <a:ext cx="6052811" cy="83099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378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 </a:t>
            </a:r>
            <a:endParaRPr lang="en-GB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50" y="1268760"/>
            <a:ext cx="8229600" cy="320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5026" y="260648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Surface Area of Curved </a:t>
            </a:r>
            <a:r>
              <a:rPr lang="en-GB" sz="3200" dirty="0" smtClean="0">
                <a:solidFill>
                  <a:srgbClr val="000000"/>
                </a:solidFill>
              </a:rPr>
              <a:t>Cylinder Face</a:t>
            </a:r>
            <a:endParaRPr lang="en-GB" sz="3200" dirty="0">
              <a:solidFill>
                <a:srgbClr val="00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788024" y="2465688"/>
            <a:ext cx="0" cy="116814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1505044" y="4941168"/>
                <a:ext cx="533210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𝐶𝑖𝑟𝑐𝑢𝑚𝑓𝑒𝑟𝑒𝑛𝑐𝑒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 </m:t>
                      </m:r>
                    </m:oMath>
                  </m:oMathPara>
                </a14:m>
                <a:endParaRPr lang="en-GB" sz="4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5044" y="4941168"/>
                <a:ext cx="5332101" cy="83099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470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 </a:t>
            </a:r>
            <a:endParaRPr lang="en-GB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50" y="1268760"/>
            <a:ext cx="8229600" cy="320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5026" y="260648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Surface Area of Curved Cylinder Face</a:t>
            </a:r>
            <a:endParaRPr lang="en-GB" sz="3200" dirty="0">
              <a:solidFill>
                <a:srgbClr val="00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788024" y="2465688"/>
            <a:ext cx="0" cy="116814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91238" y="4941167"/>
                <a:ext cx="803219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𝑆𝐴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𝐶𝑢𝑟𝑣𝑒𝑑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𝐶𝑦𝑙𝑖𝑛𝑑𝑒𝑟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𝐹𝑎𝑐𝑒</m:t>
                      </m:r>
                      <m:r>
                        <a:rPr lang="en-GB" sz="48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 </m:t>
                      </m:r>
                    </m:oMath>
                  </m:oMathPara>
                </a14:m>
                <a:endParaRPr lang="en-GB" sz="4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238" y="4941167"/>
                <a:ext cx="8032199" cy="83099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033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 </a:t>
            </a:r>
            <a:endParaRPr lang="en-GB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50" y="1556792"/>
            <a:ext cx="8229600" cy="320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5026" y="260648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This shape consists of a cone, cylinder and hemisphere. </a:t>
            </a:r>
          </a:p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What is the surface area of this shape?</a:t>
            </a:r>
            <a:endParaRPr lang="en-GB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79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Problem 1 </a:t>
            </a:r>
            <a:endParaRPr lang="en-GB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229600" cy="3552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200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Problem 2 </a:t>
            </a:r>
            <a:endParaRPr lang="en-GB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8462260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878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Problem 3 </a:t>
            </a:r>
            <a:endParaRPr lang="en-GB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337" y="1600200"/>
            <a:ext cx="669132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180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Problem 4 </a:t>
            </a:r>
            <a:endParaRPr lang="en-GB" b="1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6"/>
          <a:stretch/>
        </p:blipFill>
        <p:spPr bwMode="auto">
          <a:xfrm>
            <a:off x="1115616" y="1556792"/>
            <a:ext cx="6806703" cy="48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523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103</TotalTime>
  <Words>346</Words>
  <Application>Microsoft Office PowerPoint</Application>
  <PresentationFormat>On-screen Show (4:3)</PresentationFormat>
  <Paragraphs>59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16</vt:i4>
      </vt:variant>
      <vt:variant>
        <vt:lpstr>Slide Titles</vt:lpstr>
      </vt:variant>
      <vt:variant>
        <vt:i4>16</vt:i4>
      </vt:variant>
    </vt:vector>
  </HeadingPairs>
  <TitlesOfParts>
    <vt:vector size="32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Office Theme</vt:lpstr>
      <vt:lpstr>2_Archway</vt:lpstr>
      <vt:lpstr>Spaced Retrieval</vt:lpstr>
      <vt:lpstr>Spaced Retrieval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Problem 1 </vt:lpstr>
      <vt:lpstr>Problem 2 </vt:lpstr>
      <vt:lpstr>Problem 3 </vt:lpstr>
      <vt:lpstr>Problem 4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11</cp:revision>
  <cp:lastPrinted>2020-09-21T09:07:20Z</cp:lastPrinted>
  <dcterms:created xsi:type="dcterms:W3CDTF">2020-02-12T11:46:32Z</dcterms:created>
  <dcterms:modified xsi:type="dcterms:W3CDTF">2020-09-21T09:31:38Z</dcterms:modified>
</cp:coreProperties>
</file>