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</p:sldMasterIdLst>
  <p:notesMasterIdLst>
    <p:notesMasterId r:id="rId29"/>
  </p:notesMasterIdLst>
  <p:sldIdLst>
    <p:sldId id="268" r:id="rId16"/>
    <p:sldId id="269" r:id="rId17"/>
    <p:sldId id="270" r:id="rId18"/>
    <p:sldId id="271" r:id="rId19"/>
    <p:sldId id="272" r:id="rId20"/>
    <p:sldId id="256" r:id="rId21"/>
    <p:sldId id="259" r:id="rId22"/>
    <p:sldId id="261" r:id="rId23"/>
    <p:sldId id="278" r:id="rId24"/>
    <p:sldId id="279" r:id="rId25"/>
    <p:sldId id="275" r:id="rId26"/>
    <p:sldId id="276" r:id="rId27"/>
    <p:sldId id="27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6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43C617-C16D-43D3-983B-C8A540C267A8}" type="datetimeFigureOut">
              <a:rPr lang="en-GB" smtClean="0"/>
              <a:t>14/09/2020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2DDB3E-0701-4675-B647-2296C9F39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894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Compare and share </a:t>
            </a:r>
            <a:r>
              <a:rPr lang="en-GB" smtClean="0"/>
              <a:t>expressions for the area of the cone.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DDB3E-0701-4675-B647-2296C9F39518}" type="slidenum">
              <a:rPr lang="en-GB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056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Pythagoras</a:t>
            </a:r>
            <a:r>
              <a:rPr lang="en-GB" baseline="0" dirty="0" smtClean="0"/>
              <a:t> needed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9ECCB-A593-427C-8E0F-B636B57DEFC0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797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D82FA3-6475-4730-A68C-EF5AB2687723}" type="datetimeFigureOut">
              <a:rPr lang="en-GB" smtClean="0"/>
              <a:t>14/09/2020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AF466-00D7-4F84-BC81-CD7F0B83F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D82FA3-6475-4730-A68C-EF5AB2687723}" type="datetimeFigureOut">
              <a:rPr lang="en-GB" smtClean="0"/>
              <a:t>14/09/2020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AF466-00D7-4F84-BC81-CD7F0B83F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D82FA3-6475-4730-A68C-EF5AB2687723}" type="datetimeFigureOut">
              <a:rPr lang="en-GB" smtClean="0"/>
              <a:t>14/09/2020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AF466-00D7-4F84-BC81-CD7F0B83F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D82FA3-6475-4730-A68C-EF5AB2687723}" type="datetimeFigureOut">
              <a:rPr lang="en-GB" smtClean="0"/>
              <a:t>14/09/2020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AF466-00D7-4F84-BC81-CD7F0B83F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D82FA3-6475-4730-A68C-EF5AB2687723}" type="datetimeFigureOut">
              <a:rPr lang="en-GB" smtClean="0"/>
              <a:t>14/09/2020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AF466-00D7-4F84-BC81-CD7F0B83F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D82FA3-6475-4730-A68C-EF5AB2687723}" type="datetimeFigureOut">
              <a:rPr lang="en-GB" smtClean="0"/>
              <a:t>14/09/2020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AF466-00D7-4F84-BC81-CD7F0B83F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D82FA3-6475-4730-A68C-EF5AB2687723}" type="datetimeFigureOut">
              <a:rPr lang="en-GB" smtClean="0"/>
              <a:t>14/09/2020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AF466-00D7-4F84-BC81-CD7F0B83F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D82FA3-6475-4730-A68C-EF5AB2687723}" type="datetimeFigureOut">
              <a:rPr lang="en-GB" smtClean="0"/>
              <a:t>14/09/2020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AF466-00D7-4F84-BC81-CD7F0B83F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D82FA3-6475-4730-A68C-EF5AB2687723}" type="datetimeFigureOut">
              <a:rPr lang="en-GB" smtClean="0"/>
              <a:t>14/09/2020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AF466-00D7-4F84-BC81-CD7F0B83F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D82FA3-6475-4730-A68C-EF5AB2687723}" type="datetimeFigureOut">
              <a:rPr lang="en-GB" smtClean="0"/>
              <a:t>14/09/2020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AF466-00D7-4F84-BC81-CD7F0B83F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D82FA3-6475-4730-A68C-EF5AB2687723}" type="datetimeFigureOut">
              <a:rPr lang="en-GB" smtClean="0"/>
              <a:t>14/09/2020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AF466-00D7-4F84-BC81-CD7F0B83F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9/14/2020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9/14/2020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9/14/2020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9/14/2020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9/14/2020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9/14/2020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9/14/2020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9/14/2020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9/14/2020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9/14/2020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9/14/2020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9/14/2020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47769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236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98476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69441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53393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85681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36721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5250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82006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25826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41451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73334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01694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93721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28519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93024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55165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921836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57154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3941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6642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73582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9669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D5D82FA3-6475-4730-A68C-EF5AB2687723}" type="datetimeFigureOut">
              <a:rPr lang="en-GB" smtClean="0"/>
              <a:t>14/09/2020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0AAF466-00D7-4F84-BC81-CD7F0B83F90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9/14/2020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9/14/2020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9/14/2020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14/09/2020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9/14/2020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251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5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76" y="504825"/>
            <a:ext cx="3184604" cy="3377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635896" y="1052736"/>
                <a:ext cx="4896544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>
                    <a:solidFill>
                      <a:srgbClr val="000000"/>
                    </a:solidFill>
                  </a:rPr>
                  <a:t>It is common that the slanted edge of a cone is denoted with the letter </a:t>
                </a:r>
                <a14:m>
                  <m:oMath xmlns:m="http://schemas.openxmlformats.org/officeDocument/2006/math">
                    <m:r>
                      <a:rPr lang="en-GB" sz="2800" i="1" dirty="0">
                        <a:solidFill>
                          <a:srgbClr val="000000"/>
                        </a:solidFill>
                        <a:latin typeface="Cambria Math"/>
                      </a:rPr>
                      <m:t>𝑙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</a:rPr>
                  <a:t>.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1052736"/>
                <a:ext cx="4896544" cy="1384995"/>
              </a:xfrm>
              <a:prstGeom prst="rect">
                <a:avLst/>
              </a:prstGeom>
              <a:blipFill rotWithShape="1">
                <a:blip r:embed="rId3"/>
                <a:stretch>
                  <a:fillRect l="-746" t="-4405" r="-2985" b="-114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0" y="4136326"/>
            <a:ext cx="9144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000000"/>
                </a:solidFill>
              </a:rPr>
              <a:t>Discuss: </a:t>
            </a:r>
          </a:p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How </a:t>
            </a:r>
            <a:r>
              <a:rPr lang="en-GB" sz="3200" dirty="0">
                <a:solidFill>
                  <a:srgbClr val="000000"/>
                </a:solidFill>
              </a:rPr>
              <a:t>can we calculate the length of the slanted </a:t>
            </a:r>
            <a:r>
              <a:rPr lang="en-GB" sz="3200" dirty="0" smtClean="0">
                <a:solidFill>
                  <a:srgbClr val="000000"/>
                </a:solidFill>
              </a:rPr>
              <a:t>side given the radius and height of a cone? </a:t>
            </a:r>
            <a:endParaRPr lang="en-GB" sz="3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109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80" y="2239899"/>
            <a:ext cx="3096344" cy="332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9592" y="300907"/>
            <a:ext cx="7200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000000"/>
                </a:solidFill>
              </a:rPr>
              <a:t>How can we calculate the length of the slanted side?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758315" y="2798993"/>
                <a:ext cx="248984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𝑙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8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6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8315" y="2798993"/>
                <a:ext cx="2489849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819958" y="3734900"/>
                <a:ext cx="184858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𝑙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=100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9958" y="3734900"/>
                <a:ext cx="1848583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972867" y="4564224"/>
                <a:ext cx="197740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𝑙</m:t>
                    </m:r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=10</m:t>
                    </m:r>
                  </m:oMath>
                </a14:m>
                <a:r>
                  <a:rPr lang="en-GB" sz="3200" dirty="0" smtClean="0">
                    <a:solidFill>
                      <a:srgbClr val="000000"/>
                    </a:solidFill>
                  </a:rPr>
                  <a:t> cm</a:t>
                </a:r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2867" y="4564224"/>
                <a:ext cx="1977401" cy="584775"/>
              </a:xfrm>
              <a:prstGeom prst="rect">
                <a:avLst/>
              </a:prstGeom>
              <a:blipFill rotWithShape="1">
                <a:blip r:embed="rId5"/>
                <a:stretch>
                  <a:fillRect t="-13542" r="-7407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>
            <a:off x="1921852" y="2581892"/>
            <a:ext cx="924629" cy="1937289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466954" y="3181204"/>
                <a:ext cx="3795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𝑙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6954" y="3181204"/>
                <a:ext cx="379527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233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Work out the length of the slanted side 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420888"/>
            <a:ext cx="3816424" cy="347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177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Work out the length of the slanted side </a:t>
            </a: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420888"/>
            <a:ext cx="4032448" cy="354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629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Work out the length of the slanted side </a:t>
            </a:r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84992"/>
            <a:ext cx="4037037" cy="383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99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692696"/>
            <a:ext cx="7920880" cy="1470025"/>
          </a:xfrm>
        </p:spPr>
        <p:txBody>
          <a:bodyPr/>
          <a:lstStyle/>
          <a:p>
            <a:r>
              <a:rPr lang="en-GB" b="1" dirty="0" smtClean="0"/>
              <a:t>Discuss: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4000" dirty="0" smtClean="0"/>
              <a:t>What shape would the net be to make the curved face of a cone?  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419872" y="2852936"/>
            <a:ext cx="2499148" cy="3572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411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7"/>
          <a:stretch/>
        </p:blipFill>
        <p:spPr bwMode="auto">
          <a:xfrm>
            <a:off x="251520" y="398005"/>
            <a:ext cx="5147350" cy="541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1852429" y="2276871"/>
                <a:ext cx="205222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  <a:ea typeface="Cambria Math"/>
                        </a:rPr>
                        <m:t>𝐴</m:t>
                      </m:r>
                      <m:r>
                        <a:rPr lang="en-GB" sz="4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400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GB" sz="4000" b="0" i="1" smtClean="0">
                          <a:latin typeface="Cambria Math"/>
                          <a:ea typeface="Cambria Math"/>
                        </a:rPr>
                        <m:t>𝑟𝑙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2429" y="2276871"/>
                <a:ext cx="2052228" cy="70788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60648"/>
            <a:ext cx="3184604" cy="3377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2001188" y="4509120"/>
                <a:ext cx="175471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𝐴</m:t>
                      </m:r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𝜋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1188" y="4509120"/>
                <a:ext cx="1754711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le 1"/>
          <p:cNvSpPr txBox="1">
            <a:spLocks/>
          </p:cNvSpPr>
          <p:nvPr/>
        </p:nvSpPr>
        <p:spPr bwMode="auto">
          <a:xfrm>
            <a:off x="4391472" y="4149080"/>
            <a:ext cx="4752528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/>
              <a:t>A cone has 2 faces.</a:t>
            </a:r>
          </a:p>
          <a:p>
            <a:endParaRPr lang="en-GB" sz="2800" kern="0" dirty="0" smtClean="0"/>
          </a:p>
          <a:p>
            <a:r>
              <a:rPr lang="en-GB" sz="2800" kern="0" dirty="0" smtClean="0"/>
              <a:t>To find the surface area we need to calculate the area of the base circle and the curved face.  </a:t>
            </a:r>
            <a:endParaRPr lang="en-GB" sz="2800" kern="0" dirty="0"/>
          </a:p>
        </p:txBody>
      </p:sp>
    </p:spTree>
    <p:extLst>
      <p:ext uri="{BB962C8B-B14F-4D97-AF65-F5344CB8AC3E}">
        <p14:creationId xmlns:p14="http://schemas.microsoft.com/office/powerpoint/2010/main" val="426147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/>
          <a:lstStyle/>
          <a:p>
            <a:r>
              <a:rPr lang="en-GB" b="1" dirty="0" smtClean="0"/>
              <a:t>Title: Surface Area of a Cone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612" y="1600206"/>
            <a:ext cx="4410388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b="1" dirty="0" smtClean="0"/>
              <a:t>Worked Example </a:t>
            </a:r>
            <a:endParaRPr lang="en-GB" sz="2800" b="1" dirty="0" smtClean="0"/>
          </a:p>
          <a:p>
            <a:pPr marL="0" indent="0" algn="ctr">
              <a:buNone/>
            </a:pPr>
            <a:r>
              <a:rPr lang="en-GB" sz="2000" dirty="0" smtClean="0"/>
              <a:t>Calculate </a:t>
            </a:r>
            <a:r>
              <a:rPr lang="en-GB" sz="2000" dirty="0" smtClean="0"/>
              <a:t>the </a:t>
            </a:r>
            <a:r>
              <a:rPr lang="en-GB" sz="2000" b="1" dirty="0" smtClean="0">
                <a:solidFill>
                  <a:srgbClr val="FF0000"/>
                </a:solidFill>
              </a:rPr>
              <a:t>total</a:t>
            </a:r>
            <a:r>
              <a:rPr lang="en-GB" sz="2000" dirty="0" smtClean="0"/>
              <a:t> surface area of this cone correct to </a:t>
            </a:r>
            <a:r>
              <a:rPr lang="en-GB" sz="2000" dirty="0" smtClean="0"/>
              <a:t>1 decimal place  </a:t>
            </a:r>
            <a:endParaRPr lang="en-GB" sz="2000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685731" y="1484786"/>
            <a:ext cx="4114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sz="2800" b="1" kern="0" dirty="0" smtClean="0">
                <a:solidFill>
                  <a:srgbClr val="000000"/>
                </a:solidFill>
              </a:rPr>
              <a:t>Your Turn </a:t>
            </a:r>
          </a:p>
          <a:p>
            <a:pPr marL="0" indent="0" algn="ctr">
              <a:buFontTx/>
              <a:buNone/>
            </a:pPr>
            <a:r>
              <a:rPr lang="en-GB" sz="2000" kern="0" dirty="0" smtClean="0">
                <a:solidFill>
                  <a:srgbClr val="000000"/>
                </a:solidFill>
              </a:rPr>
              <a:t>Calculate the </a:t>
            </a:r>
            <a:r>
              <a:rPr lang="en-GB" sz="2000" b="1" kern="0" dirty="0" smtClean="0">
                <a:solidFill>
                  <a:srgbClr val="FF0000"/>
                </a:solidFill>
              </a:rPr>
              <a:t>total</a:t>
            </a:r>
            <a:r>
              <a:rPr lang="en-GB" sz="2000" kern="0" dirty="0" smtClean="0">
                <a:solidFill>
                  <a:srgbClr val="000000"/>
                </a:solidFill>
              </a:rPr>
              <a:t> surface area of this cone correct to </a:t>
            </a:r>
            <a:r>
              <a:rPr lang="en-GB" sz="2000" kern="0" dirty="0" smtClean="0">
                <a:solidFill>
                  <a:srgbClr val="000000"/>
                </a:solidFill>
              </a:rPr>
              <a:t>1 decimal</a:t>
            </a:r>
            <a:endParaRPr lang="en-GB" sz="2000" kern="0" dirty="0" smtClean="0">
              <a:solidFill>
                <a:srgbClr val="000000"/>
              </a:solidFill>
            </a:endParaRPr>
          </a:p>
          <a:p>
            <a:pPr marL="0" indent="0">
              <a:buFontTx/>
              <a:buNone/>
            </a:pPr>
            <a:endParaRPr lang="en-GB" kern="0" dirty="0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7" t="-5849" r="6077" b="5849"/>
          <a:stretch/>
        </p:blipFill>
        <p:spPr bwMode="auto">
          <a:xfrm>
            <a:off x="161611" y="2800353"/>
            <a:ext cx="2452255" cy="1894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800353"/>
            <a:ext cx="3007522" cy="224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4667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Fluency Practice </a:t>
            </a:r>
            <a:endParaRPr lang="en-GB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00909"/>
            <a:ext cx="7616949" cy="4509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575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03C1C341-3A7C-4F78-8CA5-6012DB1924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90" y="3"/>
            <a:ext cx="2251026" cy="35603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9169874-D00D-444E-8A28-E4A37FD44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2665" y="3"/>
            <a:ext cx="2245398" cy="35603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319DE8F-D713-4396-89C0-AD9FBA371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0310" y="3"/>
            <a:ext cx="2245398" cy="35603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6D14F6A-1CB1-4E7E-8F64-9E7E1DDB4C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7958" y="3"/>
            <a:ext cx="2256654" cy="35603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322A894-1335-48F3-BED1-4C6B1CA2A6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90" y="3424706"/>
            <a:ext cx="2239770" cy="35603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BC14CE6-FB99-4933-9D91-40F19B3C61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03285" y="3424706"/>
            <a:ext cx="2239770" cy="35603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8DF97212-42E0-4933-9AED-AABF5367E5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7179" y="3424706"/>
            <a:ext cx="2256654" cy="35603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C6254431-9B69-4B62-8EB5-6115031EC0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47958" y="3424706"/>
            <a:ext cx="2256654" cy="35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130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73"/>
          <a:stretch/>
        </p:blipFill>
        <p:spPr bwMode="auto">
          <a:xfrm>
            <a:off x="1619672" y="290197"/>
            <a:ext cx="5832648" cy="252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55576" y="3068960"/>
            <a:ext cx="71287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Calculate the curved surface areas of these two cones in terms of pi.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14599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73"/>
          <a:stretch/>
        </p:blipFill>
        <p:spPr bwMode="auto">
          <a:xfrm>
            <a:off x="1619672" y="290197"/>
            <a:ext cx="5832648" cy="252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23528" y="3068960"/>
            <a:ext cx="8136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How can these surface areas help us calculate the surface area of this FRUSTRUM? </a:t>
            </a:r>
            <a:endParaRPr lang="en-GB" sz="2800" dirty="0">
              <a:solidFill>
                <a:srgbClr val="000000"/>
              </a:solidFill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88" t="13838" b="9737"/>
          <a:stretch/>
        </p:blipFill>
        <p:spPr bwMode="auto">
          <a:xfrm>
            <a:off x="3079640" y="4221088"/>
            <a:ext cx="2912711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530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dirty="0" smtClean="0"/>
              <a:t>Challenge 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843528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Calculate the surface area of this frustum. </a:t>
            </a:r>
            <a:endParaRPr lang="en-GB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379080"/>
            <a:ext cx="4319736" cy="3786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868144" y="5445224"/>
            <a:ext cx="1224136" cy="720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67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2700">
          <a:solidFill>
            <a:schemeClr val="tx1"/>
          </a:solidFill>
        </a:ln>
      </a:spPr>
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95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headEnd type="triangle"/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1479</TotalTime>
  <Words>236</Words>
  <Application>Microsoft Office PowerPoint</Application>
  <PresentationFormat>On-screen Show (4:3)</PresentationFormat>
  <Paragraphs>34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15</vt:i4>
      </vt:variant>
      <vt:variant>
        <vt:lpstr>Slide Titles</vt:lpstr>
      </vt:variant>
      <vt:variant>
        <vt:i4>13</vt:i4>
      </vt:variant>
    </vt:vector>
  </HeadingPairs>
  <TitlesOfParts>
    <vt:vector size="28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Office Theme</vt:lpstr>
      <vt:lpstr>PowerPoint Presentation</vt:lpstr>
      <vt:lpstr>PowerPoint Presentation</vt:lpstr>
      <vt:lpstr>On your whiteboards</vt:lpstr>
      <vt:lpstr>On your whiteboards</vt:lpstr>
      <vt:lpstr>On your whiteboards</vt:lpstr>
      <vt:lpstr>Discuss:  What shape would the net be to make the curved face of a cone?  </vt:lpstr>
      <vt:lpstr>PowerPoint Presentation</vt:lpstr>
      <vt:lpstr>Title: Surface Area of a Cone </vt:lpstr>
      <vt:lpstr>Fluency Practice </vt:lpstr>
      <vt:lpstr>PowerPoint Presentation</vt:lpstr>
      <vt:lpstr>PowerPoint Presentation</vt:lpstr>
      <vt:lpstr>PowerPoint Presentation</vt:lpstr>
      <vt:lpstr>Challenge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Discuss:  What shape would the net be to make the curved face of a cone?</dc:title>
  <dc:creator>Elder, L</dc:creator>
  <cp:lastModifiedBy>Elder, L</cp:lastModifiedBy>
  <cp:revision>15</cp:revision>
  <dcterms:created xsi:type="dcterms:W3CDTF">2020-02-11T10:55:24Z</dcterms:created>
  <dcterms:modified xsi:type="dcterms:W3CDTF">2020-09-14T09:31:35Z</dcterms:modified>
</cp:coreProperties>
</file>