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35"/>
  </p:notesMasterIdLst>
  <p:sldIdLst>
    <p:sldId id="264" r:id="rId14"/>
    <p:sldId id="256" r:id="rId15"/>
    <p:sldId id="258" r:id="rId16"/>
    <p:sldId id="259" r:id="rId17"/>
    <p:sldId id="257" r:id="rId18"/>
    <p:sldId id="260" r:id="rId19"/>
    <p:sldId id="262" r:id="rId20"/>
    <p:sldId id="263" r:id="rId21"/>
    <p:sldId id="261" r:id="rId22"/>
    <p:sldId id="266" r:id="rId23"/>
    <p:sldId id="268" r:id="rId24"/>
    <p:sldId id="265" r:id="rId25"/>
    <p:sldId id="269" r:id="rId26"/>
    <p:sldId id="270" r:id="rId27"/>
    <p:sldId id="271" r:id="rId28"/>
    <p:sldId id="272" r:id="rId29"/>
    <p:sldId id="274" r:id="rId30"/>
    <p:sldId id="273" r:id="rId31"/>
    <p:sldId id="276" r:id="rId32"/>
    <p:sldId id="279" r:id="rId33"/>
    <p:sldId id="28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tableStyles" Target="tableStyles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AC55A-B085-48B5-9EF6-F30DCE93C038}" type="datetimeFigureOut">
              <a:rPr lang="en-GB" smtClean="0"/>
              <a:t>28/09/2020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E6EF6F-5C33-48BD-A08C-EAA876CC47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541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For this sequence</a:t>
            </a:r>
            <a:r>
              <a:rPr lang="en-GB" baseline="0" dirty="0" smtClean="0"/>
              <a:t> of lessons students will be using this grid repeatedly. Print and laminate.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6EF6F-5C33-48BD-A08C-EAA876CC479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989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 </a:t>
            </a:r>
            <a:r>
              <a:rPr lang="en-GB" dirty="0" err="1" smtClean="0"/>
              <a:t>Wordly</a:t>
            </a:r>
            <a:r>
              <a:rPr lang="en-GB" dirty="0" smtClean="0"/>
              <a:t> Reflections</a:t>
            </a:r>
            <a:r>
              <a:rPr lang="en-GB" baseline="0" dirty="0" smtClean="0"/>
              <a:t> Don Steward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6EF6F-5C33-48BD-A08C-EAA876CC479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838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 </a:t>
            </a:r>
            <a:r>
              <a:rPr lang="en-GB" dirty="0" err="1" smtClean="0"/>
              <a:t>Wordly</a:t>
            </a:r>
            <a:r>
              <a:rPr lang="en-GB" dirty="0" smtClean="0"/>
              <a:t> Reflections</a:t>
            </a:r>
            <a:r>
              <a:rPr lang="en-GB" baseline="0" dirty="0" smtClean="0"/>
              <a:t> Don Steward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6EF6F-5C33-48BD-A08C-EAA876CC479E}" type="slidenum">
              <a:rPr lang="en-GB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838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 </a:t>
            </a:r>
            <a:r>
              <a:rPr lang="en-GB" dirty="0" err="1" smtClean="0"/>
              <a:t>Wordly</a:t>
            </a:r>
            <a:r>
              <a:rPr lang="en-GB" dirty="0" smtClean="0"/>
              <a:t> Reflections</a:t>
            </a:r>
            <a:r>
              <a:rPr lang="en-GB" baseline="0" dirty="0" smtClean="0"/>
              <a:t> Don Steward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6EF6F-5C33-48BD-A08C-EAA876CC479E}" type="slidenum">
              <a:rPr lang="en-GB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838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A3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6EF6F-5C33-48BD-A08C-EAA876CC479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88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https://nrich.maths.org/10166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6EF6F-5C33-48BD-A08C-EAA876CC479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718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96DCB-75C4-4DE7-9798-6901BB3B079A}" type="datetimeFigureOut">
              <a:rPr lang="en-GB" smtClean="0"/>
              <a:t>28/09/2020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6691F3-CA38-4B73-8D45-60028EA92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96DCB-75C4-4DE7-9798-6901BB3B079A}" type="datetimeFigureOut">
              <a:rPr lang="en-GB" smtClean="0"/>
              <a:t>28/09/2020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6691F3-CA38-4B73-8D45-60028EA92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96DCB-75C4-4DE7-9798-6901BB3B079A}" type="datetimeFigureOut">
              <a:rPr lang="en-GB" smtClean="0"/>
              <a:t>28/09/2020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6691F3-CA38-4B73-8D45-60028EA92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96DCB-75C4-4DE7-9798-6901BB3B079A}" type="datetimeFigureOut">
              <a:rPr lang="en-GB" smtClean="0"/>
              <a:t>28/09/2020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6691F3-CA38-4B73-8D45-60028EA92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96DCB-75C4-4DE7-9798-6901BB3B079A}" type="datetimeFigureOut">
              <a:rPr lang="en-GB" smtClean="0"/>
              <a:t>28/09/2020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6691F3-CA38-4B73-8D45-60028EA92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96DCB-75C4-4DE7-9798-6901BB3B079A}" type="datetimeFigureOut">
              <a:rPr lang="en-GB" smtClean="0"/>
              <a:t>28/09/2020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6691F3-CA38-4B73-8D45-60028EA92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96DCB-75C4-4DE7-9798-6901BB3B079A}" type="datetimeFigureOut">
              <a:rPr lang="en-GB" smtClean="0"/>
              <a:t>28/09/2020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6691F3-CA38-4B73-8D45-60028EA92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96DCB-75C4-4DE7-9798-6901BB3B079A}" type="datetimeFigureOut">
              <a:rPr lang="en-GB" smtClean="0"/>
              <a:t>28/09/2020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6691F3-CA38-4B73-8D45-60028EA92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96DCB-75C4-4DE7-9798-6901BB3B079A}" type="datetimeFigureOut">
              <a:rPr lang="en-GB" smtClean="0"/>
              <a:t>28/09/2020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6691F3-CA38-4B73-8D45-60028EA92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96DCB-75C4-4DE7-9798-6901BB3B079A}" type="datetimeFigureOut">
              <a:rPr lang="en-GB" smtClean="0"/>
              <a:t>28/09/2020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6691F3-CA38-4B73-8D45-60028EA92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96DCB-75C4-4DE7-9798-6901BB3B079A}" type="datetimeFigureOut">
              <a:rPr lang="en-GB" smtClean="0"/>
              <a:t>28/09/2020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6691F3-CA38-4B73-8D45-60028EA92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D5796DCB-75C4-4DE7-9798-6901BB3B079A}" type="datetimeFigureOut">
              <a:rPr lang="en-GB" smtClean="0"/>
              <a:t>28/09/2020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46691F3-CA38-4B73-8D45-60028EA923F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>
            <a:extLst>
              <a:ext uri="{FF2B5EF4-FFF2-40B4-BE49-F238E27FC236}">
                <a16:creationId xmlns:a16="http://schemas.microsoft.com/office/drawing/2014/main" xmlns="" id="{B6139942-7402-4D4C-9B7A-EBA027B22DE9}"/>
              </a:ext>
            </a:extLst>
          </p:cNvPr>
          <p:cNvGrpSpPr>
            <a:grpSpLocks/>
          </p:cNvGrpSpPr>
          <p:nvPr/>
        </p:nvGrpSpPr>
        <p:grpSpPr bwMode="auto">
          <a:xfrm>
            <a:off x="2176467" y="634205"/>
            <a:ext cx="4527550" cy="4543425"/>
            <a:chOff x="2925" y="1067"/>
            <a:chExt cx="2852" cy="2862"/>
          </a:xfrm>
        </p:grpSpPr>
        <p:grpSp>
          <p:nvGrpSpPr>
            <p:cNvPr id="5" name="Group 10">
              <a:extLst>
                <a:ext uri="{FF2B5EF4-FFF2-40B4-BE49-F238E27FC236}">
                  <a16:creationId xmlns:a16="http://schemas.microsoft.com/office/drawing/2014/main" xmlns="" id="{7D2614EA-F6DF-448F-9B4C-AD979BE86F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6" y="1207"/>
              <a:ext cx="2721" cy="2722"/>
              <a:chOff x="1429" y="981"/>
              <a:chExt cx="2721" cy="2722"/>
            </a:xfrm>
          </p:grpSpPr>
          <p:sp>
            <p:nvSpPr>
              <p:cNvPr id="23" name="Rectangle 11">
                <a:extLst>
                  <a:ext uri="{FF2B5EF4-FFF2-40B4-BE49-F238E27FC236}">
                    <a16:creationId xmlns:a16="http://schemas.microsoft.com/office/drawing/2014/main" xmlns="" id="{707049FF-BCC0-4D01-AA38-DA3068F1D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12">
                <a:extLst>
                  <a:ext uri="{FF2B5EF4-FFF2-40B4-BE49-F238E27FC236}">
                    <a16:creationId xmlns:a16="http://schemas.microsoft.com/office/drawing/2014/main" xmlns="" id="{12846864-FBE1-48D4-819A-74BBE42A66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13">
                <a:extLst>
                  <a:ext uri="{FF2B5EF4-FFF2-40B4-BE49-F238E27FC236}">
                    <a16:creationId xmlns:a16="http://schemas.microsoft.com/office/drawing/2014/main" xmlns="" id="{FE33C574-7F70-4FB1-ACF1-BAC31D7EF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14">
                <a:extLst>
                  <a:ext uri="{FF2B5EF4-FFF2-40B4-BE49-F238E27FC236}">
                    <a16:creationId xmlns:a16="http://schemas.microsoft.com/office/drawing/2014/main" xmlns="" id="{2C5A0083-E9CD-443E-8794-E7ACE939B1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15">
                <a:extLst>
                  <a:ext uri="{FF2B5EF4-FFF2-40B4-BE49-F238E27FC236}">
                    <a16:creationId xmlns:a16="http://schemas.microsoft.com/office/drawing/2014/main" xmlns="" id="{F335290F-C01C-4F70-92D1-770A896D28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16">
                <a:extLst>
                  <a:ext uri="{FF2B5EF4-FFF2-40B4-BE49-F238E27FC236}">
                    <a16:creationId xmlns:a16="http://schemas.microsoft.com/office/drawing/2014/main" xmlns="" id="{19D283CE-E347-4976-909F-80F7C74B66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7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17">
                <a:extLst>
                  <a:ext uri="{FF2B5EF4-FFF2-40B4-BE49-F238E27FC236}">
                    <a16:creationId xmlns:a16="http://schemas.microsoft.com/office/drawing/2014/main" xmlns="" id="{E71ADBE2-4949-4641-883F-69FA025D8F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Rectangle 18">
                <a:extLst>
                  <a:ext uri="{FF2B5EF4-FFF2-40B4-BE49-F238E27FC236}">
                    <a16:creationId xmlns:a16="http://schemas.microsoft.com/office/drawing/2014/main" xmlns="" id="{5F1F63BD-1ED2-4D94-9390-301FDC8780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19">
                <a:extLst>
                  <a:ext uri="{FF2B5EF4-FFF2-40B4-BE49-F238E27FC236}">
                    <a16:creationId xmlns:a16="http://schemas.microsoft.com/office/drawing/2014/main" xmlns="" id="{F7B1B440-27BF-4AC3-A451-2A357CE69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20">
                <a:extLst>
                  <a:ext uri="{FF2B5EF4-FFF2-40B4-BE49-F238E27FC236}">
                    <a16:creationId xmlns:a16="http://schemas.microsoft.com/office/drawing/2014/main" xmlns="" id="{963DA26A-3DF0-4F2A-85B7-39B8735BA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8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21">
                <a:extLst>
                  <a:ext uri="{FF2B5EF4-FFF2-40B4-BE49-F238E27FC236}">
                    <a16:creationId xmlns:a16="http://schemas.microsoft.com/office/drawing/2014/main" xmlns="" id="{266DE233-0D07-43FC-BE4B-189D73B320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22">
                <a:extLst>
                  <a:ext uri="{FF2B5EF4-FFF2-40B4-BE49-F238E27FC236}">
                    <a16:creationId xmlns:a16="http://schemas.microsoft.com/office/drawing/2014/main" xmlns="" id="{E3F7E70D-30E6-4CA8-AE4F-292B27E61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23">
                <a:extLst>
                  <a:ext uri="{FF2B5EF4-FFF2-40B4-BE49-F238E27FC236}">
                    <a16:creationId xmlns:a16="http://schemas.microsoft.com/office/drawing/2014/main" xmlns="" id="{D7107310-A77B-43D1-B052-2780A45B9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1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24">
                <a:extLst>
                  <a:ext uri="{FF2B5EF4-FFF2-40B4-BE49-F238E27FC236}">
                    <a16:creationId xmlns:a16="http://schemas.microsoft.com/office/drawing/2014/main" xmlns="" id="{C1494847-0E6C-4C9D-938F-6A809603BB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25">
                <a:extLst>
                  <a:ext uri="{FF2B5EF4-FFF2-40B4-BE49-F238E27FC236}">
                    <a16:creationId xmlns:a16="http://schemas.microsoft.com/office/drawing/2014/main" xmlns="" id="{64F3ABCA-D526-46B2-8F11-67A7090B5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Rectangle 26">
                <a:extLst>
                  <a:ext uri="{FF2B5EF4-FFF2-40B4-BE49-F238E27FC236}">
                    <a16:creationId xmlns:a16="http://schemas.microsoft.com/office/drawing/2014/main" xmlns="" id="{75648F9A-563C-4A68-8A08-07F6ABF1D6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5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27">
                <a:extLst>
                  <a:ext uri="{FF2B5EF4-FFF2-40B4-BE49-F238E27FC236}">
                    <a16:creationId xmlns:a16="http://schemas.microsoft.com/office/drawing/2014/main" xmlns="" id="{804A2B0A-3F43-4924-9C7F-9BCBC839E9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7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28">
                <a:extLst>
                  <a:ext uri="{FF2B5EF4-FFF2-40B4-BE49-F238E27FC236}">
                    <a16:creationId xmlns:a16="http://schemas.microsoft.com/office/drawing/2014/main" xmlns="" id="{6C65843B-B01A-45A3-BEC3-5B656E7DB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107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29">
                <a:extLst>
                  <a:ext uri="{FF2B5EF4-FFF2-40B4-BE49-F238E27FC236}">
                    <a16:creationId xmlns:a16="http://schemas.microsoft.com/office/drawing/2014/main" xmlns="" id="{FE4E9069-4ABA-4DF9-BDB3-208C3A7348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28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30">
                <a:extLst>
                  <a:ext uri="{FF2B5EF4-FFF2-40B4-BE49-F238E27FC236}">
                    <a16:creationId xmlns:a16="http://schemas.microsoft.com/office/drawing/2014/main" xmlns="" id="{D978D2F1-6739-40AE-B0D4-0DF58F599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31">
                <a:extLst>
                  <a:ext uri="{FF2B5EF4-FFF2-40B4-BE49-F238E27FC236}">
                    <a16:creationId xmlns:a16="http://schemas.microsoft.com/office/drawing/2014/main" xmlns="" id="{473E01A4-7348-43EE-B840-397043FDB3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80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32">
                <a:extLst>
                  <a:ext uri="{FF2B5EF4-FFF2-40B4-BE49-F238E27FC236}">
                    <a16:creationId xmlns:a16="http://schemas.microsoft.com/office/drawing/2014/main" xmlns="" id="{2B749399-1297-4C1C-A8F9-7EAB84ACF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619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33">
                <a:extLst>
                  <a:ext uri="{FF2B5EF4-FFF2-40B4-BE49-F238E27FC236}">
                    <a16:creationId xmlns:a16="http://schemas.microsoft.com/office/drawing/2014/main" xmlns="" id="{EFF69CE2-ADE2-4C2C-B029-5ECEE7D837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43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34">
                <a:extLst>
                  <a:ext uri="{FF2B5EF4-FFF2-40B4-BE49-F238E27FC236}">
                    <a16:creationId xmlns:a16="http://schemas.microsoft.com/office/drawing/2014/main" xmlns="" id="{DA174F7E-A4E1-4080-BFDC-9B8BD78C42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70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35">
                <a:extLst>
                  <a:ext uri="{FF2B5EF4-FFF2-40B4-BE49-F238E27FC236}">
                    <a16:creationId xmlns:a16="http://schemas.microsoft.com/office/drawing/2014/main" xmlns="" id="{72FFFEF9-FD1A-4C88-9595-0592200ED3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52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36">
                <a:extLst>
                  <a:ext uri="{FF2B5EF4-FFF2-40B4-BE49-F238E27FC236}">
                    <a16:creationId xmlns:a16="http://schemas.microsoft.com/office/drawing/2014/main" xmlns="" id="{C805D748-A1DF-40D5-943F-A1FFB80B36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343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37">
                <a:extLst>
                  <a:ext uri="{FF2B5EF4-FFF2-40B4-BE49-F238E27FC236}">
                    <a16:creationId xmlns:a16="http://schemas.microsoft.com/office/drawing/2014/main" xmlns="" id="{64C2EFBC-943D-4587-B021-6EA9ACD64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16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38">
                <a:extLst>
                  <a:ext uri="{FF2B5EF4-FFF2-40B4-BE49-F238E27FC236}">
                    <a16:creationId xmlns:a16="http://schemas.microsoft.com/office/drawing/2014/main" xmlns="" id="{8F76C95B-C5F7-4D13-BF59-F11E20638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25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39">
                <a:extLst>
                  <a:ext uri="{FF2B5EF4-FFF2-40B4-BE49-F238E27FC236}">
                    <a16:creationId xmlns:a16="http://schemas.microsoft.com/office/drawing/2014/main" xmlns="" id="{3F116589-07DB-41DF-87BB-B7084193D2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07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40">
                <a:extLst>
                  <a:ext uri="{FF2B5EF4-FFF2-40B4-BE49-F238E27FC236}">
                    <a16:creationId xmlns:a16="http://schemas.microsoft.com/office/drawing/2014/main" xmlns="" id="{3FD4CCA3-7202-48F3-9909-CFB386A481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89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" name="Line 41">
              <a:extLst>
                <a:ext uri="{FF2B5EF4-FFF2-40B4-BE49-F238E27FC236}">
                  <a16:creationId xmlns:a16="http://schemas.microsoft.com/office/drawing/2014/main" xmlns="" id="{20E19EF7-4BF3-4B3B-8CE5-87A37E842A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1207"/>
              <a:ext cx="0" cy="272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7" name="Line 42">
              <a:extLst>
                <a:ext uri="{FF2B5EF4-FFF2-40B4-BE49-F238E27FC236}">
                  <a16:creationId xmlns:a16="http://schemas.microsoft.com/office/drawing/2014/main" xmlns="" id="{BD8118D5-ADF7-4B53-A9DE-F0D789AD55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5" y="2659"/>
              <a:ext cx="272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" name="Text Box 43">
              <a:extLst>
                <a:ext uri="{FF2B5EF4-FFF2-40B4-BE49-F238E27FC236}">
                  <a16:creationId xmlns:a16="http://schemas.microsoft.com/office/drawing/2014/main" xmlns="" id="{9FFCA0FC-D8BC-4675-8146-53F5DEAEFD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067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9" name="Text Box 44">
              <a:extLst>
                <a:ext uri="{FF2B5EF4-FFF2-40B4-BE49-F238E27FC236}">
                  <a16:creationId xmlns:a16="http://schemas.microsoft.com/office/drawing/2014/main" xmlns="" id="{67EE6861-F3CB-486D-8E65-0B8DBD2D21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9" y="2535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10" name="Text Box 45">
              <a:extLst>
                <a:ext uri="{FF2B5EF4-FFF2-40B4-BE49-F238E27FC236}">
                  <a16:creationId xmlns:a16="http://schemas.microsoft.com/office/drawing/2014/main" xmlns="" id="{C43A1F65-9839-4F43-B1C4-A726DA8F58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11" name="Text Box 46">
              <a:extLst>
                <a:ext uri="{FF2B5EF4-FFF2-40B4-BE49-F238E27FC236}">
                  <a16:creationId xmlns:a16="http://schemas.microsoft.com/office/drawing/2014/main" xmlns="" id="{00910EB6-2F8D-4A8C-9488-B9E6A8F12A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8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12" name="Text Box 47">
              <a:extLst>
                <a:ext uri="{FF2B5EF4-FFF2-40B4-BE49-F238E27FC236}">
                  <a16:creationId xmlns:a16="http://schemas.microsoft.com/office/drawing/2014/main" xmlns="" id="{6BFB84F3-374A-4AB0-868E-510CF37078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4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13" name="Text Box 48">
              <a:extLst>
                <a:ext uri="{FF2B5EF4-FFF2-40B4-BE49-F238E27FC236}">
                  <a16:creationId xmlns:a16="http://schemas.microsoft.com/office/drawing/2014/main" xmlns="" id="{C767FB57-CE66-4E6E-8D1A-F3868A1F36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7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14" name="Text Box 49">
              <a:extLst>
                <a:ext uri="{FF2B5EF4-FFF2-40B4-BE49-F238E27FC236}">
                  <a16:creationId xmlns:a16="http://schemas.microsoft.com/office/drawing/2014/main" xmlns="" id="{681EF903-0D7D-433F-B6EA-D84D5FF030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84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15" name="Text Box 50">
              <a:extLst>
                <a:ext uri="{FF2B5EF4-FFF2-40B4-BE49-F238E27FC236}">
                  <a16:creationId xmlns:a16="http://schemas.microsoft.com/office/drawing/2014/main" xmlns="" id="{05DC7AEA-C33A-4C60-9168-B4579AC01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2931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  <p:sp>
          <p:nvSpPr>
            <p:cNvPr id="16" name="Text Box 51">
              <a:extLst>
                <a:ext uri="{FF2B5EF4-FFF2-40B4-BE49-F238E27FC236}">
                  <a16:creationId xmlns:a16="http://schemas.microsoft.com/office/drawing/2014/main" xmlns="" id="{02843264-BB74-4E78-BD92-B7B642572B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294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17" name="Text Box 52">
              <a:extLst>
                <a:ext uri="{FF2B5EF4-FFF2-40B4-BE49-F238E27FC236}">
                  <a16:creationId xmlns:a16="http://schemas.microsoft.com/office/drawing/2014/main" xmlns="" id="{1FF6EC21-D461-4C1F-9ACA-889C816517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665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18" name="Text Box 53">
              <a:extLst>
                <a:ext uri="{FF2B5EF4-FFF2-40B4-BE49-F238E27FC236}">
                  <a16:creationId xmlns:a16="http://schemas.microsoft.com/office/drawing/2014/main" xmlns="" id="{AB82EB08-CFDB-4345-89D2-1FB298542E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488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19" name="Text Box 54">
              <a:extLst>
                <a:ext uri="{FF2B5EF4-FFF2-40B4-BE49-F238E27FC236}">
                  <a16:creationId xmlns:a16="http://schemas.microsoft.com/office/drawing/2014/main" xmlns="" id="{7B8F322D-EDD0-4EA7-BC3F-A8125B2C34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20" name="Text Box 55">
              <a:extLst>
                <a:ext uri="{FF2B5EF4-FFF2-40B4-BE49-F238E27FC236}">
                  <a16:creationId xmlns:a16="http://schemas.microsoft.com/office/drawing/2014/main" xmlns="" id="{06AD1BEF-B468-4F4F-8828-C67C2534BC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2205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21" name="Text Box 56">
              <a:extLst>
                <a:ext uri="{FF2B5EF4-FFF2-40B4-BE49-F238E27FC236}">
                  <a16:creationId xmlns:a16="http://schemas.microsoft.com/office/drawing/2014/main" xmlns="" id="{E4F4BAB1-9A90-4EA9-847B-E1108AC12D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 dirty="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22" name="Text Box 57">
              <a:extLst>
                <a:ext uri="{FF2B5EF4-FFF2-40B4-BE49-F238E27FC236}">
                  <a16:creationId xmlns:a16="http://schemas.microsoft.com/office/drawing/2014/main" xmlns="" id="{20AAC3DF-8D11-4D1A-A042-7CCC91BEAE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2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913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94" y="219958"/>
            <a:ext cx="7807711" cy="5828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020272" y="219958"/>
            <a:ext cx="1152128" cy="616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27219" y="5633412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Copy and complete one of these </a:t>
            </a:r>
            <a:r>
              <a:rPr lang="en-GB" sz="2400" b="1" dirty="0" smtClean="0">
                <a:solidFill>
                  <a:srgbClr val="FF0000"/>
                </a:solidFill>
              </a:rPr>
              <a:t>vertical</a:t>
            </a:r>
            <a:r>
              <a:rPr lang="en-GB" sz="2400" dirty="0" smtClean="0"/>
              <a:t> reflections on your whiteboard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4257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20272" y="219958"/>
            <a:ext cx="1152128" cy="616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7219" y="5633412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Copy and complete </a:t>
            </a:r>
            <a:r>
              <a:rPr lang="en-GB" sz="2400" dirty="0" smtClean="0">
                <a:solidFill>
                  <a:srgbClr val="000000"/>
                </a:solidFill>
              </a:rPr>
              <a:t>one </a:t>
            </a:r>
            <a:r>
              <a:rPr lang="en-GB" sz="2400" dirty="0">
                <a:solidFill>
                  <a:srgbClr val="000000"/>
                </a:solidFill>
              </a:rPr>
              <a:t>of these </a:t>
            </a:r>
            <a:r>
              <a:rPr lang="en-GB" sz="2400" b="1" dirty="0" smtClean="0">
                <a:solidFill>
                  <a:srgbClr val="FF0000"/>
                </a:solidFill>
              </a:rPr>
              <a:t>horizontal</a:t>
            </a:r>
            <a:r>
              <a:rPr lang="en-GB" sz="2400" dirty="0" smtClean="0">
                <a:solidFill>
                  <a:srgbClr val="000000"/>
                </a:solidFill>
              </a:rPr>
              <a:t> </a:t>
            </a:r>
            <a:r>
              <a:rPr lang="en-GB" sz="2400" dirty="0">
                <a:solidFill>
                  <a:srgbClr val="000000"/>
                </a:solidFill>
              </a:rPr>
              <a:t>reflections on your whiteboard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40925"/>
            <a:ext cx="7344815" cy="5444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372200" y="140925"/>
            <a:ext cx="1152128" cy="616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14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20272" y="219958"/>
            <a:ext cx="1152128" cy="616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7219" y="5633412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Copy and complete one of these </a:t>
            </a:r>
            <a:r>
              <a:rPr lang="en-GB" sz="2400" b="1" dirty="0" smtClean="0">
                <a:solidFill>
                  <a:srgbClr val="FF0000"/>
                </a:solidFill>
              </a:rPr>
              <a:t>diagonal</a:t>
            </a:r>
            <a:r>
              <a:rPr lang="en-GB" sz="2400" dirty="0" smtClean="0">
                <a:solidFill>
                  <a:srgbClr val="000000"/>
                </a:solidFill>
              </a:rPr>
              <a:t> </a:t>
            </a:r>
            <a:r>
              <a:rPr lang="en-GB" sz="2400" dirty="0">
                <a:solidFill>
                  <a:srgbClr val="000000"/>
                </a:solidFill>
              </a:rPr>
              <a:t>reflections on your whiteboard</a:t>
            </a:r>
          </a:p>
        </p:txBody>
      </p:sp>
      <p:sp>
        <p:nvSpPr>
          <p:cNvPr id="6" name="Rectangle 5"/>
          <p:cNvSpPr/>
          <p:nvPr/>
        </p:nvSpPr>
        <p:spPr>
          <a:xfrm>
            <a:off x="6372200" y="140925"/>
            <a:ext cx="1152128" cy="616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76" y="235252"/>
            <a:ext cx="7602084" cy="5246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6524600" y="293325"/>
            <a:ext cx="1152128" cy="616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45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Today we are going to be learning about how to </a:t>
            </a:r>
            <a:r>
              <a:rPr lang="en-GB" b="1" dirty="0" smtClean="0">
                <a:solidFill>
                  <a:srgbClr val="FF0000"/>
                </a:solidFill>
              </a:rPr>
              <a:t>reflect</a:t>
            </a:r>
            <a:r>
              <a:rPr lang="en-GB" dirty="0" smtClean="0"/>
              <a:t> 2D shapes. </a:t>
            </a:r>
          </a:p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Look at the diagrams below. </a:t>
            </a:r>
          </a:p>
          <a:p>
            <a:pPr marL="0" indent="0" algn="ctr">
              <a:buNone/>
            </a:pPr>
            <a:r>
              <a:rPr lang="en-GB" dirty="0" smtClean="0"/>
              <a:t>Which shows a reflections? How do you know? 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816" y="3794089"/>
            <a:ext cx="7001222" cy="2819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3029436" y="3501008"/>
            <a:ext cx="1224136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66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This diagram shows a reflection</a:t>
            </a:r>
            <a:endParaRPr lang="en-GB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48" y="1600200"/>
            <a:ext cx="761870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08" y="1626914"/>
            <a:ext cx="6019800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251446" y="2348880"/>
            <a:ext cx="208823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000" kern="0" dirty="0" smtClean="0"/>
              <a:t>Notice how the </a:t>
            </a:r>
            <a:r>
              <a:rPr lang="en-GB" sz="2000" b="1" kern="0" dirty="0" smtClean="0">
                <a:solidFill>
                  <a:srgbClr val="FF0000"/>
                </a:solidFill>
              </a:rPr>
              <a:t>vertices</a:t>
            </a:r>
            <a:r>
              <a:rPr lang="en-GB" sz="2000" kern="0" dirty="0" smtClean="0"/>
              <a:t> are </a:t>
            </a:r>
            <a:r>
              <a:rPr lang="en-GB" sz="2000" b="1" kern="0" dirty="0" smtClean="0">
                <a:solidFill>
                  <a:srgbClr val="FF0000"/>
                </a:solidFill>
              </a:rPr>
              <a:t>equidistant</a:t>
            </a:r>
            <a:r>
              <a:rPr lang="en-GB" sz="2000" kern="0" dirty="0" smtClean="0"/>
              <a:t> each side of the line of reflection. </a:t>
            </a:r>
            <a:endParaRPr lang="en-GB" sz="2000" kern="0" dirty="0"/>
          </a:p>
        </p:txBody>
      </p:sp>
    </p:spTree>
    <p:extLst>
      <p:ext uri="{BB962C8B-B14F-4D97-AF65-F5344CB8AC3E}">
        <p14:creationId xmlns:p14="http://schemas.microsoft.com/office/powerpoint/2010/main" val="215458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xmlns="" id="{95379BDE-097E-4F5D-B8D3-2F3D0AC9E4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79216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Lines of Reflection</a:t>
            </a:r>
            <a:endParaRPr lang="en-GB" altLang="en-US" dirty="0"/>
          </a:p>
        </p:txBody>
      </p:sp>
      <p:grpSp>
        <p:nvGrpSpPr>
          <p:cNvPr id="8197" name="Group 5">
            <a:extLst>
              <a:ext uri="{FF2B5EF4-FFF2-40B4-BE49-F238E27FC236}">
                <a16:creationId xmlns:a16="http://schemas.microsoft.com/office/drawing/2014/main" xmlns="" id="{AD7B33CF-02B6-4BB2-B2F1-CF495416DFD5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115888"/>
            <a:ext cx="1511300" cy="1512887"/>
            <a:chOff x="975" y="2659"/>
            <a:chExt cx="1180" cy="1179"/>
          </a:xfrm>
        </p:grpSpPr>
        <p:sp>
          <p:nvSpPr>
            <p:cNvPr id="8304" name="AutoShape 6">
              <a:extLst>
                <a:ext uri="{FF2B5EF4-FFF2-40B4-BE49-F238E27FC236}">
                  <a16:creationId xmlns:a16="http://schemas.microsoft.com/office/drawing/2014/main" xmlns="" id="{B4532E37-CE83-4750-95A4-82F6642E05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401153">
              <a:off x="1157" y="3022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305" name="AutoShape 7">
              <a:extLst>
                <a:ext uri="{FF2B5EF4-FFF2-40B4-BE49-F238E27FC236}">
                  <a16:creationId xmlns:a16="http://schemas.microsoft.com/office/drawing/2014/main" xmlns="" id="{EA76DD44-F34A-4140-8E88-61C03384EC0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435911" flipH="1">
              <a:off x="1564" y="2614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306" name="Line 8">
              <a:extLst>
                <a:ext uri="{FF2B5EF4-FFF2-40B4-BE49-F238E27FC236}">
                  <a16:creationId xmlns:a16="http://schemas.microsoft.com/office/drawing/2014/main" xmlns="" id="{DEDF88C5-9D63-4C57-A7DF-779B86E0B6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2659"/>
              <a:ext cx="1180" cy="1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8198" name="Group 9">
            <a:extLst>
              <a:ext uri="{FF2B5EF4-FFF2-40B4-BE49-F238E27FC236}">
                <a16:creationId xmlns:a16="http://schemas.microsoft.com/office/drawing/2014/main" xmlns="" id="{B6139942-7402-4D4C-9B7A-EBA027B22DE9}"/>
              </a:ext>
            </a:extLst>
          </p:cNvPr>
          <p:cNvGrpSpPr>
            <a:grpSpLocks/>
          </p:cNvGrpSpPr>
          <p:nvPr/>
        </p:nvGrpSpPr>
        <p:grpSpPr bwMode="auto">
          <a:xfrm>
            <a:off x="4398966" y="1189036"/>
            <a:ext cx="4527550" cy="4543425"/>
            <a:chOff x="2925" y="1067"/>
            <a:chExt cx="2852" cy="2862"/>
          </a:xfrm>
        </p:grpSpPr>
        <p:grpSp>
          <p:nvGrpSpPr>
            <p:cNvPr id="8256" name="Group 10">
              <a:extLst>
                <a:ext uri="{FF2B5EF4-FFF2-40B4-BE49-F238E27FC236}">
                  <a16:creationId xmlns:a16="http://schemas.microsoft.com/office/drawing/2014/main" xmlns="" id="{7D2614EA-F6DF-448F-9B4C-AD979BE86F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6" y="1207"/>
              <a:ext cx="2721" cy="2722"/>
              <a:chOff x="1429" y="981"/>
              <a:chExt cx="2721" cy="2722"/>
            </a:xfrm>
          </p:grpSpPr>
          <p:sp>
            <p:nvSpPr>
              <p:cNvPr id="8274" name="Rectangle 11">
                <a:extLst>
                  <a:ext uri="{FF2B5EF4-FFF2-40B4-BE49-F238E27FC236}">
                    <a16:creationId xmlns:a16="http://schemas.microsoft.com/office/drawing/2014/main" xmlns="" id="{707049FF-BCC0-4D01-AA38-DA3068F1D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5" name="Rectangle 12">
                <a:extLst>
                  <a:ext uri="{FF2B5EF4-FFF2-40B4-BE49-F238E27FC236}">
                    <a16:creationId xmlns:a16="http://schemas.microsoft.com/office/drawing/2014/main" xmlns="" id="{12846864-FBE1-48D4-819A-74BBE42A66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6" name="Rectangle 13">
                <a:extLst>
                  <a:ext uri="{FF2B5EF4-FFF2-40B4-BE49-F238E27FC236}">
                    <a16:creationId xmlns:a16="http://schemas.microsoft.com/office/drawing/2014/main" xmlns="" id="{FE33C574-7F70-4FB1-ACF1-BAC31D7EF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7" name="Rectangle 14">
                <a:extLst>
                  <a:ext uri="{FF2B5EF4-FFF2-40B4-BE49-F238E27FC236}">
                    <a16:creationId xmlns:a16="http://schemas.microsoft.com/office/drawing/2014/main" xmlns="" id="{2C5A0083-E9CD-443E-8794-E7ACE939B1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8" name="Rectangle 15">
                <a:extLst>
                  <a:ext uri="{FF2B5EF4-FFF2-40B4-BE49-F238E27FC236}">
                    <a16:creationId xmlns:a16="http://schemas.microsoft.com/office/drawing/2014/main" xmlns="" id="{F335290F-C01C-4F70-92D1-770A896D28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9" name="Rectangle 16">
                <a:extLst>
                  <a:ext uri="{FF2B5EF4-FFF2-40B4-BE49-F238E27FC236}">
                    <a16:creationId xmlns:a16="http://schemas.microsoft.com/office/drawing/2014/main" xmlns="" id="{19D283CE-E347-4976-909F-80F7C74B66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7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0" name="Rectangle 17">
                <a:extLst>
                  <a:ext uri="{FF2B5EF4-FFF2-40B4-BE49-F238E27FC236}">
                    <a16:creationId xmlns:a16="http://schemas.microsoft.com/office/drawing/2014/main" xmlns="" id="{E71ADBE2-4949-4641-883F-69FA025D8F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1" name="Rectangle 18">
                <a:extLst>
                  <a:ext uri="{FF2B5EF4-FFF2-40B4-BE49-F238E27FC236}">
                    <a16:creationId xmlns:a16="http://schemas.microsoft.com/office/drawing/2014/main" xmlns="" id="{5F1F63BD-1ED2-4D94-9390-301FDC8780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2" name="Rectangle 19">
                <a:extLst>
                  <a:ext uri="{FF2B5EF4-FFF2-40B4-BE49-F238E27FC236}">
                    <a16:creationId xmlns:a16="http://schemas.microsoft.com/office/drawing/2014/main" xmlns="" id="{F7B1B440-27BF-4AC3-A451-2A357CE69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3" name="Rectangle 20">
                <a:extLst>
                  <a:ext uri="{FF2B5EF4-FFF2-40B4-BE49-F238E27FC236}">
                    <a16:creationId xmlns:a16="http://schemas.microsoft.com/office/drawing/2014/main" xmlns="" id="{963DA26A-3DF0-4F2A-85B7-39B8735BA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8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4" name="Rectangle 21">
                <a:extLst>
                  <a:ext uri="{FF2B5EF4-FFF2-40B4-BE49-F238E27FC236}">
                    <a16:creationId xmlns:a16="http://schemas.microsoft.com/office/drawing/2014/main" xmlns="" id="{266DE233-0D07-43FC-BE4B-189D73B320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5" name="Rectangle 22">
                <a:extLst>
                  <a:ext uri="{FF2B5EF4-FFF2-40B4-BE49-F238E27FC236}">
                    <a16:creationId xmlns:a16="http://schemas.microsoft.com/office/drawing/2014/main" xmlns="" id="{E3F7E70D-30E6-4CA8-AE4F-292B27E61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6" name="Rectangle 23">
                <a:extLst>
                  <a:ext uri="{FF2B5EF4-FFF2-40B4-BE49-F238E27FC236}">
                    <a16:creationId xmlns:a16="http://schemas.microsoft.com/office/drawing/2014/main" xmlns="" id="{D7107310-A77B-43D1-B052-2780A45B9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1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7" name="Rectangle 24">
                <a:extLst>
                  <a:ext uri="{FF2B5EF4-FFF2-40B4-BE49-F238E27FC236}">
                    <a16:creationId xmlns:a16="http://schemas.microsoft.com/office/drawing/2014/main" xmlns="" id="{C1494847-0E6C-4C9D-938F-6A809603BB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8" name="Rectangle 25">
                <a:extLst>
                  <a:ext uri="{FF2B5EF4-FFF2-40B4-BE49-F238E27FC236}">
                    <a16:creationId xmlns:a16="http://schemas.microsoft.com/office/drawing/2014/main" xmlns="" id="{64F3ABCA-D526-46B2-8F11-67A7090B5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9" name="Rectangle 26">
                <a:extLst>
                  <a:ext uri="{FF2B5EF4-FFF2-40B4-BE49-F238E27FC236}">
                    <a16:creationId xmlns:a16="http://schemas.microsoft.com/office/drawing/2014/main" xmlns="" id="{75648F9A-563C-4A68-8A08-07F6ABF1D6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5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0" name="Rectangle 27">
                <a:extLst>
                  <a:ext uri="{FF2B5EF4-FFF2-40B4-BE49-F238E27FC236}">
                    <a16:creationId xmlns:a16="http://schemas.microsoft.com/office/drawing/2014/main" xmlns="" id="{804A2B0A-3F43-4924-9C7F-9BCBC839E9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7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1" name="Rectangle 28">
                <a:extLst>
                  <a:ext uri="{FF2B5EF4-FFF2-40B4-BE49-F238E27FC236}">
                    <a16:creationId xmlns:a16="http://schemas.microsoft.com/office/drawing/2014/main" xmlns="" id="{6C65843B-B01A-45A3-BEC3-5B656E7DB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107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2" name="Rectangle 29">
                <a:extLst>
                  <a:ext uri="{FF2B5EF4-FFF2-40B4-BE49-F238E27FC236}">
                    <a16:creationId xmlns:a16="http://schemas.microsoft.com/office/drawing/2014/main" xmlns="" id="{FE4E9069-4ABA-4DF9-BDB3-208C3A7348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28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3" name="Rectangle 30">
                <a:extLst>
                  <a:ext uri="{FF2B5EF4-FFF2-40B4-BE49-F238E27FC236}">
                    <a16:creationId xmlns:a16="http://schemas.microsoft.com/office/drawing/2014/main" xmlns="" id="{D978D2F1-6739-40AE-B0D4-0DF58F599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4" name="Rectangle 31">
                <a:extLst>
                  <a:ext uri="{FF2B5EF4-FFF2-40B4-BE49-F238E27FC236}">
                    <a16:creationId xmlns:a16="http://schemas.microsoft.com/office/drawing/2014/main" xmlns="" id="{473E01A4-7348-43EE-B840-397043FDB3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80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5" name="Rectangle 32">
                <a:extLst>
                  <a:ext uri="{FF2B5EF4-FFF2-40B4-BE49-F238E27FC236}">
                    <a16:creationId xmlns:a16="http://schemas.microsoft.com/office/drawing/2014/main" xmlns="" id="{2B749399-1297-4C1C-A8F9-7EAB84ACF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619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6" name="Rectangle 33">
                <a:extLst>
                  <a:ext uri="{FF2B5EF4-FFF2-40B4-BE49-F238E27FC236}">
                    <a16:creationId xmlns:a16="http://schemas.microsoft.com/office/drawing/2014/main" xmlns="" id="{EFF69CE2-ADE2-4C2C-B029-5ECEE7D837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43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7" name="Rectangle 34">
                <a:extLst>
                  <a:ext uri="{FF2B5EF4-FFF2-40B4-BE49-F238E27FC236}">
                    <a16:creationId xmlns:a16="http://schemas.microsoft.com/office/drawing/2014/main" xmlns="" id="{DA174F7E-A4E1-4080-BFDC-9B8BD78C42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70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8" name="Rectangle 35">
                <a:extLst>
                  <a:ext uri="{FF2B5EF4-FFF2-40B4-BE49-F238E27FC236}">
                    <a16:creationId xmlns:a16="http://schemas.microsoft.com/office/drawing/2014/main" xmlns="" id="{72FFFEF9-FD1A-4C88-9595-0592200ED3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52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9" name="Rectangle 36">
                <a:extLst>
                  <a:ext uri="{FF2B5EF4-FFF2-40B4-BE49-F238E27FC236}">
                    <a16:creationId xmlns:a16="http://schemas.microsoft.com/office/drawing/2014/main" xmlns="" id="{C805D748-A1DF-40D5-943F-A1FFB80B36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343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0" name="Rectangle 37">
                <a:extLst>
                  <a:ext uri="{FF2B5EF4-FFF2-40B4-BE49-F238E27FC236}">
                    <a16:creationId xmlns:a16="http://schemas.microsoft.com/office/drawing/2014/main" xmlns="" id="{64C2EFBC-943D-4587-B021-6EA9ACD64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16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1" name="Rectangle 38">
                <a:extLst>
                  <a:ext uri="{FF2B5EF4-FFF2-40B4-BE49-F238E27FC236}">
                    <a16:creationId xmlns:a16="http://schemas.microsoft.com/office/drawing/2014/main" xmlns="" id="{8F76C95B-C5F7-4D13-BF59-F11E20638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25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2" name="Rectangle 39">
                <a:extLst>
                  <a:ext uri="{FF2B5EF4-FFF2-40B4-BE49-F238E27FC236}">
                    <a16:creationId xmlns:a16="http://schemas.microsoft.com/office/drawing/2014/main" xmlns="" id="{3F116589-07DB-41DF-87BB-B7084193D2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07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3" name="Rectangle 40">
                <a:extLst>
                  <a:ext uri="{FF2B5EF4-FFF2-40B4-BE49-F238E27FC236}">
                    <a16:creationId xmlns:a16="http://schemas.microsoft.com/office/drawing/2014/main" xmlns="" id="{3FD4CCA3-7202-48F3-9909-CFB386A481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89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8257" name="Line 41">
              <a:extLst>
                <a:ext uri="{FF2B5EF4-FFF2-40B4-BE49-F238E27FC236}">
                  <a16:creationId xmlns:a16="http://schemas.microsoft.com/office/drawing/2014/main" xmlns="" id="{20E19EF7-4BF3-4B3B-8CE5-87A37E842A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1207"/>
              <a:ext cx="0" cy="272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8" name="Line 42">
              <a:extLst>
                <a:ext uri="{FF2B5EF4-FFF2-40B4-BE49-F238E27FC236}">
                  <a16:creationId xmlns:a16="http://schemas.microsoft.com/office/drawing/2014/main" xmlns="" id="{BD8118D5-ADF7-4B53-A9DE-F0D789AD55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5" y="2659"/>
              <a:ext cx="272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9" name="Text Box 43">
              <a:extLst>
                <a:ext uri="{FF2B5EF4-FFF2-40B4-BE49-F238E27FC236}">
                  <a16:creationId xmlns:a16="http://schemas.microsoft.com/office/drawing/2014/main" xmlns="" id="{9FFCA0FC-D8BC-4675-8146-53F5DEAEFD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067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8260" name="Text Box 44">
              <a:extLst>
                <a:ext uri="{FF2B5EF4-FFF2-40B4-BE49-F238E27FC236}">
                  <a16:creationId xmlns:a16="http://schemas.microsoft.com/office/drawing/2014/main" xmlns="" id="{67EE6861-F3CB-486D-8E65-0B8DBD2D21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9" y="2535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8261" name="Text Box 45">
              <a:extLst>
                <a:ext uri="{FF2B5EF4-FFF2-40B4-BE49-F238E27FC236}">
                  <a16:creationId xmlns:a16="http://schemas.microsoft.com/office/drawing/2014/main" xmlns="" id="{C43A1F65-9839-4F43-B1C4-A726DA8F58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8262" name="Text Box 46">
              <a:extLst>
                <a:ext uri="{FF2B5EF4-FFF2-40B4-BE49-F238E27FC236}">
                  <a16:creationId xmlns:a16="http://schemas.microsoft.com/office/drawing/2014/main" xmlns="" id="{00910EB6-2F8D-4A8C-9488-B9E6A8F12A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8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63" name="Text Box 47">
              <a:extLst>
                <a:ext uri="{FF2B5EF4-FFF2-40B4-BE49-F238E27FC236}">
                  <a16:creationId xmlns:a16="http://schemas.microsoft.com/office/drawing/2014/main" xmlns="" id="{6BFB84F3-374A-4AB0-868E-510CF37078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4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264" name="Text Box 48">
              <a:extLst>
                <a:ext uri="{FF2B5EF4-FFF2-40B4-BE49-F238E27FC236}">
                  <a16:creationId xmlns:a16="http://schemas.microsoft.com/office/drawing/2014/main" xmlns="" id="{C767FB57-CE66-4E6E-8D1A-F3868A1F36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7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8265" name="Text Box 49">
              <a:extLst>
                <a:ext uri="{FF2B5EF4-FFF2-40B4-BE49-F238E27FC236}">
                  <a16:creationId xmlns:a16="http://schemas.microsoft.com/office/drawing/2014/main" xmlns="" id="{681EF903-0D7D-433F-B6EA-D84D5FF030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84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266" name="Text Box 50">
              <a:extLst>
                <a:ext uri="{FF2B5EF4-FFF2-40B4-BE49-F238E27FC236}">
                  <a16:creationId xmlns:a16="http://schemas.microsoft.com/office/drawing/2014/main" xmlns="" id="{05DC7AEA-C33A-4C60-9168-B4579AC01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2931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  <p:sp>
          <p:nvSpPr>
            <p:cNvPr id="8267" name="Text Box 51">
              <a:extLst>
                <a:ext uri="{FF2B5EF4-FFF2-40B4-BE49-F238E27FC236}">
                  <a16:creationId xmlns:a16="http://schemas.microsoft.com/office/drawing/2014/main" xmlns="" id="{02843264-BB74-4E78-BD92-B7B642572B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294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8268" name="Text Box 52">
              <a:extLst>
                <a:ext uri="{FF2B5EF4-FFF2-40B4-BE49-F238E27FC236}">
                  <a16:creationId xmlns:a16="http://schemas.microsoft.com/office/drawing/2014/main" xmlns="" id="{1FF6EC21-D461-4C1F-9ACA-889C816517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665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8269" name="Text Box 53">
              <a:extLst>
                <a:ext uri="{FF2B5EF4-FFF2-40B4-BE49-F238E27FC236}">
                  <a16:creationId xmlns:a16="http://schemas.microsoft.com/office/drawing/2014/main" xmlns="" id="{AB82EB08-CFDB-4345-89D2-1FB298542E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488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8270" name="Text Box 54">
              <a:extLst>
                <a:ext uri="{FF2B5EF4-FFF2-40B4-BE49-F238E27FC236}">
                  <a16:creationId xmlns:a16="http://schemas.microsoft.com/office/drawing/2014/main" xmlns="" id="{7B8F322D-EDD0-4EA7-BC3F-A8125B2C34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8271" name="Text Box 55">
              <a:extLst>
                <a:ext uri="{FF2B5EF4-FFF2-40B4-BE49-F238E27FC236}">
                  <a16:creationId xmlns:a16="http://schemas.microsoft.com/office/drawing/2014/main" xmlns="" id="{06AD1BEF-B468-4F4F-8828-C67C2534BC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2205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72" name="Text Box 56">
              <a:extLst>
                <a:ext uri="{FF2B5EF4-FFF2-40B4-BE49-F238E27FC236}">
                  <a16:creationId xmlns:a16="http://schemas.microsoft.com/office/drawing/2014/main" xmlns="" id="{E4F4BAB1-9A90-4EA9-847B-E1108AC12D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8273" name="Text Box 57">
              <a:extLst>
                <a:ext uri="{FF2B5EF4-FFF2-40B4-BE49-F238E27FC236}">
                  <a16:creationId xmlns:a16="http://schemas.microsoft.com/office/drawing/2014/main" xmlns="" id="{20AAC3DF-8D11-4D1A-A042-7CCC91BEAE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2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23528" y="1994693"/>
                <a:ext cx="3384376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/>
                  <a:t>Plot the following points on your grid: </a:t>
                </a:r>
                <a:endParaRPr lang="en-GB" sz="2800" dirty="0"/>
              </a:p>
              <a:p>
                <a:endParaRPr lang="en-GB" sz="280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latin typeface="Cambria Math"/>
                        </a:rPr>
                        <m:t>(2, −6) </m:t>
                      </m:r>
                    </m:oMath>
                  </m:oMathPara>
                </a14:m>
                <a:endParaRPr lang="en-GB" sz="280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latin typeface="Cambria Math"/>
                        </a:rPr>
                        <m:t>(2, −2) </m:t>
                      </m:r>
                    </m:oMath>
                  </m:oMathPara>
                </a14:m>
                <a:endParaRPr lang="en-GB" sz="280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latin typeface="Cambria Math"/>
                        </a:rPr>
                        <m:t>(2, 0) </m:t>
                      </m:r>
                    </m:oMath>
                  </m:oMathPara>
                </a14:m>
                <a:endParaRPr lang="en-GB" sz="280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800" i="1" dirty="0" smtClean="0">
                              <a:latin typeface="Cambria Math"/>
                            </a:rPr>
                            <m:t>2, 6</m:t>
                          </m:r>
                        </m:e>
                      </m:d>
                      <m:r>
                        <a:rPr lang="en-GB" sz="280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994693"/>
                <a:ext cx="3384376" cy="3108543"/>
              </a:xfrm>
              <a:prstGeom prst="rect">
                <a:avLst/>
              </a:prstGeom>
              <a:blipFill rotWithShape="1">
                <a:blip r:embed="rId2"/>
                <a:stretch>
                  <a:fillRect l="-901" t="-1961" r="-43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Multiply 2"/>
          <p:cNvSpPr/>
          <p:nvPr/>
        </p:nvSpPr>
        <p:spPr>
          <a:xfrm>
            <a:off x="6848479" y="5313361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Multiply 114"/>
          <p:cNvSpPr/>
          <p:nvPr/>
        </p:nvSpPr>
        <p:spPr>
          <a:xfrm>
            <a:off x="6856863" y="4148136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Multiply 115"/>
          <p:cNvSpPr/>
          <p:nvPr/>
        </p:nvSpPr>
        <p:spPr>
          <a:xfrm>
            <a:off x="6856863" y="3572320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Multiply 116"/>
          <p:cNvSpPr/>
          <p:nvPr/>
        </p:nvSpPr>
        <p:spPr>
          <a:xfrm>
            <a:off x="6856863" y="1843184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85773" y="6196508"/>
            <a:ext cx="7848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Draw the straight line that goes through these four points</a:t>
            </a:r>
            <a:endParaRPr lang="en-GB" sz="2400" dirty="0"/>
          </a:p>
        </p:txBody>
      </p:sp>
      <p:sp>
        <p:nvSpPr>
          <p:cNvPr id="119" name="Line 64">
            <a:extLst>
              <a:ext uri="{FF2B5EF4-FFF2-40B4-BE49-F238E27FC236}">
                <a16:creationId xmlns:a16="http://schemas.microsoft.com/office/drawing/2014/main" xmlns="" id="{69879D06-B6B6-4542-B06B-017FD681E5CB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1354" y="1289048"/>
            <a:ext cx="0" cy="4752975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92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5" grpId="0" animBg="1"/>
      <p:bldP spid="116" grpId="0" animBg="1"/>
      <p:bldP spid="117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xmlns="" id="{95379BDE-097E-4F5D-B8D3-2F3D0AC9E4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79216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Lines of Reflection</a:t>
            </a:r>
            <a:endParaRPr lang="en-GB" altLang="en-US" dirty="0"/>
          </a:p>
        </p:txBody>
      </p:sp>
      <p:grpSp>
        <p:nvGrpSpPr>
          <p:cNvPr id="8197" name="Group 5">
            <a:extLst>
              <a:ext uri="{FF2B5EF4-FFF2-40B4-BE49-F238E27FC236}">
                <a16:creationId xmlns:a16="http://schemas.microsoft.com/office/drawing/2014/main" xmlns="" id="{AD7B33CF-02B6-4BB2-B2F1-CF495416DFD5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115888"/>
            <a:ext cx="1511300" cy="1512887"/>
            <a:chOff x="975" y="2659"/>
            <a:chExt cx="1180" cy="1179"/>
          </a:xfrm>
        </p:grpSpPr>
        <p:sp>
          <p:nvSpPr>
            <p:cNvPr id="8304" name="AutoShape 6">
              <a:extLst>
                <a:ext uri="{FF2B5EF4-FFF2-40B4-BE49-F238E27FC236}">
                  <a16:creationId xmlns:a16="http://schemas.microsoft.com/office/drawing/2014/main" xmlns="" id="{B4532E37-CE83-4750-95A4-82F6642E05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401153">
              <a:off x="1157" y="3022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305" name="AutoShape 7">
              <a:extLst>
                <a:ext uri="{FF2B5EF4-FFF2-40B4-BE49-F238E27FC236}">
                  <a16:creationId xmlns:a16="http://schemas.microsoft.com/office/drawing/2014/main" xmlns="" id="{EA76DD44-F34A-4140-8E88-61C03384EC0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435911" flipH="1">
              <a:off x="1564" y="2614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306" name="Line 8">
              <a:extLst>
                <a:ext uri="{FF2B5EF4-FFF2-40B4-BE49-F238E27FC236}">
                  <a16:creationId xmlns:a16="http://schemas.microsoft.com/office/drawing/2014/main" xmlns="" id="{DEDF88C5-9D63-4C57-A7DF-779B86E0B6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2659"/>
              <a:ext cx="1180" cy="1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8198" name="Group 9">
            <a:extLst>
              <a:ext uri="{FF2B5EF4-FFF2-40B4-BE49-F238E27FC236}">
                <a16:creationId xmlns:a16="http://schemas.microsoft.com/office/drawing/2014/main" xmlns="" id="{B6139942-7402-4D4C-9B7A-EBA027B22DE9}"/>
              </a:ext>
            </a:extLst>
          </p:cNvPr>
          <p:cNvGrpSpPr>
            <a:grpSpLocks/>
          </p:cNvGrpSpPr>
          <p:nvPr/>
        </p:nvGrpSpPr>
        <p:grpSpPr bwMode="auto">
          <a:xfrm>
            <a:off x="4398966" y="1189036"/>
            <a:ext cx="4527550" cy="4543425"/>
            <a:chOff x="2925" y="1067"/>
            <a:chExt cx="2852" cy="2862"/>
          </a:xfrm>
        </p:grpSpPr>
        <p:grpSp>
          <p:nvGrpSpPr>
            <p:cNvPr id="8256" name="Group 10">
              <a:extLst>
                <a:ext uri="{FF2B5EF4-FFF2-40B4-BE49-F238E27FC236}">
                  <a16:creationId xmlns:a16="http://schemas.microsoft.com/office/drawing/2014/main" xmlns="" id="{7D2614EA-F6DF-448F-9B4C-AD979BE86F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6" y="1207"/>
              <a:ext cx="2721" cy="2722"/>
              <a:chOff x="1429" y="981"/>
              <a:chExt cx="2721" cy="2722"/>
            </a:xfrm>
          </p:grpSpPr>
          <p:sp>
            <p:nvSpPr>
              <p:cNvPr id="8274" name="Rectangle 11">
                <a:extLst>
                  <a:ext uri="{FF2B5EF4-FFF2-40B4-BE49-F238E27FC236}">
                    <a16:creationId xmlns:a16="http://schemas.microsoft.com/office/drawing/2014/main" xmlns="" id="{707049FF-BCC0-4D01-AA38-DA3068F1D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5" name="Rectangle 12">
                <a:extLst>
                  <a:ext uri="{FF2B5EF4-FFF2-40B4-BE49-F238E27FC236}">
                    <a16:creationId xmlns:a16="http://schemas.microsoft.com/office/drawing/2014/main" xmlns="" id="{12846864-FBE1-48D4-819A-74BBE42A66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6" name="Rectangle 13">
                <a:extLst>
                  <a:ext uri="{FF2B5EF4-FFF2-40B4-BE49-F238E27FC236}">
                    <a16:creationId xmlns:a16="http://schemas.microsoft.com/office/drawing/2014/main" xmlns="" id="{FE33C574-7F70-4FB1-ACF1-BAC31D7EF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7" name="Rectangle 14">
                <a:extLst>
                  <a:ext uri="{FF2B5EF4-FFF2-40B4-BE49-F238E27FC236}">
                    <a16:creationId xmlns:a16="http://schemas.microsoft.com/office/drawing/2014/main" xmlns="" id="{2C5A0083-E9CD-443E-8794-E7ACE939B1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8" name="Rectangle 15">
                <a:extLst>
                  <a:ext uri="{FF2B5EF4-FFF2-40B4-BE49-F238E27FC236}">
                    <a16:creationId xmlns:a16="http://schemas.microsoft.com/office/drawing/2014/main" xmlns="" id="{F335290F-C01C-4F70-92D1-770A896D28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9" name="Rectangle 16">
                <a:extLst>
                  <a:ext uri="{FF2B5EF4-FFF2-40B4-BE49-F238E27FC236}">
                    <a16:creationId xmlns:a16="http://schemas.microsoft.com/office/drawing/2014/main" xmlns="" id="{19D283CE-E347-4976-909F-80F7C74B66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7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0" name="Rectangle 17">
                <a:extLst>
                  <a:ext uri="{FF2B5EF4-FFF2-40B4-BE49-F238E27FC236}">
                    <a16:creationId xmlns:a16="http://schemas.microsoft.com/office/drawing/2014/main" xmlns="" id="{E71ADBE2-4949-4641-883F-69FA025D8F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1" name="Rectangle 18">
                <a:extLst>
                  <a:ext uri="{FF2B5EF4-FFF2-40B4-BE49-F238E27FC236}">
                    <a16:creationId xmlns:a16="http://schemas.microsoft.com/office/drawing/2014/main" xmlns="" id="{5F1F63BD-1ED2-4D94-9390-301FDC8780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2" name="Rectangle 19">
                <a:extLst>
                  <a:ext uri="{FF2B5EF4-FFF2-40B4-BE49-F238E27FC236}">
                    <a16:creationId xmlns:a16="http://schemas.microsoft.com/office/drawing/2014/main" xmlns="" id="{F7B1B440-27BF-4AC3-A451-2A357CE69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3" name="Rectangle 20">
                <a:extLst>
                  <a:ext uri="{FF2B5EF4-FFF2-40B4-BE49-F238E27FC236}">
                    <a16:creationId xmlns:a16="http://schemas.microsoft.com/office/drawing/2014/main" xmlns="" id="{963DA26A-3DF0-4F2A-85B7-39B8735BA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8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4" name="Rectangle 21">
                <a:extLst>
                  <a:ext uri="{FF2B5EF4-FFF2-40B4-BE49-F238E27FC236}">
                    <a16:creationId xmlns:a16="http://schemas.microsoft.com/office/drawing/2014/main" xmlns="" id="{266DE233-0D07-43FC-BE4B-189D73B320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5" name="Rectangle 22">
                <a:extLst>
                  <a:ext uri="{FF2B5EF4-FFF2-40B4-BE49-F238E27FC236}">
                    <a16:creationId xmlns:a16="http://schemas.microsoft.com/office/drawing/2014/main" xmlns="" id="{E3F7E70D-30E6-4CA8-AE4F-292B27E61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6" name="Rectangle 23">
                <a:extLst>
                  <a:ext uri="{FF2B5EF4-FFF2-40B4-BE49-F238E27FC236}">
                    <a16:creationId xmlns:a16="http://schemas.microsoft.com/office/drawing/2014/main" xmlns="" id="{D7107310-A77B-43D1-B052-2780A45B9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1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7" name="Rectangle 24">
                <a:extLst>
                  <a:ext uri="{FF2B5EF4-FFF2-40B4-BE49-F238E27FC236}">
                    <a16:creationId xmlns:a16="http://schemas.microsoft.com/office/drawing/2014/main" xmlns="" id="{C1494847-0E6C-4C9D-938F-6A809603BB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8" name="Rectangle 25">
                <a:extLst>
                  <a:ext uri="{FF2B5EF4-FFF2-40B4-BE49-F238E27FC236}">
                    <a16:creationId xmlns:a16="http://schemas.microsoft.com/office/drawing/2014/main" xmlns="" id="{64F3ABCA-D526-46B2-8F11-67A7090B5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9" name="Rectangle 26">
                <a:extLst>
                  <a:ext uri="{FF2B5EF4-FFF2-40B4-BE49-F238E27FC236}">
                    <a16:creationId xmlns:a16="http://schemas.microsoft.com/office/drawing/2014/main" xmlns="" id="{75648F9A-563C-4A68-8A08-07F6ABF1D6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5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0" name="Rectangle 27">
                <a:extLst>
                  <a:ext uri="{FF2B5EF4-FFF2-40B4-BE49-F238E27FC236}">
                    <a16:creationId xmlns:a16="http://schemas.microsoft.com/office/drawing/2014/main" xmlns="" id="{804A2B0A-3F43-4924-9C7F-9BCBC839E9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7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1" name="Rectangle 28">
                <a:extLst>
                  <a:ext uri="{FF2B5EF4-FFF2-40B4-BE49-F238E27FC236}">
                    <a16:creationId xmlns:a16="http://schemas.microsoft.com/office/drawing/2014/main" xmlns="" id="{6C65843B-B01A-45A3-BEC3-5B656E7DB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107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2" name="Rectangle 29">
                <a:extLst>
                  <a:ext uri="{FF2B5EF4-FFF2-40B4-BE49-F238E27FC236}">
                    <a16:creationId xmlns:a16="http://schemas.microsoft.com/office/drawing/2014/main" xmlns="" id="{FE4E9069-4ABA-4DF9-BDB3-208C3A7348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28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3" name="Rectangle 30">
                <a:extLst>
                  <a:ext uri="{FF2B5EF4-FFF2-40B4-BE49-F238E27FC236}">
                    <a16:creationId xmlns:a16="http://schemas.microsoft.com/office/drawing/2014/main" xmlns="" id="{D978D2F1-6739-40AE-B0D4-0DF58F599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4" name="Rectangle 31">
                <a:extLst>
                  <a:ext uri="{FF2B5EF4-FFF2-40B4-BE49-F238E27FC236}">
                    <a16:creationId xmlns:a16="http://schemas.microsoft.com/office/drawing/2014/main" xmlns="" id="{473E01A4-7348-43EE-B840-397043FDB3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80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5" name="Rectangle 32">
                <a:extLst>
                  <a:ext uri="{FF2B5EF4-FFF2-40B4-BE49-F238E27FC236}">
                    <a16:creationId xmlns:a16="http://schemas.microsoft.com/office/drawing/2014/main" xmlns="" id="{2B749399-1297-4C1C-A8F9-7EAB84ACF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619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6" name="Rectangle 33">
                <a:extLst>
                  <a:ext uri="{FF2B5EF4-FFF2-40B4-BE49-F238E27FC236}">
                    <a16:creationId xmlns:a16="http://schemas.microsoft.com/office/drawing/2014/main" xmlns="" id="{EFF69CE2-ADE2-4C2C-B029-5ECEE7D837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43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7" name="Rectangle 34">
                <a:extLst>
                  <a:ext uri="{FF2B5EF4-FFF2-40B4-BE49-F238E27FC236}">
                    <a16:creationId xmlns:a16="http://schemas.microsoft.com/office/drawing/2014/main" xmlns="" id="{DA174F7E-A4E1-4080-BFDC-9B8BD78C42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70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8" name="Rectangle 35">
                <a:extLst>
                  <a:ext uri="{FF2B5EF4-FFF2-40B4-BE49-F238E27FC236}">
                    <a16:creationId xmlns:a16="http://schemas.microsoft.com/office/drawing/2014/main" xmlns="" id="{72FFFEF9-FD1A-4C88-9595-0592200ED3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52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9" name="Rectangle 36">
                <a:extLst>
                  <a:ext uri="{FF2B5EF4-FFF2-40B4-BE49-F238E27FC236}">
                    <a16:creationId xmlns:a16="http://schemas.microsoft.com/office/drawing/2014/main" xmlns="" id="{C805D748-A1DF-40D5-943F-A1FFB80B36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343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0" name="Rectangle 37">
                <a:extLst>
                  <a:ext uri="{FF2B5EF4-FFF2-40B4-BE49-F238E27FC236}">
                    <a16:creationId xmlns:a16="http://schemas.microsoft.com/office/drawing/2014/main" xmlns="" id="{64C2EFBC-943D-4587-B021-6EA9ACD64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16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1" name="Rectangle 38">
                <a:extLst>
                  <a:ext uri="{FF2B5EF4-FFF2-40B4-BE49-F238E27FC236}">
                    <a16:creationId xmlns:a16="http://schemas.microsoft.com/office/drawing/2014/main" xmlns="" id="{8F76C95B-C5F7-4D13-BF59-F11E20638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25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2" name="Rectangle 39">
                <a:extLst>
                  <a:ext uri="{FF2B5EF4-FFF2-40B4-BE49-F238E27FC236}">
                    <a16:creationId xmlns:a16="http://schemas.microsoft.com/office/drawing/2014/main" xmlns="" id="{3F116589-07DB-41DF-87BB-B7084193D2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07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3" name="Rectangle 40">
                <a:extLst>
                  <a:ext uri="{FF2B5EF4-FFF2-40B4-BE49-F238E27FC236}">
                    <a16:creationId xmlns:a16="http://schemas.microsoft.com/office/drawing/2014/main" xmlns="" id="{3FD4CCA3-7202-48F3-9909-CFB386A481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89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8257" name="Line 41">
              <a:extLst>
                <a:ext uri="{FF2B5EF4-FFF2-40B4-BE49-F238E27FC236}">
                  <a16:creationId xmlns:a16="http://schemas.microsoft.com/office/drawing/2014/main" xmlns="" id="{20E19EF7-4BF3-4B3B-8CE5-87A37E842A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1207"/>
              <a:ext cx="0" cy="272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8" name="Line 42">
              <a:extLst>
                <a:ext uri="{FF2B5EF4-FFF2-40B4-BE49-F238E27FC236}">
                  <a16:creationId xmlns:a16="http://schemas.microsoft.com/office/drawing/2014/main" xmlns="" id="{BD8118D5-ADF7-4B53-A9DE-F0D789AD55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5" y="2659"/>
              <a:ext cx="272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9" name="Text Box 43">
              <a:extLst>
                <a:ext uri="{FF2B5EF4-FFF2-40B4-BE49-F238E27FC236}">
                  <a16:creationId xmlns:a16="http://schemas.microsoft.com/office/drawing/2014/main" xmlns="" id="{9FFCA0FC-D8BC-4675-8146-53F5DEAEFD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067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8260" name="Text Box 44">
              <a:extLst>
                <a:ext uri="{FF2B5EF4-FFF2-40B4-BE49-F238E27FC236}">
                  <a16:creationId xmlns:a16="http://schemas.microsoft.com/office/drawing/2014/main" xmlns="" id="{67EE6861-F3CB-486D-8E65-0B8DBD2D21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9" y="2535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8261" name="Text Box 45">
              <a:extLst>
                <a:ext uri="{FF2B5EF4-FFF2-40B4-BE49-F238E27FC236}">
                  <a16:creationId xmlns:a16="http://schemas.microsoft.com/office/drawing/2014/main" xmlns="" id="{C43A1F65-9839-4F43-B1C4-A726DA8F58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8262" name="Text Box 46">
              <a:extLst>
                <a:ext uri="{FF2B5EF4-FFF2-40B4-BE49-F238E27FC236}">
                  <a16:creationId xmlns:a16="http://schemas.microsoft.com/office/drawing/2014/main" xmlns="" id="{00910EB6-2F8D-4A8C-9488-B9E6A8F12A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8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63" name="Text Box 47">
              <a:extLst>
                <a:ext uri="{FF2B5EF4-FFF2-40B4-BE49-F238E27FC236}">
                  <a16:creationId xmlns:a16="http://schemas.microsoft.com/office/drawing/2014/main" xmlns="" id="{6BFB84F3-374A-4AB0-868E-510CF37078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4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264" name="Text Box 48">
              <a:extLst>
                <a:ext uri="{FF2B5EF4-FFF2-40B4-BE49-F238E27FC236}">
                  <a16:creationId xmlns:a16="http://schemas.microsoft.com/office/drawing/2014/main" xmlns="" id="{C767FB57-CE66-4E6E-8D1A-F3868A1F36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7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8265" name="Text Box 49">
              <a:extLst>
                <a:ext uri="{FF2B5EF4-FFF2-40B4-BE49-F238E27FC236}">
                  <a16:creationId xmlns:a16="http://schemas.microsoft.com/office/drawing/2014/main" xmlns="" id="{681EF903-0D7D-433F-B6EA-D84D5FF030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84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266" name="Text Box 50">
              <a:extLst>
                <a:ext uri="{FF2B5EF4-FFF2-40B4-BE49-F238E27FC236}">
                  <a16:creationId xmlns:a16="http://schemas.microsoft.com/office/drawing/2014/main" xmlns="" id="{05DC7AEA-C33A-4C60-9168-B4579AC01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2931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  <p:sp>
          <p:nvSpPr>
            <p:cNvPr id="8267" name="Text Box 51">
              <a:extLst>
                <a:ext uri="{FF2B5EF4-FFF2-40B4-BE49-F238E27FC236}">
                  <a16:creationId xmlns:a16="http://schemas.microsoft.com/office/drawing/2014/main" xmlns="" id="{02843264-BB74-4E78-BD92-B7B642572B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294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8268" name="Text Box 52">
              <a:extLst>
                <a:ext uri="{FF2B5EF4-FFF2-40B4-BE49-F238E27FC236}">
                  <a16:creationId xmlns:a16="http://schemas.microsoft.com/office/drawing/2014/main" xmlns="" id="{1FF6EC21-D461-4C1F-9ACA-889C816517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665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8269" name="Text Box 53">
              <a:extLst>
                <a:ext uri="{FF2B5EF4-FFF2-40B4-BE49-F238E27FC236}">
                  <a16:creationId xmlns:a16="http://schemas.microsoft.com/office/drawing/2014/main" xmlns="" id="{AB82EB08-CFDB-4345-89D2-1FB298542E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488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8270" name="Text Box 54">
              <a:extLst>
                <a:ext uri="{FF2B5EF4-FFF2-40B4-BE49-F238E27FC236}">
                  <a16:creationId xmlns:a16="http://schemas.microsoft.com/office/drawing/2014/main" xmlns="" id="{7B8F322D-EDD0-4EA7-BC3F-A8125B2C34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8271" name="Text Box 55">
              <a:extLst>
                <a:ext uri="{FF2B5EF4-FFF2-40B4-BE49-F238E27FC236}">
                  <a16:creationId xmlns:a16="http://schemas.microsoft.com/office/drawing/2014/main" xmlns="" id="{06AD1BEF-B468-4F4F-8828-C67C2534BC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2205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72" name="Text Box 56">
              <a:extLst>
                <a:ext uri="{FF2B5EF4-FFF2-40B4-BE49-F238E27FC236}">
                  <a16:creationId xmlns:a16="http://schemas.microsoft.com/office/drawing/2014/main" xmlns="" id="{E4F4BAB1-9A90-4EA9-847B-E1108AC12D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8273" name="Text Box 57">
              <a:extLst>
                <a:ext uri="{FF2B5EF4-FFF2-40B4-BE49-F238E27FC236}">
                  <a16:creationId xmlns:a16="http://schemas.microsoft.com/office/drawing/2014/main" xmlns="" id="{20AAC3DF-8D11-4D1A-A042-7CCC91BEAE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2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23528" y="1994693"/>
                <a:ext cx="338437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All points on this line have an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𝑐𝑜𝑜𝑟𝑑𝑖𝑛𝑎𝑡𝑒</m:t>
                    </m:r>
                  </m:oMath>
                </a14:m>
                <a:r>
                  <a:rPr lang="en-GB" sz="2800" dirty="0" smtClean="0">
                    <a:solidFill>
                      <a:srgbClr val="000000"/>
                    </a:solidFill>
                  </a:rPr>
                  <a:t> of 2. </a:t>
                </a:r>
              </a:p>
              <a:p>
                <a:pPr algn="ctr"/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Therefore we call this line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</a:rPr>
                      <m:t>=2</m:t>
                    </m:r>
                  </m:oMath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994693"/>
                <a:ext cx="3384376" cy="2677656"/>
              </a:xfrm>
              <a:prstGeom prst="rect">
                <a:avLst/>
              </a:prstGeom>
              <a:blipFill rotWithShape="1">
                <a:blip r:embed="rId2"/>
                <a:stretch>
                  <a:fillRect t="-2278" r="-6306" b="-54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Multiply 2"/>
          <p:cNvSpPr/>
          <p:nvPr/>
        </p:nvSpPr>
        <p:spPr>
          <a:xfrm>
            <a:off x="6848479" y="5313361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5" name="Multiply 114"/>
          <p:cNvSpPr/>
          <p:nvPr/>
        </p:nvSpPr>
        <p:spPr>
          <a:xfrm>
            <a:off x="6856863" y="4148136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6" name="Multiply 115"/>
          <p:cNvSpPr/>
          <p:nvPr/>
        </p:nvSpPr>
        <p:spPr>
          <a:xfrm>
            <a:off x="6856863" y="3572320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7" name="Multiply 116"/>
          <p:cNvSpPr/>
          <p:nvPr/>
        </p:nvSpPr>
        <p:spPr>
          <a:xfrm>
            <a:off x="6856863" y="1843184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9" name="Line 64">
            <a:extLst>
              <a:ext uri="{FF2B5EF4-FFF2-40B4-BE49-F238E27FC236}">
                <a16:creationId xmlns:a16="http://schemas.microsoft.com/office/drawing/2014/main" xmlns="" id="{69879D06-B6B6-4542-B06B-017FD681E5CB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1354" y="1289048"/>
            <a:ext cx="0" cy="4752975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60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xmlns="" id="{95379BDE-097E-4F5D-B8D3-2F3D0AC9E4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792162"/>
          </a:xfrm>
        </p:spPr>
        <p:txBody>
          <a:bodyPr/>
          <a:lstStyle/>
          <a:p>
            <a:pPr eaLnBrk="1" hangingPunct="1"/>
            <a:r>
              <a:rPr lang="en-GB" altLang="en-US"/>
              <a:t>Reflection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632" name="Rectangle 72">
                <a:extLst>
                  <a:ext uri="{FF2B5EF4-FFF2-40B4-BE49-F238E27FC236}">
                    <a16:creationId xmlns:a16="http://schemas.microsoft.com/office/drawing/2014/main" xmlns="" id="{7BB62E97-3AB9-4D88-AA5F-DE9A4B9271A9}"/>
                  </a:ext>
                </a:extLst>
              </p:cNvPr>
              <p:cNvSpPr>
                <a:spLocks noGrp="1" noChangeArrowheads="1"/>
              </p:cNvSpPr>
              <p:nvPr>
                <p:ph sz="half" idx="1"/>
              </p:nvPr>
            </p:nvSpPr>
            <p:spPr>
              <a:xfrm>
                <a:off x="457200" y="1889125"/>
                <a:ext cx="4038600" cy="892175"/>
              </a:xfrm>
            </p:spPr>
            <p:txBody>
              <a:bodyPr/>
              <a:lstStyle/>
              <a:p>
                <a:pPr marL="0" indent="0" algn="ctr" eaLnBrk="1" hangingPunct="1">
                  <a:buNone/>
                </a:pPr>
                <a:r>
                  <a:rPr lang="en-GB" altLang="en-US" sz="3200" dirty="0"/>
                  <a:t>Now </a:t>
                </a:r>
                <a:r>
                  <a:rPr lang="en-GB" altLang="en-US" sz="3200" dirty="0" smtClean="0"/>
                  <a:t>draw shape </a:t>
                </a:r>
                <a:r>
                  <a:rPr lang="en-GB" altLang="en-US" sz="3200" dirty="0"/>
                  <a:t>T </a:t>
                </a:r>
                <a:r>
                  <a:rPr lang="en-GB" altLang="en-US" sz="3200" dirty="0" smtClean="0"/>
                  <a:t>on your grid and reflect it in </a:t>
                </a:r>
                <a:r>
                  <a:rPr lang="en-GB" altLang="en-US" sz="3200" dirty="0"/>
                  <a:t>the line </a:t>
                </a:r>
                <a14:m>
                  <m:oMath xmlns:m="http://schemas.openxmlformats.org/officeDocument/2006/math">
                    <m:r>
                      <a:rPr lang="en-GB" altLang="en-US" sz="3200" i="1" dirty="0" smtClean="0">
                        <a:latin typeface="Cambria Math"/>
                      </a:rPr>
                      <m:t>𝑥</m:t>
                    </m:r>
                    <m:r>
                      <a:rPr lang="en-GB" altLang="en-US" sz="3200" i="1" dirty="0" smtClean="0">
                        <a:latin typeface="Cambria Math"/>
                      </a:rPr>
                      <m:t>=2</m:t>
                    </m:r>
                  </m:oMath>
                </a14:m>
                <a:endParaRPr lang="en-GB" altLang="en-US" sz="3200" dirty="0" smtClean="0"/>
              </a:p>
              <a:p>
                <a:pPr marL="0" indent="0" algn="ctr" eaLnBrk="1" hangingPunct="1">
                  <a:buNone/>
                </a:pPr>
                <a:endParaRPr lang="en-GB" altLang="en-US" sz="3200" dirty="0"/>
              </a:p>
              <a:p>
                <a:pPr marL="0" indent="0" algn="ctr" eaLnBrk="1" hangingPunct="1">
                  <a:buNone/>
                </a:pPr>
                <a:r>
                  <a:rPr lang="en-GB" altLang="en-US" sz="3200" dirty="0" smtClean="0"/>
                  <a:t>The T shape has vertices (-2, 2), </a:t>
                </a:r>
              </a:p>
              <a:p>
                <a:pPr marL="0" indent="0" algn="ctr" eaLnBrk="1" hangingPunct="1">
                  <a:buNone/>
                </a:pPr>
                <a:r>
                  <a:rPr lang="en-GB" altLang="en-US" sz="3200" dirty="0" smtClean="0"/>
                  <a:t>(-1, 6) and (-3, 5) </a:t>
                </a:r>
                <a:endParaRPr lang="en-GB" altLang="en-US" sz="3200" dirty="0"/>
              </a:p>
            </p:txBody>
          </p:sp>
        </mc:Choice>
        <mc:Fallback>
          <p:sp>
            <p:nvSpPr>
              <p:cNvPr id="66632" name="Rectangle 7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BB62E97-3AB9-4D88-AA5F-DE9A4B9271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57200" y="1889125"/>
                <a:ext cx="4038600" cy="892175"/>
              </a:xfrm>
              <a:blipFill rotWithShape="1">
                <a:blip r:embed="rId2"/>
                <a:stretch>
                  <a:fillRect t="-8904" r="-603" b="-4041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197" name="Group 5">
            <a:extLst>
              <a:ext uri="{FF2B5EF4-FFF2-40B4-BE49-F238E27FC236}">
                <a16:creationId xmlns:a16="http://schemas.microsoft.com/office/drawing/2014/main" xmlns="" id="{AD7B33CF-02B6-4BB2-B2F1-CF495416DFD5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115888"/>
            <a:ext cx="1511300" cy="1512887"/>
            <a:chOff x="975" y="2659"/>
            <a:chExt cx="1180" cy="1179"/>
          </a:xfrm>
        </p:grpSpPr>
        <p:sp>
          <p:nvSpPr>
            <p:cNvPr id="8304" name="AutoShape 6">
              <a:extLst>
                <a:ext uri="{FF2B5EF4-FFF2-40B4-BE49-F238E27FC236}">
                  <a16:creationId xmlns:a16="http://schemas.microsoft.com/office/drawing/2014/main" xmlns="" id="{B4532E37-CE83-4750-95A4-82F6642E05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401153">
              <a:off x="1157" y="3022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305" name="AutoShape 7">
              <a:extLst>
                <a:ext uri="{FF2B5EF4-FFF2-40B4-BE49-F238E27FC236}">
                  <a16:creationId xmlns:a16="http://schemas.microsoft.com/office/drawing/2014/main" xmlns="" id="{EA76DD44-F34A-4140-8E88-61C03384EC0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435911" flipH="1">
              <a:off x="1564" y="2614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306" name="Line 8">
              <a:extLst>
                <a:ext uri="{FF2B5EF4-FFF2-40B4-BE49-F238E27FC236}">
                  <a16:creationId xmlns:a16="http://schemas.microsoft.com/office/drawing/2014/main" xmlns="" id="{DEDF88C5-9D63-4C57-A7DF-779B86E0B6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2659"/>
              <a:ext cx="1180" cy="1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8198" name="Group 9">
            <a:extLst>
              <a:ext uri="{FF2B5EF4-FFF2-40B4-BE49-F238E27FC236}">
                <a16:creationId xmlns:a16="http://schemas.microsoft.com/office/drawing/2014/main" xmlns="" id="{B6139942-7402-4D4C-9B7A-EBA027B22DE9}"/>
              </a:ext>
            </a:extLst>
          </p:cNvPr>
          <p:cNvGrpSpPr>
            <a:grpSpLocks/>
          </p:cNvGrpSpPr>
          <p:nvPr/>
        </p:nvGrpSpPr>
        <p:grpSpPr bwMode="auto">
          <a:xfrm>
            <a:off x="4643438" y="1693863"/>
            <a:ext cx="4527550" cy="4543425"/>
            <a:chOff x="2925" y="1067"/>
            <a:chExt cx="2852" cy="2862"/>
          </a:xfrm>
        </p:grpSpPr>
        <p:grpSp>
          <p:nvGrpSpPr>
            <p:cNvPr id="8256" name="Group 10">
              <a:extLst>
                <a:ext uri="{FF2B5EF4-FFF2-40B4-BE49-F238E27FC236}">
                  <a16:creationId xmlns:a16="http://schemas.microsoft.com/office/drawing/2014/main" xmlns="" id="{7D2614EA-F6DF-448F-9B4C-AD979BE86F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6" y="1207"/>
              <a:ext cx="2721" cy="2722"/>
              <a:chOff x="1429" y="981"/>
              <a:chExt cx="2721" cy="2722"/>
            </a:xfrm>
          </p:grpSpPr>
          <p:sp>
            <p:nvSpPr>
              <p:cNvPr id="8274" name="Rectangle 11">
                <a:extLst>
                  <a:ext uri="{FF2B5EF4-FFF2-40B4-BE49-F238E27FC236}">
                    <a16:creationId xmlns:a16="http://schemas.microsoft.com/office/drawing/2014/main" xmlns="" id="{707049FF-BCC0-4D01-AA38-DA3068F1D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5" name="Rectangle 12">
                <a:extLst>
                  <a:ext uri="{FF2B5EF4-FFF2-40B4-BE49-F238E27FC236}">
                    <a16:creationId xmlns:a16="http://schemas.microsoft.com/office/drawing/2014/main" xmlns="" id="{12846864-FBE1-48D4-819A-74BBE42A66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6" name="Rectangle 13">
                <a:extLst>
                  <a:ext uri="{FF2B5EF4-FFF2-40B4-BE49-F238E27FC236}">
                    <a16:creationId xmlns:a16="http://schemas.microsoft.com/office/drawing/2014/main" xmlns="" id="{FE33C574-7F70-4FB1-ACF1-BAC31D7EF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7" name="Rectangle 14">
                <a:extLst>
                  <a:ext uri="{FF2B5EF4-FFF2-40B4-BE49-F238E27FC236}">
                    <a16:creationId xmlns:a16="http://schemas.microsoft.com/office/drawing/2014/main" xmlns="" id="{2C5A0083-E9CD-443E-8794-E7ACE939B1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8" name="Rectangle 15">
                <a:extLst>
                  <a:ext uri="{FF2B5EF4-FFF2-40B4-BE49-F238E27FC236}">
                    <a16:creationId xmlns:a16="http://schemas.microsoft.com/office/drawing/2014/main" xmlns="" id="{F335290F-C01C-4F70-92D1-770A896D28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9" name="Rectangle 16">
                <a:extLst>
                  <a:ext uri="{FF2B5EF4-FFF2-40B4-BE49-F238E27FC236}">
                    <a16:creationId xmlns:a16="http://schemas.microsoft.com/office/drawing/2014/main" xmlns="" id="{19D283CE-E347-4976-909F-80F7C74B66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7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0" name="Rectangle 17">
                <a:extLst>
                  <a:ext uri="{FF2B5EF4-FFF2-40B4-BE49-F238E27FC236}">
                    <a16:creationId xmlns:a16="http://schemas.microsoft.com/office/drawing/2014/main" xmlns="" id="{E71ADBE2-4949-4641-883F-69FA025D8F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1" name="Rectangle 18">
                <a:extLst>
                  <a:ext uri="{FF2B5EF4-FFF2-40B4-BE49-F238E27FC236}">
                    <a16:creationId xmlns:a16="http://schemas.microsoft.com/office/drawing/2014/main" xmlns="" id="{5F1F63BD-1ED2-4D94-9390-301FDC8780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2" name="Rectangle 19">
                <a:extLst>
                  <a:ext uri="{FF2B5EF4-FFF2-40B4-BE49-F238E27FC236}">
                    <a16:creationId xmlns:a16="http://schemas.microsoft.com/office/drawing/2014/main" xmlns="" id="{F7B1B440-27BF-4AC3-A451-2A357CE69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3" name="Rectangle 20">
                <a:extLst>
                  <a:ext uri="{FF2B5EF4-FFF2-40B4-BE49-F238E27FC236}">
                    <a16:creationId xmlns:a16="http://schemas.microsoft.com/office/drawing/2014/main" xmlns="" id="{963DA26A-3DF0-4F2A-85B7-39B8735BA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8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4" name="Rectangle 21">
                <a:extLst>
                  <a:ext uri="{FF2B5EF4-FFF2-40B4-BE49-F238E27FC236}">
                    <a16:creationId xmlns:a16="http://schemas.microsoft.com/office/drawing/2014/main" xmlns="" id="{266DE233-0D07-43FC-BE4B-189D73B320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5" name="Rectangle 22">
                <a:extLst>
                  <a:ext uri="{FF2B5EF4-FFF2-40B4-BE49-F238E27FC236}">
                    <a16:creationId xmlns:a16="http://schemas.microsoft.com/office/drawing/2014/main" xmlns="" id="{E3F7E70D-30E6-4CA8-AE4F-292B27E61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6" name="Rectangle 23">
                <a:extLst>
                  <a:ext uri="{FF2B5EF4-FFF2-40B4-BE49-F238E27FC236}">
                    <a16:creationId xmlns:a16="http://schemas.microsoft.com/office/drawing/2014/main" xmlns="" id="{D7107310-A77B-43D1-B052-2780A45B9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1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7" name="Rectangle 24">
                <a:extLst>
                  <a:ext uri="{FF2B5EF4-FFF2-40B4-BE49-F238E27FC236}">
                    <a16:creationId xmlns:a16="http://schemas.microsoft.com/office/drawing/2014/main" xmlns="" id="{C1494847-0E6C-4C9D-938F-6A809603BB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8" name="Rectangle 25">
                <a:extLst>
                  <a:ext uri="{FF2B5EF4-FFF2-40B4-BE49-F238E27FC236}">
                    <a16:creationId xmlns:a16="http://schemas.microsoft.com/office/drawing/2014/main" xmlns="" id="{64F3ABCA-D526-46B2-8F11-67A7090B5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9" name="Rectangle 26">
                <a:extLst>
                  <a:ext uri="{FF2B5EF4-FFF2-40B4-BE49-F238E27FC236}">
                    <a16:creationId xmlns:a16="http://schemas.microsoft.com/office/drawing/2014/main" xmlns="" id="{75648F9A-563C-4A68-8A08-07F6ABF1D6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5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0" name="Rectangle 27">
                <a:extLst>
                  <a:ext uri="{FF2B5EF4-FFF2-40B4-BE49-F238E27FC236}">
                    <a16:creationId xmlns:a16="http://schemas.microsoft.com/office/drawing/2014/main" xmlns="" id="{804A2B0A-3F43-4924-9C7F-9BCBC839E9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7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1" name="Rectangle 28">
                <a:extLst>
                  <a:ext uri="{FF2B5EF4-FFF2-40B4-BE49-F238E27FC236}">
                    <a16:creationId xmlns:a16="http://schemas.microsoft.com/office/drawing/2014/main" xmlns="" id="{6C65843B-B01A-45A3-BEC3-5B656E7DB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107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2" name="Rectangle 29">
                <a:extLst>
                  <a:ext uri="{FF2B5EF4-FFF2-40B4-BE49-F238E27FC236}">
                    <a16:creationId xmlns:a16="http://schemas.microsoft.com/office/drawing/2014/main" xmlns="" id="{FE4E9069-4ABA-4DF9-BDB3-208C3A7348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28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3" name="Rectangle 30">
                <a:extLst>
                  <a:ext uri="{FF2B5EF4-FFF2-40B4-BE49-F238E27FC236}">
                    <a16:creationId xmlns:a16="http://schemas.microsoft.com/office/drawing/2014/main" xmlns="" id="{D978D2F1-6739-40AE-B0D4-0DF58F599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4" name="Rectangle 31">
                <a:extLst>
                  <a:ext uri="{FF2B5EF4-FFF2-40B4-BE49-F238E27FC236}">
                    <a16:creationId xmlns:a16="http://schemas.microsoft.com/office/drawing/2014/main" xmlns="" id="{473E01A4-7348-43EE-B840-397043FDB3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80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5" name="Rectangle 32">
                <a:extLst>
                  <a:ext uri="{FF2B5EF4-FFF2-40B4-BE49-F238E27FC236}">
                    <a16:creationId xmlns:a16="http://schemas.microsoft.com/office/drawing/2014/main" xmlns="" id="{2B749399-1297-4C1C-A8F9-7EAB84ACF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619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6" name="Rectangle 33">
                <a:extLst>
                  <a:ext uri="{FF2B5EF4-FFF2-40B4-BE49-F238E27FC236}">
                    <a16:creationId xmlns:a16="http://schemas.microsoft.com/office/drawing/2014/main" xmlns="" id="{EFF69CE2-ADE2-4C2C-B029-5ECEE7D837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43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7" name="Rectangle 34">
                <a:extLst>
                  <a:ext uri="{FF2B5EF4-FFF2-40B4-BE49-F238E27FC236}">
                    <a16:creationId xmlns:a16="http://schemas.microsoft.com/office/drawing/2014/main" xmlns="" id="{DA174F7E-A4E1-4080-BFDC-9B8BD78C42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70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8" name="Rectangle 35">
                <a:extLst>
                  <a:ext uri="{FF2B5EF4-FFF2-40B4-BE49-F238E27FC236}">
                    <a16:creationId xmlns:a16="http://schemas.microsoft.com/office/drawing/2014/main" xmlns="" id="{72FFFEF9-FD1A-4C88-9595-0592200ED3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52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9" name="Rectangle 36">
                <a:extLst>
                  <a:ext uri="{FF2B5EF4-FFF2-40B4-BE49-F238E27FC236}">
                    <a16:creationId xmlns:a16="http://schemas.microsoft.com/office/drawing/2014/main" xmlns="" id="{C805D748-A1DF-40D5-943F-A1FFB80B36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343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0" name="Rectangle 37">
                <a:extLst>
                  <a:ext uri="{FF2B5EF4-FFF2-40B4-BE49-F238E27FC236}">
                    <a16:creationId xmlns:a16="http://schemas.microsoft.com/office/drawing/2014/main" xmlns="" id="{64C2EFBC-943D-4587-B021-6EA9ACD64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16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1" name="Rectangle 38">
                <a:extLst>
                  <a:ext uri="{FF2B5EF4-FFF2-40B4-BE49-F238E27FC236}">
                    <a16:creationId xmlns:a16="http://schemas.microsoft.com/office/drawing/2014/main" xmlns="" id="{8F76C95B-C5F7-4D13-BF59-F11E20638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25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2" name="Rectangle 39">
                <a:extLst>
                  <a:ext uri="{FF2B5EF4-FFF2-40B4-BE49-F238E27FC236}">
                    <a16:creationId xmlns:a16="http://schemas.microsoft.com/office/drawing/2014/main" xmlns="" id="{3F116589-07DB-41DF-87BB-B7084193D2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07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3" name="Rectangle 40">
                <a:extLst>
                  <a:ext uri="{FF2B5EF4-FFF2-40B4-BE49-F238E27FC236}">
                    <a16:creationId xmlns:a16="http://schemas.microsoft.com/office/drawing/2014/main" xmlns="" id="{3FD4CCA3-7202-48F3-9909-CFB386A481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89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8257" name="Line 41">
              <a:extLst>
                <a:ext uri="{FF2B5EF4-FFF2-40B4-BE49-F238E27FC236}">
                  <a16:creationId xmlns:a16="http://schemas.microsoft.com/office/drawing/2014/main" xmlns="" id="{20E19EF7-4BF3-4B3B-8CE5-87A37E842A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1207"/>
              <a:ext cx="0" cy="272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8" name="Line 42">
              <a:extLst>
                <a:ext uri="{FF2B5EF4-FFF2-40B4-BE49-F238E27FC236}">
                  <a16:creationId xmlns:a16="http://schemas.microsoft.com/office/drawing/2014/main" xmlns="" id="{BD8118D5-ADF7-4B53-A9DE-F0D789AD55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5" y="2659"/>
              <a:ext cx="272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9" name="Text Box 43">
              <a:extLst>
                <a:ext uri="{FF2B5EF4-FFF2-40B4-BE49-F238E27FC236}">
                  <a16:creationId xmlns:a16="http://schemas.microsoft.com/office/drawing/2014/main" xmlns="" id="{9FFCA0FC-D8BC-4675-8146-53F5DEAEFD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067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8260" name="Text Box 44">
              <a:extLst>
                <a:ext uri="{FF2B5EF4-FFF2-40B4-BE49-F238E27FC236}">
                  <a16:creationId xmlns:a16="http://schemas.microsoft.com/office/drawing/2014/main" xmlns="" id="{67EE6861-F3CB-486D-8E65-0B8DBD2D21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9" y="2535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8261" name="Text Box 45">
              <a:extLst>
                <a:ext uri="{FF2B5EF4-FFF2-40B4-BE49-F238E27FC236}">
                  <a16:creationId xmlns:a16="http://schemas.microsoft.com/office/drawing/2014/main" xmlns="" id="{C43A1F65-9839-4F43-B1C4-A726DA8F58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8262" name="Text Box 46">
              <a:extLst>
                <a:ext uri="{FF2B5EF4-FFF2-40B4-BE49-F238E27FC236}">
                  <a16:creationId xmlns:a16="http://schemas.microsoft.com/office/drawing/2014/main" xmlns="" id="{00910EB6-2F8D-4A8C-9488-B9E6A8F12A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8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63" name="Text Box 47">
              <a:extLst>
                <a:ext uri="{FF2B5EF4-FFF2-40B4-BE49-F238E27FC236}">
                  <a16:creationId xmlns:a16="http://schemas.microsoft.com/office/drawing/2014/main" xmlns="" id="{6BFB84F3-374A-4AB0-868E-510CF37078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4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264" name="Text Box 48">
              <a:extLst>
                <a:ext uri="{FF2B5EF4-FFF2-40B4-BE49-F238E27FC236}">
                  <a16:creationId xmlns:a16="http://schemas.microsoft.com/office/drawing/2014/main" xmlns="" id="{C767FB57-CE66-4E6E-8D1A-F3868A1F36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7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8265" name="Text Box 49">
              <a:extLst>
                <a:ext uri="{FF2B5EF4-FFF2-40B4-BE49-F238E27FC236}">
                  <a16:creationId xmlns:a16="http://schemas.microsoft.com/office/drawing/2014/main" xmlns="" id="{681EF903-0D7D-433F-B6EA-D84D5FF030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84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266" name="Text Box 50">
              <a:extLst>
                <a:ext uri="{FF2B5EF4-FFF2-40B4-BE49-F238E27FC236}">
                  <a16:creationId xmlns:a16="http://schemas.microsoft.com/office/drawing/2014/main" xmlns="" id="{05DC7AEA-C33A-4C60-9168-B4579AC01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2931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  <p:sp>
          <p:nvSpPr>
            <p:cNvPr id="8267" name="Text Box 51">
              <a:extLst>
                <a:ext uri="{FF2B5EF4-FFF2-40B4-BE49-F238E27FC236}">
                  <a16:creationId xmlns:a16="http://schemas.microsoft.com/office/drawing/2014/main" xmlns="" id="{02843264-BB74-4E78-BD92-B7B642572B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294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8268" name="Text Box 52">
              <a:extLst>
                <a:ext uri="{FF2B5EF4-FFF2-40B4-BE49-F238E27FC236}">
                  <a16:creationId xmlns:a16="http://schemas.microsoft.com/office/drawing/2014/main" xmlns="" id="{1FF6EC21-D461-4C1F-9ACA-889C816517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665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8269" name="Text Box 53">
              <a:extLst>
                <a:ext uri="{FF2B5EF4-FFF2-40B4-BE49-F238E27FC236}">
                  <a16:creationId xmlns:a16="http://schemas.microsoft.com/office/drawing/2014/main" xmlns="" id="{AB82EB08-CFDB-4345-89D2-1FB298542E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488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8270" name="Text Box 54">
              <a:extLst>
                <a:ext uri="{FF2B5EF4-FFF2-40B4-BE49-F238E27FC236}">
                  <a16:creationId xmlns:a16="http://schemas.microsoft.com/office/drawing/2014/main" xmlns="" id="{7B8F322D-EDD0-4EA7-BC3F-A8125B2C34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8271" name="Text Box 55">
              <a:extLst>
                <a:ext uri="{FF2B5EF4-FFF2-40B4-BE49-F238E27FC236}">
                  <a16:creationId xmlns:a16="http://schemas.microsoft.com/office/drawing/2014/main" xmlns="" id="{06AD1BEF-B468-4F4F-8828-C67C2534BC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2205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72" name="Text Box 56">
              <a:extLst>
                <a:ext uri="{FF2B5EF4-FFF2-40B4-BE49-F238E27FC236}">
                  <a16:creationId xmlns:a16="http://schemas.microsoft.com/office/drawing/2014/main" xmlns="" id="{E4F4BAB1-9A90-4EA9-847B-E1108AC12D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8273" name="Text Box 57">
              <a:extLst>
                <a:ext uri="{FF2B5EF4-FFF2-40B4-BE49-F238E27FC236}">
                  <a16:creationId xmlns:a16="http://schemas.microsoft.com/office/drawing/2014/main" xmlns="" id="{20AAC3DF-8D11-4D1A-A042-7CCC91BEAE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2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</p:grpSp>
      <p:sp>
        <p:nvSpPr>
          <p:cNvPr id="66624" name="Line 64">
            <a:extLst>
              <a:ext uri="{FF2B5EF4-FFF2-40B4-BE49-F238E27FC236}">
                <a16:creationId xmlns:a16="http://schemas.microsoft.com/office/drawing/2014/main" xmlns="" id="{69879D06-B6B6-4542-B06B-017FD681E5C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5825" y="1700213"/>
            <a:ext cx="0" cy="4752975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grpSp>
        <p:nvGrpSpPr>
          <p:cNvPr id="66638" name="Group 78">
            <a:extLst>
              <a:ext uri="{FF2B5EF4-FFF2-40B4-BE49-F238E27FC236}">
                <a16:creationId xmlns:a16="http://schemas.microsoft.com/office/drawing/2014/main" xmlns="" id="{3E366AC5-D04D-4950-BAC8-D8FCC1B3BC17}"/>
              </a:ext>
            </a:extLst>
          </p:cNvPr>
          <p:cNvGrpSpPr>
            <a:grpSpLocks/>
          </p:cNvGrpSpPr>
          <p:nvPr/>
        </p:nvGrpSpPr>
        <p:grpSpPr bwMode="auto">
          <a:xfrm>
            <a:off x="5795963" y="2492375"/>
            <a:ext cx="576262" cy="1152525"/>
            <a:chOff x="3651" y="1570"/>
            <a:chExt cx="363" cy="726"/>
          </a:xfrm>
        </p:grpSpPr>
        <p:sp>
          <p:nvSpPr>
            <p:cNvPr id="8254" name="Freeform 76">
              <a:extLst>
                <a:ext uri="{FF2B5EF4-FFF2-40B4-BE49-F238E27FC236}">
                  <a16:creationId xmlns:a16="http://schemas.microsoft.com/office/drawing/2014/main" xmlns="" id="{83D05D1F-0F7B-48AD-AAD2-4BD6268E1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1" y="1570"/>
              <a:ext cx="363" cy="726"/>
            </a:xfrm>
            <a:custGeom>
              <a:avLst/>
              <a:gdLst>
                <a:gd name="T0" fmla="*/ 363 w 363"/>
                <a:gd name="T1" fmla="*/ 0 h 726"/>
                <a:gd name="T2" fmla="*/ 0 w 363"/>
                <a:gd name="T3" fmla="*/ 182 h 726"/>
                <a:gd name="T4" fmla="*/ 181 w 363"/>
                <a:gd name="T5" fmla="*/ 726 h 726"/>
                <a:gd name="T6" fmla="*/ 363 w 363"/>
                <a:gd name="T7" fmla="*/ 0 h 7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3" h="726">
                  <a:moveTo>
                    <a:pt x="363" y="0"/>
                  </a:moveTo>
                  <a:lnTo>
                    <a:pt x="0" y="182"/>
                  </a:lnTo>
                  <a:lnTo>
                    <a:pt x="181" y="726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5" name="Text Box 77">
              <a:extLst>
                <a:ext uri="{FF2B5EF4-FFF2-40B4-BE49-F238E27FC236}">
                  <a16:creationId xmlns:a16="http://schemas.microsoft.com/office/drawing/2014/main" xmlns="" id="{99A5C526-99FD-4299-8D21-AA6F8A9427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9" y="1719"/>
              <a:ext cx="2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T</a:t>
              </a:r>
            </a:p>
          </p:txBody>
        </p:sp>
      </p:grpSp>
      <p:grpSp>
        <p:nvGrpSpPr>
          <p:cNvPr id="66639" name="Group 79">
            <a:extLst>
              <a:ext uri="{FF2B5EF4-FFF2-40B4-BE49-F238E27FC236}">
                <a16:creationId xmlns:a16="http://schemas.microsoft.com/office/drawing/2014/main" xmlns="" id="{A915ED67-3603-4C64-9FB8-3FA9A577153F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101013" y="2492375"/>
            <a:ext cx="574675" cy="1152525"/>
            <a:chOff x="3651" y="1570"/>
            <a:chExt cx="363" cy="726"/>
          </a:xfrm>
        </p:grpSpPr>
        <p:sp>
          <p:nvSpPr>
            <p:cNvPr id="8252" name="Freeform 80">
              <a:extLst>
                <a:ext uri="{FF2B5EF4-FFF2-40B4-BE49-F238E27FC236}">
                  <a16:creationId xmlns:a16="http://schemas.microsoft.com/office/drawing/2014/main" xmlns="" id="{6FD0F905-1079-47FD-AC9D-6B2360306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1" y="1570"/>
              <a:ext cx="363" cy="726"/>
            </a:xfrm>
            <a:custGeom>
              <a:avLst/>
              <a:gdLst>
                <a:gd name="T0" fmla="*/ 363 w 363"/>
                <a:gd name="T1" fmla="*/ 0 h 726"/>
                <a:gd name="T2" fmla="*/ 0 w 363"/>
                <a:gd name="T3" fmla="*/ 182 h 726"/>
                <a:gd name="T4" fmla="*/ 181 w 363"/>
                <a:gd name="T5" fmla="*/ 726 h 726"/>
                <a:gd name="T6" fmla="*/ 363 w 363"/>
                <a:gd name="T7" fmla="*/ 0 h 7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3" h="726">
                  <a:moveTo>
                    <a:pt x="363" y="0"/>
                  </a:moveTo>
                  <a:lnTo>
                    <a:pt x="0" y="182"/>
                  </a:lnTo>
                  <a:lnTo>
                    <a:pt x="181" y="726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3" name="Text Box 81">
              <a:extLst>
                <a:ext uri="{FF2B5EF4-FFF2-40B4-BE49-F238E27FC236}">
                  <a16:creationId xmlns:a16="http://schemas.microsoft.com/office/drawing/2014/main" xmlns="" id="{BF95F35B-D9CD-4FC0-A093-AF0A3643CB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3" y="1719"/>
              <a:ext cx="2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T’</a:t>
              </a:r>
            </a:p>
          </p:txBody>
        </p:sp>
      </p:grpSp>
      <p:grpSp>
        <p:nvGrpSpPr>
          <p:cNvPr id="66667" name="Group 107">
            <a:extLst>
              <a:ext uri="{FF2B5EF4-FFF2-40B4-BE49-F238E27FC236}">
                <a16:creationId xmlns:a16="http://schemas.microsoft.com/office/drawing/2014/main" xmlns="" id="{0DBC506E-A3D4-4EA7-96A5-EA2D0D972048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2198688"/>
            <a:ext cx="863600" cy="438150"/>
            <a:chOff x="4014" y="1385"/>
            <a:chExt cx="544" cy="276"/>
          </a:xfrm>
        </p:grpSpPr>
        <p:sp>
          <p:nvSpPr>
            <p:cNvPr id="8247" name="Line 88">
              <a:extLst>
                <a:ext uri="{FF2B5EF4-FFF2-40B4-BE49-F238E27FC236}">
                  <a16:creationId xmlns:a16="http://schemas.microsoft.com/office/drawing/2014/main" xmlns="" id="{C99296C2-F32A-483B-8CC0-C447A97EFE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4" y="1570"/>
              <a:ext cx="54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48" name="Rectangle 89">
              <a:extLst>
                <a:ext uri="{FF2B5EF4-FFF2-40B4-BE49-F238E27FC236}">
                  <a16:creationId xmlns:a16="http://schemas.microsoft.com/office/drawing/2014/main" xmlns="" id="{82A59967-D1AD-4D1A-A0FD-D56CA7052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1570"/>
              <a:ext cx="90" cy="9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249" name="Text Box 90">
              <a:extLst>
                <a:ext uri="{FF2B5EF4-FFF2-40B4-BE49-F238E27FC236}">
                  <a16:creationId xmlns:a16="http://schemas.microsoft.com/office/drawing/2014/main" xmlns="" id="{B3AA52C6-16DF-46B6-87E3-B46B6A8DAB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8" y="1385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3</a:t>
              </a:r>
            </a:p>
          </p:txBody>
        </p:sp>
      </p:grpSp>
      <p:grpSp>
        <p:nvGrpSpPr>
          <p:cNvPr id="66666" name="Group 106">
            <a:extLst>
              <a:ext uri="{FF2B5EF4-FFF2-40B4-BE49-F238E27FC236}">
                <a16:creationId xmlns:a16="http://schemas.microsoft.com/office/drawing/2014/main" xmlns="" id="{5BDA1286-D25E-4E4B-BBD8-C3F3EE4C800F}"/>
              </a:ext>
            </a:extLst>
          </p:cNvPr>
          <p:cNvGrpSpPr>
            <a:grpSpLocks/>
          </p:cNvGrpSpPr>
          <p:nvPr/>
        </p:nvGrpSpPr>
        <p:grpSpPr bwMode="auto">
          <a:xfrm>
            <a:off x="7237413" y="2198688"/>
            <a:ext cx="863600" cy="366712"/>
            <a:chOff x="4559" y="1385"/>
            <a:chExt cx="544" cy="231"/>
          </a:xfrm>
        </p:grpSpPr>
        <p:sp>
          <p:nvSpPr>
            <p:cNvPr id="8245" name="Line 92">
              <a:extLst>
                <a:ext uri="{FF2B5EF4-FFF2-40B4-BE49-F238E27FC236}">
                  <a16:creationId xmlns:a16="http://schemas.microsoft.com/office/drawing/2014/main" xmlns="" id="{999A7585-3231-4A71-94C0-D35F9FE6E7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9" y="1570"/>
              <a:ext cx="54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46" name="Text Box 93">
              <a:extLst>
                <a:ext uri="{FF2B5EF4-FFF2-40B4-BE49-F238E27FC236}">
                  <a16:creationId xmlns:a16="http://schemas.microsoft.com/office/drawing/2014/main" xmlns="" id="{5FA62022-9690-452A-8FF8-DEB1757F45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3" y="1385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3</a:t>
              </a:r>
            </a:p>
          </p:txBody>
        </p:sp>
      </p:grpSp>
      <p:grpSp>
        <p:nvGrpSpPr>
          <p:cNvPr id="66668" name="Group 108">
            <a:extLst>
              <a:ext uri="{FF2B5EF4-FFF2-40B4-BE49-F238E27FC236}">
                <a16:creationId xmlns:a16="http://schemas.microsoft.com/office/drawing/2014/main" xmlns="" id="{72FEAB3A-C9C0-4795-A088-559B8F7C114F}"/>
              </a:ext>
            </a:extLst>
          </p:cNvPr>
          <p:cNvGrpSpPr>
            <a:grpSpLocks/>
          </p:cNvGrpSpPr>
          <p:nvPr/>
        </p:nvGrpSpPr>
        <p:grpSpPr bwMode="auto">
          <a:xfrm>
            <a:off x="5795963" y="2492375"/>
            <a:ext cx="1439862" cy="438150"/>
            <a:chOff x="3651" y="1570"/>
            <a:chExt cx="907" cy="276"/>
          </a:xfrm>
        </p:grpSpPr>
        <p:sp>
          <p:nvSpPr>
            <p:cNvPr id="8242" name="Line 96">
              <a:extLst>
                <a:ext uri="{FF2B5EF4-FFF2-40B4-BE49-F238E27FC236}">
                  <a16:creationId xmlns:a16="http://schemas.microsoft.com/office/drawing/2014/main" xmlns="" id="{0E2981B2-68DD-44BA-9A02-C4FF0410FF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1" y="1752"/>
              <a:ext cx="907" cy="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43" name="Rectangle 97">
              <a:extLst>
                <a:ext uri="{FF2B5EF4-FFF2-40B4-BE49-F238E27FC236}">
                  <a16:creationId xmlns:a16="http://schemas.microsoft.com/office/drawing/2014/main" xmlns="" id="{B65B8FA7-0640-43F3-AD0A-1B6F005D73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1755"/>
              <a:ext cx="90" cy="9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244" name="Text Box 98">
              <a:extLst>
                <a:ext uri="{FF2B5EF4-FFF2-40B4-BE49-F238E27FC236}">
                  <a16:creationId xmlns:a16="http://schemas.microsoft.com/office/drawing/2014/main" xmlns="" id="{A15603B4-5705-4780-AB08-9B6B53C076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8" y="1570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5</a:t>
              </a:r>
            </a:p>
          </p:txBody>
        </p:sp>
      </p:grpSp>
      <p:grpSp>
        <p:nvGrpSpPr>
          <p:cNvPr id="66669" name="Group 109">
            <a:extLst>
              <a:ext uri="{FF2B5EF4-FFF2-40B4-BE49-F238E27FC236}">
                <a16:creationId xmlns:a16="http://schemas.microsoft.com/office/drawing/2014/main" xmlns="" id="{0B462701-04D9-404F-A399-E572F6154FC1}"/>
              </a:ext>
            </a:extLst>
          </p:cNvPr>
          <p:cNvGrpSpPr>
            <a:grpSpLocks/>
          </p:cNvGrpSpPr>
          <p:nvPr/>
        </p:nvGrpSpPr>
        <p:grpSpPr bwMode="auto">
          <a:xfrm>
            <a:off x="7237413" y="2492375"/>
            <a:ext cx="1438275" cy="366713"/>
            <a:chOff x="4559" y="1570"/>
            <a:chExt cx="906" cy="231"/>
          </a:xfrm>
        </p:grpSpPr>
        <p:sp>
          <p:nvSpPr>
            <p:cNvPr id="8240" name="Line 99">
              <a:extLst>
                <a:ext uri="{FF2B5EF4-FFF2-40B4-BE49-F238E27FC236}">
                  <a16:creationId xmlns:a16="http://schemas.microsoft.com/office/drawing/2014/main" xmlns="" id="{1690080B-223E-48C1-90FE-AE21D205AB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9" y="1752"/>
              <a:ext cx="906" cy="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41" name="Text Box 100">
              <a:extLst>
                <a:ext uri="{FF2B5EF4-FFF2-40B4-BE49-F238E27FC236}">
                  <a16:creationId xmlns:a16="http://schemas.microsoft.com/office/drawing/2014/main" xmlns="" id="{76DF7896-94EC-4612-8AA2-D53775C879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3" y="1570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5</a:t>
              </a:r>
            </a:p>
          </p:txBody>
        </p:sp>
      </p:grpSp>
      <p:grpSp>
        <p:nvGrpSpPr>
          <p:cNvPr id="66670" name="Group 110">
            <a:extLst>
              <a:ext uri="{FF2B5EF4-FFF2-40B4-BE49-F238E27FC236}">
                <a16:creationId xmlns:a16="http://schemas.microsoft.com/office/drawing/2014/main" xmlns="" id="{622B45BE-B2CD-4A80-A2A3-31C162150943}"/>
              </a:ext>
            </a:extLst>
          </p:cNvPr>
          <p:cNvGrpSpPr>
            <a:grpSpLocks/>
          </p:cNvGrpSpPr>
          <p:nvPr/>
        </p:nvGrpSpPr>
        <p:grpSpPr bwMode="auto">
          <a:xfrm>
            <a:off x="6084888" y="3351213"/>
            <a:ext cx="1150937" cy="438150"/>
            <a:chOff x="3833" y="2111"/>
            <a:chExt cx="725" cy="276"/>
          </a:xfrm>
        </p:grpSpPr>
        <p:sp>
          <p:nvSpPr>
            <p:cNvPr id="8237" name="Line 101">
              <a:extLst>
                <a:ext uri="{FF2B5EF4-FFF2-40B4-BE49-F238E27FC236}">
                  <a16:creationId xmlns:a16="http://schemas.microsoft.com/office/drawing/2014/main" xmlns="" id="{182A55E3-BA07-439C-AC8D-4E629D6115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296"/>
              <a:ext cx="725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38" name="Rectangle 102">
              <a:extLst>
                <a:ext uri="{FF2B5EF4-FFF2-40B4-BE49-F238E27FC236}">
                  <a16:creationId xmlns:a16="http://schemas.microsoft.com/office/drawing/2014/main" xmlns="" id="{B5507062-5E8A-401B-9E1F-CF285C790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2296"/>
              <a:ext cx="90" cy="9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239" name="Text Box 103">
              <a:extLst>
                <a:ext uri="{FF2B5EF4-FFF2-40B4-BE49-F238E27FC236}">
                  <a16:creationId xmlns:a16="http://schemas.microsoft.com/office/drawing/2014/main" xmlns="" id="{F6F0D75F-6573-48A0-B906-AA7A8674EF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8" y="2111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4</a:t>
              </a:r>
            </a:p>
          </p:txBody>
        </p:sp>
      </p:grpSp>
      <p:grpSp>
        <p:nvGrpSpPr>
          <p:cNvPr id="66671" name="Group 111">
            <a:extLst>
              <a:ext uri="{FF2B5EF4-FFF2-40B4-BE49-F238E27FC236}">
                <a16:creationId xmlns:a16="http://schemas.microsoft.com/office/drawing/2014/main" xmlns="" id="{5E22EF73-769E-4D8A-8E4F-DD74F4B1FF88}"/>
              </a:ext>
            </a:extLst>
          </p:cNvPr>
          <p:cNvGrpSpPr>
            <a:grpSpLocks/>
          </p:cNvGrpSpPr>
          <p:nvPr/>
        </p:nvGrpSpPr>
        <p:grpSpPr bwMode="auto">
          <a:xfrm>
            <a:off x="7237413" y="3351213"/>
            <a:ext cx="1150937" cy="366712"/>
            <a:chOff x="4559" y="2111"/>
            <a:chExt cx="725" cy="231"/>
          </a:xfrm>
        </p:grpSpPr>
        <p:sp>
          <p:nvSpPr>
            <p:cNvPr id="8235" name="Line 104">
              <a:extLst>
                <a:ext uri="{FF2B5EF4-FFF2-40B4-BE49-F238E27FC236}">
                  <a16:creationId xmlns:a16="http://schemas.microsoft.com/office/drawing/2014/main" xmlns="" id="{76EA5938-1D5C-40EF-B1E7-9CBA397AF4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9" y="2296"/>
              <a:ext cx="725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36" name="Text Box 105">
              <a:extLst>
                <a:ext uri="{FF2B5EF4-FFF2-40B4-BE49-F238E27FC236}">
                  <a16:creationId xmlns:a16="http://schemas.microsoft.com/office/drawing/2014/main" xmlns="" id="{AB848654-019E-42CC-8F9B-719229969B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3" y="2111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547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6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6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6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6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6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6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xmlns="" id="{95379BDE-097E-4F5D-B8D3-2F3D0AC9E4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79216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Lines of Reflection</a:t>
            </a:r>
            <a:endParaRPr lang="en-GB" altLang="en-US" dirty="0"/>
          </a:p>
        </p:txBody>
      </p:sp>
      <p:grpSp>
        <p:nvGrpSpPr>
          <p:cNvPr id="8197" name="Group 5">
            <a:extLst>
              <a:ext uri="{FF2B5EF4-FFF2-40B4-BE49-F238E27FC236}">
                <a16:creationId xmlns:a16="http://schemas.microsoft.com/office/drawing/2014/main" xmlns="" id="{AD7B33CF-02B6-4BB2-B2F1-CF495416DFD5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115888"/>
            <a:ext cx="1511300" cy="1512887"/>
            <a:chOff x="975" y="2659"/>
            <a:chExt cx="1180" cy="1179"/>
          </a:xfrm>
        </p:grpSpPr>
        <p:sp>
          <p:nvSpPr>
            <p:cNvPr id="8304" name="AutoShape 6">
              <a:extLst>
                <a:ext uri="{FF2B5EF4-FFF2-40B4-BE49-F238E27FC236}">
                  <a16:creationId xmlns:a16="http://schemas.microsoft.com/office/drawing/2014/main" xmlns="" id="{B4532E37-CE83-4750-95A4-82F6642E05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401153">
              <a:off x="1157" y="3022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305" name="AutoShape 7">
              <a:extLst>
                <a:ext uri="{FF2B5EF4-FFF2-40B4-BE49-F238E27FC236}">
                  <a16:creationId xmlns:a16="http://schemas.microsoft.com/office/drawing/2014/main" xmlns="" id="{EA76DD44-F34A-4140-8E88-61C03384EC0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435911" flipH="1">
              <a:off x="1564" y="2614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306" name="Line 8">
              <a:extLst>
                <a:ext uri="{FF2B5EF4-FFF2-40B4-BE49-F238E27FC236}">
                  <a16:creationId xmlns:a16="http://schemas.microsoft.com/office/drawing/2014/main" xmlns="" id="{DEDF88C5-9D63-4C57-A7DF-779B86E0B6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2659"/>
              <a:ext cx="1180" cy="1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8198" name="Group 9">
            <a:extLst>
              <a:ext uri="{FF2B5EF4-FFF2-40B4-BE49-F238E27FC236}">
                <a16:creationId xmlns:a16="http://schemas.microsoft.com/office/drawing/2014/main" xmlns="" id="{B6139942-7402-4D4C-9B7A-EBA027B22DE9}"/>
              </a:ext>
            </a:extLst>
          </p:cNvPr>
          <p:cNvGrpSpPr>
            <a:grpSpLocks/>
          </p:cNvGrpSpPr>
          <p:nvPr/>
        </p:nvGrpSpPr>
        <p:grpSpPr bwMode="auto">
          <a:xfrm>
            <a:off x="4398966" y="1189036"/>
            <a:ext cx="4527550" cy="4543425"/>
            <a:chOff x="2925" y="1067"/>
            <a:chExt cx="2852" cy="2862"/>
          </a:xfrm>
        </p:grpSpPr>
        <p:grpSp>
          <p:nvGrpSpPr>
            <p:cNvPr id="8256" name="Group 10">
              <a:extLst>
                <a:ext uri="{FF2B5EF4-FFF2-40B4-BE49-F238E27FC236}">
                  <a16:creationId xmlns:a16="http://schemas.microsoft.com/office/drawing/2014/main" xmlns="" id="{7D2614EA-F6DF-448F-9B4C-AD979BE86F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6" y="1207"/>
              <a:ext cx="2721" cy="2722"/>
              <a:chOff x="1429" y="981"/>
              <a:chExt cx="2721" cy="2722"/>
            </a:xfrm>
          </p:grpSpPr>
          <p:sp>
            <p:nvSpPr>
              <p:cNvPr id="8274" name="Rectangle 11">
                <a:extLst>
                  <a:ext uri="{FF2B5EF4-FFF2-40B4-BE49-F238E27FC236}">
                    <a16:creationId xmlns:a16="http://schemas.microsoft.com/office/drawing/2014/main" xmlns="" id="{707049FF-BCC0-4D01-AA38-DA3068F1D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5" name="Rectangle 12">
                <a:extLst>
                  <a:ext uri="{FF2B5EF4-FFF2-40B4-BE49-F238E27FC236}">
                    <a16:creationId xmlns:a16="http://schemas.microsoft.com/office/drawing/2014/main" xmlns="" id="{12846864-FBE1-48D4-819A-74BBE42A66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6" name="Rectangle 13">
                <a:extLst>
                  <a:ext uri="{FF2B5EF4-FFF2-40B4-BE49-F238E27FC236}">
                    <a16:creationId xmlns:a16="http://schemas.microsoft.com/office/drawing/2014/main" xmlns="" id="{FE33C574-7F70-4FB1-ACF1-BAC31D7EF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7" name="Rectangle 14">
                <a:extLst>
                  <a:ext uri="{FF2B5EF4-FFF2-40B4-BE49-F238E27FC236}">
                    <a16:creationId xmlns:a16="http://schemas.microsoft.com/office/drawing/2014/main" xmlns="" id="{2C5A0083-E9CD-443E-8794-E7ACE939B1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8" name="Rectangle 15">
                <a:extLst>
                  <a:ext uri="{FF2B5EF4-FFF2-40B4-BE49-F238E27FC236}">
                    <a16:creationId xmlns:a16="http://schemas.microsoft.com/office/drawing/2014/main" xmlns="" id="{F335290F-C01C-4F70-92D1-770A896D28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9" name="Rectangle 16">
                <a:extLst>
                  <a:ext uri="{FF2B5EF4-FFF2-40B4-BE49-F238E27FC236}">
                    <a16:creationId xmlns:a16="http://schemas.microsoft.com/office/drawing/2014/main" xmlns="" id="{19D283CE-E347-4976-909F-80F7C74B66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7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0" name="Rectangle 17">
                <a:extLst>
                  <a:ext uri="{FF2B5EF4-FFF2-40B4-BE49-F238E27FC236}">
                    <a16:creationId xmlns:a16="http://schemas.microsoft.com/office/drawing/2014/main" xmlns="" id="{E71ADBE2-4949-4641-883F-69FA025D8F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1" name="Rectangle 18">
                <a:extLst>
                  <a:ext uri="{FF2B5EF4-FFF2-40B4-BE49-F238E27FC236}">
                    <a16:creationId xmlns:a16="http://schemas.microsoft.com/office/drawing/2014/main" xmlns="" id="{5F1F63BD-1ED2-4D94-9390-301FDC8780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2" name="Rectangle 19">
                <a:extLst>
                  <a:ext uri="{FF2B5EF4-FFF2-40B4-BE49-F238E27FC236}">
                    <a16:creationId xmlns:a16="http://schemas.microsoft.com/office/drawing/2014/main" xmlns="" id="{F7B1B440-27BF-4AC3-A451-2A357CE69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3" name="Rectangle 20">
                <a:extLst>
                  <a:ext uri="{FF2B5EF4-FFF2-40B4-BE49-F238E27FC236}">
                    <a16:creationId xmlns:a16="http://schemas.microsoft.com/office/drawing/2014/main" xmlns="" id="{963DA26A-3DF0-4F2A-85B7-39B8735BA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8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4" name="Rectangle 21">
                <a:extLst>
                  <a:ext uri="{FF2B5EF4-FFF2-40B4-BE49-F238E27FC236}">
                    <a16:creationId xmlns:a16="http://schemas.microsoft.com/office/drawing/2014/main" xmlns="" id="{266DE233-0D07-43FC-BE4B-189D73B320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5" name="Rectangle 22">
                <a:extLst>
                  <a:ext uri="{FF2B5EF4-FFF2-40B4-BE49-F238E27FC236}">
                    <a16:creationId xmlns:a16="http://schemas.microsoft.com/office/drawing/2014/main" xmlns="" id="{E3F7E70D-30E6-4CA8-AE4F-292B27E61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6" name="Rectangle 23">
                <a:extLst>
                  <a:ext uri="{FF2B5EF4-FFF2-40B4-BE49-F238E27FC236}">
                    <a16:creationId xmlns:a16="http://schemas.microsoft.com/office/drawing/2014/main" xmlns="" id="{D7107310-A77B-43D1-B052-2780A45B9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1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7" name="Rectangle 24">
                <a:extLst>
                  <a:ext uri="{FF2B5EF4-FFF2-40B4-BE49-F238E27FC236}">
                    <a16:creationId xmlns:a16="http://schemas.microsoft.com/office/drawing/2014/main" xmlns="" id="{C1494847-0E6C-4C9D-938F-6A809603BB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8" name="Rectangle 25">
                <a:extLst>
                  <a:ext uri="{FF2B5EF4-FFF2-40B4-BE49-F238E27FC236}">
                    <a16:creationId xmlns:a16="http://schemas.microsoft.com/office/drawing/2014/main" xmlns="" id="{64F3ABCA-D526-46B2-8F11-67A7090B5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9" name="Rectangle 26">
                <a:extLst>
                  <a:ext uri="{FF2B5EF4-FFF2-40B4-BE49-F238E27FC236}">
                    <a16:creationId xmlns:a16="http://schemas.microsoft.com/office/drawing/2014/main" xmlns="" id="{75648F9A-563C-4A68-8A08-07F6ABF1D6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5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0" name="Rectangle 27">
                <a:extLst>
                  <a:ext uri="{FF2B5EF4-FFF2-40B4-BE49-F238E27FC236}">
                    <a16:creationId xmlns:a16="http://schemas.microsoft.com/office/drawing/2014/main" xmlns="" id="{804A2B0A-3F43-4924-9C7F-9BCBC839E9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7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1" name="Rectangle 28">
                <a:extLst>
                  <a:ext uri="{FF2B5EF4-FFF2-40B4-BE49-F238E27FC236}">
                    <a16:creationId xmlns:a16="http://schemas.microsoft.com/office/drawing/2014/main" xmlns="" id="{6C65843B-B01A-45A3-BEC3-5B656E7DB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107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2" name="Rectangle 29">
                <a:extLst>
                  <a:ext uri="{FF2B5EF4-FFF2-40B4-BE49-F238E27FC236}">
                    <a16:creationId xmlns:a16="http://schemas.microsoft.com/office/drawing/2014/main" xmlns="" id="{FE4E9069-4ABA-4DF9-BDB3-208C3A7348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28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3" name="Rectangle 30">
                <a:extLst>
                  <a:ext uri="{FF2B5EF4-FFF2-40B4-BE49-F238E27FC236}">
                    <a16:creationId xmlns:a16="http://schemas.microsoft.com/office/drawing/2014/main" xmlns="" id="{D978D2F1-6739-40AE-B0D4-0DF58F599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4" name="Rectangle 31">
                <a:extLst>
                  <a:ext uri="{FF2B5EF4-FFF2-40B4-BE49-F238E27FC236}">
                    <a16:creationId xmlns:a16="http://schemas.microsoft.com/office/drawing/2014/main" xmlns="" id="{473E01A4-7348-43EE-B840-397043FDB3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80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5" name="Rectangle 32">
                <a:extLst>
                  <a:ext uri="{FF2B5EF4-FFF2-40B4-BE49-F238E27FC236}">
                    <a16:creationId xmlns:a16="http://schemas.microsoft.com/office/drawing/2014/main" xmlns="" id="{2B749399-1297-4C1C-A8F9-7EAB84ACF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619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6" name="Rectangle 33">
                <a:extLst>
                  <a:ext uri="{FF2B5EF4-FFF2-40B4-BE49-F238E27FC236}">
                    <a16:creationId xmlns:a16="http://schemas.microsoft.com/office/drawing/2014/main" xmlns="" id="{EFF69CE2-ADE2-4C2C-B029-5ECEE7D837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43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7" name="Rectangle 34">
                <a:extLst>
                  <a:ext uri="{FF2B5EF4-FFF2-40B4-BE49-F238E27FC236}">
                    <a16:creationId xmlns:a16="http://schemas.microsoft.com/office/drawing/2014/main" xmlns="" id="{DA174F7E-A4E1-4080-BFDC-9B8BD78C42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70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8" name="Rectangle 35">
                <a:extLst>
                  <a:ext uri="{FF2B5EF4-FFF2-40B4-BE49-F238E27FC236}">
                    <a16:creationId xmlns:a16="http://schemas.microsoft.com/office/drawing/2014/main" xmlns="" id="{72FFFEF9-FD1A-4C88-9595-0592200ED3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52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9" name="Rectangle 36">
                <a:extLst>
                  <a:ext uri="{FF2B5EF4-FFF2-40B4-BE49-F238E27FC236}">
                    <a16:creationId xmlns:a16="http://schemas.microsoft.com/office/drawing/2014/main" xmlns="" id="{C805D748-A1DF-40D5-943F-A1FFB80B36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343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0" name="Rectangle 37">
                <a:extLst>
                  <a:ext uri="{FF2B5EF4-FFF2-40B4-BE49-F238E27FC236}">
                    <a16:creationId xmlns:a16="http://schemas.microsoft.com/office/drawing/2014/main" xmlns="" id="{64C2EFBC-943D-4587-B021-6EA9ACD64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16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1" name="Rectangle 38">
                <a:extLst>
                  <a:ext uri="{FF2B5EF4-FFF2-40B4-BE49-F238E27FC236}">
                    <a16:creationId xmlns:a16="http://schemas.microsoft.com/office/drawing/2014/main" xmlns="" id="{8F76C95B-C5F7-4D13-BF59-F11E20638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25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2" name="Rectangle 39">
                <a:extLst>
                  <a:ext uri="{FF2B5EF4-FFF2-40B4-BE49-F238E27FC236}">
                    <a16:creationId xmlns:a16="http://schemas.microsoft.com/office/drawing/2014/main" xmlns="" id="{3F116589-07DB-41DF-87BB-B7084193D2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07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3" name="Rectangle 40">
                <a:extLst>
                  <a:ext uri="{FF2B5EF4-FFF2-40B4-BE49-F238E27FC236}">
                    <a16:creationId xmlns:a16="http://schemas.microsoft.com/office/drawing/2014/main" xmlns="" id="{3FD4CCA3-7202-48F3-9909-CFB386A481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89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8257" name="Line 41">
              <a:extLst>
                <a:ext uri="{FF2B5EF4-FFF2-40B4-BE49-F238E27FC236}">
                  <a16:creationId xmlns:a16="http://schemas.microsoft.com/office/drawing/2014/main" xmlns="" id="{20E19EF7-4BF3-4B3B-8CE5-87A37E842A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1207"/>
              <a:ext cx="0" cy="272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8" name="Line 42">
              <a:extLst>
                <a:ext uri="{FF2B5EF4-FFF2-40B4-BE49-F238E27FC236}">
                  <a16:creationId xmlns:a16="http://schemas.microsoft.com/office/drawing/2014/main" xmlns="" id="{BD8118D5-ADF7-4B53-A9DE-F0D789AD55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5" y="2659"/>
              <a:ext cx="272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9" name="Text Box 43">
              <a:extLst>
                <a:ext uri="{FF2B5EF4-FFF2-40B4-BE49-F238E27FC236}">
                  <a16:creationId xmlns:a16="http://schemas.microsoft.com/office/drawing/2014/main" xmlns="" id="{9FFCA0FC-D8BC-4675-8146-53F5DEAEFD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067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8260" name="Text Box 44">
              <a:extLst>
                <a:ext uri="{FF2B5EF4-FFF2-40B4-BE49-F238E27FC236}">
                  <a16:creationId xmlns:a16="http://schemas.microsoft.com/office/drawing/2014/main" xmlns="" id="{67EE6861-F3CB-486D-8E65-0B8DBD2D21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9" y="2535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8261" name="Text Box 45">
              <a:extLst>
                <a:ext uri="{FF2B5EF4-FFF2-40B4-BE49-F238E27FC236}">
                  <a16:creationId xmlns:a16="http://schemas.microsoft.com/office/drawing/2014/main" xmlns="" id="{C43A1F65-9839-4F43-B1C4-A726DA8F58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8262" name="Text Box 46">
              <a:extLst>
                <a:ext uri="{FF2B5EF4-FFF2-40B4-BE49-F238E27FC236}">
                  <a16:creationId xmlns:a16="http://schemas.microsoft.com/office/drawing/2014/main" xmlns="" id="{00910EB6-2F8D-4A8C-9488-B9E6A8F12A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8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63" name="Text Box 47">
              <a:extLst>
                <a:ext uri="{FF2B5EF4-FFF2-40B4-BE49-F238E27FC236}">
                  <a16:creationId xmlns:a16="http://schemas.microsoft.com/office/drawing/2014/main" xmlns="" id="{6BFB84F3-374A-4AB0-868E-510CF37078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4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264" name="Text Box 48">
              <a:extLst>
                <a:ext uri="{FF2B5EF4-FFF2-40B4-BE49-F238E27FC236}">
                  <a16:creationId xmlns:a16="http://schemas.microsoft.com/office/drawing/2014/main" xmlns="" id="{C767FB57-CE66-4E6E-8D1A-F3868A1F36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7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8265" name="Text Box 49">
              <a:extLst>
                <a:ext uri="{FF2B5EF4-FFF2-40B4-BE49-F238E27FC236}">
                  <a16:creationId xmlns:a16="http://schemas.microsoft.com/office/drawing/2014/main" xmlns="" id="{681EF903-0D7D-433F-B6EA-D84D5FF030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84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266" name="Text Box 50">
              <a:extLst>
                <a:ext uri="{FF2B5EF4-FFF2-40B4-BE49-F238E27FC236}">
                  <a16:creationId xmlns:a16="http://schemas.microsoft.com/office/drawing/2014/main" xmlns="" id="{05DC7AEA-C33A-4C60-9168-B4579AC01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2931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  <p:sp>
          <p:nvSpPr>
            <p:cNvPr id="8267" name="Text Box 51">
              <a:extLst>
                <a:ext uri="{FF2B5EF4-FFF2-40B4-BE49-F238E27FC236}">
                  <a16:creationId xmlns:a16="http://schemas.microsoft.com/office/drawing/2014/main" xmlns="" id="{02843264-BB74-4E78-BD92-B7B642572B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294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8268" name="Text Box 52">
              <a:extLst>
                <a:ext uri="{FF2B5EF4-FFF2-40B4-BE49-F238E27FC236}">
                  <a16:creationId xmlns:a16="http://schemas.microsoft.com/office/drawing/2014/main" xmlns="" id="{1FF6EC21-D461-4C1F-9ACA-889C816517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665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8269" name="Text Box 53">
              <a:extLst>
                <a:ext uri="{FF2B5EF4-FFF2-40B4-BE49-F238E27FC236}">
                  <a16:creationId xmlns:a16="http://schemas.microsoft.com/office/drawing/2014/main" xmlns="" id="{AB82EB08-CFDB-4345-89D2-1FB298542E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488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8270" name="Text Box 54">
              <a:extLst>
                <a:ext uri="{FF2B5EF4-FFF2-40B4-BE49-F238E27FC236}">
                  <a16:creationId xmlns:a16="http://schemas.microsoft.com/office/drawing/2014/main" xmlns="" id="{7B8F322D-EDD0-4EA7-BC3F-A8125B2C34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8271" name="Text Box 55">
              <a:extLst>
                <a:ext uri="{FF2B5EF4-FFF2-40B4-BE49-F238E27FC236}">
                  <a16:creationId xmlns:a16="http://schemas.microsoft.com/office/drawing/2014/main" xmlns="" id="{06AD1BEF-B468-4F4F-8828-C67C2534BC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2205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72" name="Text Box 56">
              <a:extLst>
                <a:ext uri="{FF2B5EF4-FFF2-40B4-BE49-F238E27FC236}">
                  <a16:creationId xmlns:a16="http://schemas.microsoft.com/office/drawing/2014/main" xmlns="" id="{E4F4BAB1-9A90-4EA9-847B-E1108AC12D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8273" name="Text Box 57">
              <a:extLst>
                <a:ext uri="{FF2B5EF4-FFF2-40B4-BE49-F238E27FC236}">
                  <a16:creationId xmlns:a16="http://schemas.microsoft.com/office/drawing/2014/main" xmlns="" id="{20AAC3DF-8D11-4D1A-A042-7CCC91BEAE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2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23528" y="1994693"/>
                <a:ext cx="3384376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Plot the following points on your grid: </a:t>
                </a:r>
              </a:p>
              <a:p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sz="2800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−6, 0</m:t>
                      </m:r>
                      <m:r>
                        <a:rPr lang="en-GB" sz="2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) 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sz="2800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−2</m:t>
                      </m:r>
                      <m:r>
                        <a:rPr lang="en-GB" sz="2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, </m:t>
                      </m:r>
                      <m:r>
                        <a:rPr lang="en-GB" sz="2800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0</m:t>
                      </m:r>
                      <m:r>
                        <a:rPr lang="en-GB" sz="2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) 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sz="2800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0</m:t>
                      </m:r>
                      <m:r>
                        <a:rPr lang="en-GB" sz="2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, 0) 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8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4</m:t>
                          </m:r>
                          <m:r>
                            <a:rPr lang="en-GB" sz="2800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, </m:t>
                          </m:r>
                          <m:r>
                            <a:rPr lang="en-GB" sz="28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GB" sz="2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994693"/>
                <a:ext cx="3384376" cy="3108543"/>
              </a:xfrm>
              <a:prstGeom prst="rect">
                <a:avLst/>
              </a:prstGeom>
              <a:blipFill rotWithShape="1">
                <a:blip r:embed="rId2"/>
                <a:stretch>
                  <a:fillRect l="-901" t="-1961" r="-43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Multiply 2"/>
          <p:cNvSpPr/>
          <p:nvPr/>
        </p:nvSpPr>
        <p:spPr>
          <a:xfrm>
            <a:off x="4558957" y="3558826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5" name="Multiply 114"/>
          <p:cNvSpPr/>
          <p:nvPr/>
        </p:nvSpPr>
        <p:spPr>
          <a:xfrm>
            <a:off x="5727010" y="3548964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6" name="Multiply 115"/>
          <p:cNvSpPr/>
          <p:nvPr/>
        </p:nvSpPr>
        <p:spPr>
          <a:xfrm>
            <a:off x="6271075" y="3572320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7" name="Multiply 116"/>
          <p:cNvSpPr/>
          <p:nvPr/>
        </p:nvSpPr>
        <p:spPr>
          <a:xfrm>
            <a:off x="7445379" y="3558826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73" y="6196508"/>
            <a:ext cx="7848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Draw the straight line that goes through these four points</a:t>
            </a:r>
          </a:p>
        </p:txBody>
      </p:sp>
      <p:sp>
        <p:nvSpPr>
          <p:cNvPr id="119" name="Line 64">
            <a:extLst>
              <a:ext uri="{FF2B5EF4-FFF2-40B4-BE49-F238E27FC236}">
                <a16:creationId xmlns:a16="http://schemas.microsoft.com/office/drawing/2014/main" xmlns="" id="{69879D06-B6B6-4542-B06B-017FD681E5C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55170" y="3701543"/>
            <a:ext cx="5123020" cy="9862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11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5" grpId="0" animBg="1"/>
      <p:bldP spid="116" grpId="0" animBg="1"/>
      <p:bldP spid="117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xmlns="" id="{95379BDE-097E-4F5D-B8D3-2F3D0AC9E4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79216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Lines of Reflection</a:t>
            </a:r>
            <a:endParaRPr lang="en-GB" altLang="en-US" dirty="0"/>
          </a:p>
        </p:txBody>
      </p:sp>
      <p:grpSp>
        <p:nvGrpSpPr>
          <p:cNvPr id="8197" name="Group 5">
            <a:extLst>
              <a:ext uri="{FF2B5EF4-FFF2-40B4-BE49-F238E27FC236}">
                <a16:creationId xmlns:a16="http://schemas.microsoft.com/office/drawing/2014/main" xmlns="" id="{AD7B33CF-02B6-4BB2-B2F1-CF495416DFD5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115888"/>
            <a:ext cx="1511300" cy="1512887"/>
            <a:chOff x="975" y="2659"/>
            <a:chExt cx="1180" cy="1179"/>
          </a:xfrm>
        </p:grpSpPr>
        <p:sp>
          <p:nvSpPr>
            <p:cNvPr id="8304" name="AutoShape 6">
              <a:extLst>
                <a:ext uri="{FF2B5EF4-FFF2-40B4-BE49-F238E27FC236}">
                  <a16:creationId xmlns:a16="http://schemas.microsoft.com/office/drawing/2014/main" xmlns="" id="{B4532E37-CE83-4750-95A4-82F6642E05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401153">
              <a:off x="1157" y="3022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305" name="AutoShape 7">
              <a:extLst>
                <a:ext uri="{FF2B5EF4-FFF2-40B4-BE49-F238E27FC236}">
                  <a16:creationId xmlns:a16="http://schemas.microsoft.com/office/drawing/2014/main" xmlns="" id="{EA76DD44-F34A-4140-8E88-61C03384EC0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435911" flipH="1">
              <a:off x="1564" y="2614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306" name="Line 8">
              <a:extLst>
                <a:ext uri="{FF2B5EF4-FFF2-40B4-BE49-F238E27FC236}">
                  <a16:creationId xmlns:a16="http://schemas.microsoft.com/office/drawing/2014/main" xmlns="" id="{DEDF88C5-9D63-4C57-A7DF-779B86E0B6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2659"/>
              <a:ext cx="1180" cy="1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8198" name="Group 9">
            <a:extLst>
              <a:ext uri="{FF2B5EF4-FFF2-40B4-BE49-F238E27FC236}">
                <a16:creationId xmlns:a16="http://schemas.microsoft.com/office/drawing/2014/main" xmlns="" id="{B6139942-7402-4D4C-9B7A-EBA027B22DE9}"/>
              </a:ext>
            </a:extLst>
          </p:cNvPr>
          <p:cNvGrpSpPr>
            <a:grpSpLocks/>
          </p:cNvGrpSpPr>
          <p:nvPr/>
        </p:nvGrpSpPr>
        <p:grpSpPr bwMode="auto">
          <a:xfrm>
            <a:off x="4398966" y="1189036"/>
            <a:ext cx="4527550" cy="4543425"/>
            <a:chOff x="2925" y="1067"/>
            <a:chExt cx="2852" cy="2862"/>
          </a:xfrm>
        </p:grpSpPr>
        <p:grpSp>
          <p:nvGrpSpPr>
            <p:cNvPr id="8256" name="Group 10">
              <a:extLst>
                <a:ext uri="{FF2B5EF4-FFF2-40B4-BE49-F238E27FC236}">
                  <a16:creationId xmlns:a16="http://schemas.microsoft.com/office/drawing/2014/main" xmlns="" id="{7D2614EA-F6DF-448F-9B4C-AD979BE86F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6" y="1207"/>
              <a:ext cx="2721" cy="2722"/>
              <a:chOff x="1429" y="981"/>
              <a:chExt cx="2721" cy="2722"/>
            </a:xfrm>
          </p:grpSpPr>
          <p:sp>
            <p:nvSpPr>
              <p:cNvPr id="8274" name="Rectangle 11">
                <a:extLst>
                  <a:ext uri="{FF2B5EF4-FFF2-40B4-BE49-F238E27FC236}">
                    <a16:creationId xmlns:a16="http://schemas.microsoft.com/office/drawing/2014/main" xmlns="" id="{707049FF-BCC0-4D01-AA38-DA3068F1D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5" name="Rectangle 12">
                <a:extLst>
                  <a:ext uri="{FF2B5EF4-FFF2-40B4-BE49-F238E27FC236}">
                    <a16:creationId xmlns:a16="http://schemas.microsoft.com/office/drawing/2014/main" xmlns="" id="{12846864-FBE1-48D4-819A-74BBE42A66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6" name="Rectangle 13">
                <a:extLst>
                  <a:ext uri="{FF2B5EF4-FFF2-40B4-BE49-F238E27FC236}">
                    <a16:creationId xmlns:a16="http://schemas.microsoft.com/office/drawing/2014/main" xmlns="" id="{FE33C574-7F70-4FB1-ACF1-BAC31D7EF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7" name="Rectangle 14">
                <a:extLst>
                  <a:ext uri="{FF2B5EF4-FFF2-40B4-BE49-F238E27FC236}">
                    <a16:creationId xmlns:a16="http://schemas.microsoft.com/office/drawing/2014/main" xmlns="" id="{2C5A0083-E9CD-443E-8794-E7ACE939B1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8" name="Rectangle 15">
                <a:extLst>
                  <a:ext uri="{FF2B5EF4-FFF2-40B4-BE49-F238E27FC236}">
                    <a16:creationId xmlns:a16="http://schemas.microsoft.com/office/drawing/2014/main" xmlns="" id="{F335290F-C01C-4F70-92D1-770A896D28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9" name="Rectangle 16">
                <a:extLst>
                  <a:ext uri="{FF2B5EF4-FFF2-40B4-BE49-F238E27FC236}">
                    <a16:creationId xmlns:a16="http://schemas.microsoft.com/office/drawing/2014/main" xmlns="" id="{19D283CE-E347-4976-909F-80F7C74B66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7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0" name="Rectangle 17">
                <a:extLst>
                  <a:ext uri="{FF2B5EF4-FFF2-40B4-BE49-F238E27FC236}">
                    <a16:creationId xmlns:a16="http://schemas.microsoft.com/office/drawing/2014/main" xmlns="" id="{E71ADBE2-4949-4641-883F-69FA025D8F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1" name="Rectangle 18">
                <a:extLst>
                  <a:ext uri="{FF2B5EF4-FFF2-40B4-BE49-F238E27FC236}">
                    <a16:creationId xmlns:a16="http://schemas.microsoft.com/office/drawing/2014/main" xmlns="" id="{5F1F63BD-1ED2-4D94-9390-301FDC8780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2" name="Rectangle 19">
                <a:extLst>
                  <a:ext uri="{FF2B5EF4-FFF2-40B4-BE49-F238E27FC236}">
                    <a16:creationId xmlns:a16="http://schemas.microsoft.com/office/drawing/2014/main" xmlns="" id="{F7B1B440-27BF-4AC3-A451-2A357CE69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3" name="Rectangle 20">
                <a:extLst>
                  <a:ext uri="{FF2B5EF4-FFF2-40B4-BE49-F238E27FC236}">
                    <a16:creationId xmlns:a16="http://schemas.microsoft.com/office/drawing/2014/main" xmlns="" id="{963DA26A-3DF0-4F2A-85B7-39B8735BA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8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4" name="Rectangle 21">
                <a:extLst>
                  <a:ext uri="{FF2B5EF4-FFF2-40B4-BE49-F238E27FC236}">
                    <a16:creationId xmlns:a16="http://schemas.microsoft.com/office/drawing/2014/main" xmlns="" id="{266DE233-0D07-43FC-BE4B-189D73B320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5" name="Rectangle 22">
                <a:extLst>
                  <a:ext uri="{FF2B5EF4-FFF2-40B4-BE49-F238E27FC236}">
                    <a16:creationId xmlns:a16="http://schemas.microsoft.com/office/drawing/2014/main" xmlns="" id="{E3F7E70D-30E6-4CA8-AE4F-292B27E61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6" name="Rectangle 23">
                <a:extLst>
                  <a:ext uri="{FF2B5EF4-FFF2-40B4-BE49-F238E27FC236}">
                    <a16:creationId xmlns:a16="http://schemas.microsoft.com/office/drawing/2014/main" xmlns="" id="{D7107310-A77B-43D1-B052-2780A45B9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1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7" name="Rectangle 24">
                <a:extLst>
                  <a:ext uri="{FF2B5EF4-FFF2-40B4-BE49-F238E27FC236}">
                    <a16:creationId xmlns:a16="http://schemas.microsoft.com/office/drawing/2014/main" xmlns="" id="{C1494847-0E6C-4C9D-938F-6A809603BB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8" name="Rectangle 25">
                <a:extLst>
                  <a:ext uri="{FF2B5EF4-FFF2-40B4-BE49-F238E27FC236}">
                    <a16:creationId xmlns:a16="http://schemas.microsoft.com/office/drawing/2014/main" xmlns="" id="{64F3ABCA-D526-46B2-8F11-67A7090B5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9" name="Rectangle 26">
                <a:extLst>
                  <a:ext uri="{FF2B5EF4-FFF2-40B4-BE49-F238E27FC236}">
                    <a16:creationId xmlns:a16="http://schemas.microsoft.com/office/drawing/2014/main" xmlns="" id="{75648F9A-563C-4A68-8A08-07F6ABF1D6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5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0" name="Rectangle 27">
                <a:extLst>
                  <a:ext uri="{FF2B5EF4-FFF2-40B4-BE49-F238E27FC236}">
                    <a16:creationId xmlns:a16="http://schemas.microsoft.com/office/drawing/2014/main" xmlns="" id="{804A2B0A-3F43-4924-9C7F-9BCBC839E9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7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1" name="Rectangle 28">
                <a:extLst>
                  <a:ext uri="{FF2B5EF4-FFF2-40B4-BE49-F238E27FC236}">
                    <a16:creationId xmlns:a16="http://schemas.microsoft.com/office/drawing/2014/main" xmlns="" id="{6C65843B-B01A-45A3-BEC3-5B656E7DB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107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2" name="Rectangle 29">
                <a:extLst>
                  <a:ext uri="{FF2B5EF4-FFF2-40B4-BE49-F238E27FC236}">
                    <a16:creationId xmlns:a16="http://schemas.microsoft.com/office/drawing/2014/main" xmlns="" id="{FE4E9069-4ABA-4DF9-BDB3-208C3A7348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28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3" name="Rectangle 30">
                <a:extLst>
                  <a:ext uri="{FF2B5EF4-FFF2-40B4-BE49-F238E27FC236}">
                    <a16:creationId xmlns:a16="http://schemas.microsoft.com/office/drawing/2014/main" xmlns="" id="{D978D2F1-6739-40AE-B0D4-0DF58F599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4" name="Rectangle 31">
                <a:extLst>
                  <a:ext uri="{FF2B5EF4-FFF2-40B4-BE49-F238E27FC236}">
                    <a16:creationId xmlns:a16="http://schemas.microsoft.com/office/drawing/2014/main" xmlns="" id="{473E01A4-7348-43EE-B840-397043FDB3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80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5" name="Rectangle 32">
                <a:extLst>
                  <a:ext uri="{FF2B5EF4-FFF2-40B4-BE49-F238E27FC236}">
                    <a16:creationId xmlns:a16="http://schemas.microsoft.com/office/drawing/2014/main" xmlns="" id="{2B749399-1297-4C1C-A8F9-7EAB84ACF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619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6" name="Rectangle 33">
                <a:extLst>
                  <a:ext uri="{FF2B5EF4-FFF2-40B4-BE49-F238E27FC236}">
                    <a16:creationId xmlns:a16="http://schemas.microsoft.com/office/drawing/2014/main" xmlns="" id="{EFF69CE2-ADE2-4C2C-B029-5ECEE7D837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43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7" name="Rectangle 34">
                <a:extLst>
                  <a:ext uri="{FF2B5EF4-FFF2-40B4-BE49-F238E27FC236}">
                    <a16:creationId xmlns:a16="http://schemas.microsoft.com/office/drawing/2014/main" xmlns="" id="{DA174F7E-A4E1-4080-BFDC-9B8BD78C42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70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8" name="Rectangle 35">
                <a:extLst>
                  <a:ext uri="{FF2B5EF4-FFF2-40B4-BE49-F238E27FC236}">
                    <a16:creationId xmlns:a16="http://schemas.microsoft.com/office/drawing/2014/main" xmlns="" id="{72FFFEF9-FD1A-4C88-9595-0592200ED3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52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9" name="Rectangle 36">
                <a:extLst>
                  <a:ext uri="{FF2B5EF4-FFF2-40B4-BE49-F238E27FC236}">
                    <a16:creationId xmlns:a16="http://schemas.microsoft.com/office/drawing/2014/main" xmlns="" id="{C805D748-A1DF-40D5-943F-A1FFB80B36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343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0" name="Rectangle 37">
                <a:extLst>
                  <a:ext uri="{FF2B5EF4-FFF2-40B4-BE49-F238E27FC236}">
                    <a16:creationId xmlns:a16="http://schemas.microsoft.com/office/drawing/2014/main" xmlns="" id="{64C2EFBC-943D-4587-B021-6EA9ACD64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16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1" name="Rectangle 38">
                <a:extLst>
                  <a:ext uri="{FF2B5EF4-FFF2-40B4-BE49-F238E27FC236}">
                    <a16:creationId xmlns:a16="http://schemas.microsoft.com/office/drawing/2014/main" xmlns="" id="{8F76C95B-C5F7-4D13-BF59-F11E20638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25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2" name="Rectangle 39">
                <a:extLst>
                  <a:ext uri="{FF2B5EF4-FFF2-40B4-BE49-F238E27FC236}">
                    <a16:creationId xmlns:a16="http://schemas.microsoft.com/office/drawing/2014/main" xmlns="" id="{3F116589-07DB-41DF-87BB-B7084193D2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07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3" name="Rectangle 40">
                <a:extLst>
                  <a:ext uri="{FF2B5EF4-FFF2-40B4-BE49-F238E27FC236}">
                    <a16:creationId xmlns:a16="http://schemas.microsoft.com/office/drawing/2014/main" xmlns="" id="{3FD4CCA3-7202-48F3-9909-CFB386A481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89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8257" name="Line 41">
              <a:extLst>
                <a:ext uri="{FF2B5EF4-FFF2-40B4-BE49-F238E27FC236}">
                  <a16:creationId xmlns:a16="http://schemas.microsoft.com/office/drawing/2014/main" xmlns="" id="{20E19EF7-4BF3-4B3B-8CE5-87A37E842A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1207"/>
              <a:ext cx="0" cy="272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8" name="Line 42">
              <a:extLst>
                <a:ext uri="{FF2B5EF4-FFF2-40B4-BE49-F238E27FC236}">
                  <a16:creationId xmlns:a16="http://schemas.microsoft.com/office/drawing/2014/main" xmlns="" id="{BD8118D5-ADF7-4B53-A9DE-F0D789AD55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5" y="2659"/>
              <a:ext cx="272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9" name="Text Box 43">
              <a:extLst>
                <a:ext uri="{FF2B5EF4-FFF2-40B4-BE49-F238E27FC236}">
                  <a16:creationId xmlns:a16="http://schemas.microsoft.com/office/drawing/2014/main" xmlns="" id="{9FFCA0FC-D8BC-4675-8146-53F5DEAEFD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067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8260" name="Text Box 44">
              <a:extLst>
                <a:ext uri="{FF2B5EF4-FFF2-40B4-BE49-F238E27FC236}">
                  <a16:creationId xmlns:a16="http://schemas.microsoft.com/office/drawing/2014/main" xmlns="" id="{67EE6861-F3CB-486D-8E65-0B8DBD2D21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9" y="2535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8261" name="Text Box 45">
              <a:extLst>
                <a:ext uri="{FF2B5EF4-FFF2-40B4-BE49-F238E27FC236}">
                  <a16:creationId xmlns:a16="http://schemas.microsoft.com/office/drawing/2014/main" xmlns="" id="{C43A1F65-9839-4F43-B1C4-A726DA8F58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8262" name="Text Box 46">
              <a:extLst>
                <a:ext uri="{FF2B5EF4-FFF2-40B4-BE49-F238E27FC236}">
                  <a16:creationId xmlns:a16="http://schemas.microsoft.com/office/drawing/2014/main" xmlns="" id="{00910EB6-2F8D-4A8C-9488-B9E6A8F12A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8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63" name="Text Box 47">
              <a:extLst>
                <a:ext uri="{FF2B5EF4-FFF2-40B4-BE49-F238E27FC236}">
                  <a16:creationId xmlns:a16="http://schemas.microsoft.com/office/drawing/2014/main" xmlns="" id="{6BFB84F3-374A-4AB0-868E-510CF37078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4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264" name="Text Box 48">
              <a:extLst>
                <a:ext uri="{FF2B5EF4-FFF2-40B4-BE49-F238E27FC236}">
                  <a16:creationId xmlns:a16="http://schemas.microsoft.com/office/drawing/2014/main" xmlns="" id="{C767FB57-CE66-4E6E-8D1A-F3868A1F36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7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8265" name="Text Box 49">
              <a:extLst>
                <a:ext uri="{FF2B5EF4-FFF2-40B4-BE49-F238E27FC236}">
                  <a16:creationId xmlns:a16="http://schemas.microsoft.com/office/drawing/2014/main" xmlns="" id="{681EF903-0D7D-433F-B6EA-D84D5FF030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84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266" name="Text Box 50">
              <a:extLst>
                <a:ext uri="{FF2B5EF4-FFF2-40B4-BE49-F238E27FC236}">
                  <a16:creationId xmlns:a16="http://schemas.microsoft.com/office/drawing/2014/main" xmlns="" id="{05DC7AEA-C33A-4C60-9168-B4579AC01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2931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  <p:sp>
          <p:nvSpPr>
            <p:cNvPr id="8267" name="Text Box 51">
              <a:extLst>
                <a:ext uri="{FF2B5EF4-FFF2-40B4-BE49-F238E27FC236}">
                  <a16:creationId xmlns:a16="http://schemas.microsoft.com/office/drawing/2014/main" xmlns="" id="{02843264-BB74-4E78-BD92-B7B642572B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294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8268" name="Text Box 52">
              <a:extLst>
                <a:ext uri="{FF2B5EF4-FFF2-40B4-BE49-F238E27FC236}">
                  <a16:creationId xmlns:a16="http://schemas.microsoft.com/office/drawing/2014/main" xmlns="" id="{1FF6EC21-D461-4C1F-9ACA-889C816517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665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8269" name="Text Box 53">
              <a:extLst>
                <a:ext uri="{FF2B5EF4-FFF2-40B4-BE49-F238E27FC236}">
                  <a16:creationId xmlns:a16="http://schemas.microsoft.com/office/drawing/2014/main" xmlns="" id="{AB82EB08-CFDB-4345-89D2-1FB298542E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488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8270" name="Text Box 54">
              <a:extLst>
                <a:ext uri="{FF2B5EF4-FFF2-40B4-BE49-F238E27FC236}">
                  <a16:creationId xmlns:a16="http://schemas.microsoft.com/office/drawing/2014/main" xmlns="" id="{7B8F322D-EDD0-4EA7-BC3F-A8125B2C34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8271" name="Text Box 55">
              <a:extLst>
                <a:ext uri="{FF2B5EF4-FFF2-40B4-BE49-F238E27FC236}">
                  <a16:creationId xmlns:a16="http://schemas.microsoft.com/office/drawing/2014/main" xmlns="" id="{06AD1BEF-B468-4F4F-8828-C67C2534BC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2205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72" name="Text Box 56">
              <a:extLst>
                <a:ext uri="{FF2B5EF4-FFF2-40B4-BE49-F238E27FC236}">
                  <a16:creationId xmlns:a16="http://schemas.microsoft.com/office/drawing/2014/main" xmlns="" id="{E4F4BAB1-9A90-4EA9-847B-E1108AC12D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8273" name="Text Box 57">
              <a:extLst>
                <a:ext uri="{FF2B5EF4-FFF2-40B4-BE49-F238E27FC236}">
                  <a16:creationId xmlns:a16="http://schemas.microsoft.com/office/drawing/2014/main" xmlns="" id="{20AAC3DF-8D11-4D1A-A042-7CCC91BEAE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2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23528" y="1994693"/>
                <a:ext cx="338437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All points on this line have a y-coordinate of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0</m:t>
                    </m:r>
                  </m:oMath>
                </a14:m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Therefore we call this line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= 0 </m:t>
                    </m:r>
                  </m:oMath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994693"/>
                <a:ext cx="3384376" cy="2677656"/>
              </a:xfrm>
              <a:prstGeom prst="rect">
                <a:avLst/>
              </a:prstGeom>
              <a:blipFill rotWithShape="1">
                <a:blip r:embed="rId2"/>
                <a:stretch>
                  <a:fillRect t="-2278" b="-54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Line 64">
            <a:extLst>
              <a:ext uri="{FF2B5EF4-FFF2-40B4-BE49-F238E27FC236}">
                <a16:creationId xmlns:a16="http://schemas.microsoft.com/office/drawing/2014/main" xmlns="" id="{69879D06-B6B6-4542-B06B-017FD681E5C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16288" y="3716336"/>
            <a:ext cx="5123020" cy="9862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65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xmlns="" id="{18A5AFB0-717B-42D6-80F1-7CBF7B9ED4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Reflection</a:t>
            </a:r>
          </a:p>
        </p:txBody>
      </p:sp>
      <p:grpSp>
        <p:nvGrpSpPr>
          <p:cNvPr id="7173" name="Group 5">
            <a:extLst>
              <a:ext uri="{FF2B5EF4-FFF2-40B4-BE49-F238E27FC236}">
                <a16:creationId xmlns:a16="http://schemas.microsoft.com/office/drawing/2014/main" xmlns="" id="{C57DC103-9E2B-45F8-BD8B-227687B1BA00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115888"/>
            <a:ext cx="1511300" cy="1512887"/>
            <a:chOff x="975" y="2659"/>
            <a:chExt cx="1180" cy="1179"/>
          </a:xfrm>
        </p:grpSpPr>
        <p:sp>
          <p:nvSpPr>
            <p:cNvPr id="7257" name="AutoShape 6">
              <a:extLst>
                <a:ext uri="{FF2B5EF4-FFF2-40B4-BE49-F238E27FC236}">
                  <a16:creationId xmlns:a16="http://schemas.microsoft.com/office/drawing/2014/main" xmlns="" id="{B1E0132B-56A0-45D0-ACE4-4FFE407CC4F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401153">
              <a:off x="1157" y="3022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7258" name="AutoShape 7">
              <a:extLst>
                <a:ext uri="{FF2B5EF4-FFF2-40B4-BE49-F238E27FC236}">
                  <a16:creationId xmlns:a16="http://schemas.microsoft.com/office/drawing/2014/main" xmlns="" id="{A92726A5-A792-402A-99CE-BE2C88D16E6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435911" flipH="1">
              <a:off x="1564" y="2614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7259" name="Line 8">
              <a:extLst>
                <a:ext uri="{FF2B5EF4-FFF2-40B4-BE49-F238E27FC236}">
                  <a16:creationId xmlns:a16="http://schemas.microsoft.com/office/drawing/2014/main" xmlns="" id="{C33772D8-121B-452C-819C-7B528A3AAF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2659"/>
              <a:ext cx="1180" cy="1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7174" name="Group 9">
            <a:extLst>
              <a:ext uri="{FF2B5EF4-FFF2-40B4-BE49-F238E27FC236}">
                <a16:creationId xmlns:a16="http://schemas.microsoft.com/office/drawing/2014/main" xmlns="" id="{485970B6-284C-448F-AC50-8B93C653D267}"/>
              </a:ext>
            </a:extLst>
          </p:cNvPr>
          <p:cNvGrpSpPr>
            <a:grpSpLocks/>
          </p:cNvGrpSpPr>
          <p:nvPr/>
        </p:nvGrpSpPr>
        <p:grpSpPr bwMode="auto">
          <a:xfrm>
            <a:off x="4643438" y="1693863"/>
            <a:ext cx="4527550" cy="4543425"/>
            <a:chOff x="2925" y="1067"/>
            <a:chExt cx="2852" cy="2862"/>
          </a:xfrm>
        </p:grpSpPr>
        <p:grpSp>
          <p:nvGrpSpPr>
            <p:cNvPr id="7209" name="Group 10">
              <a:extLst>
                <a:ext uri="{FF2B5EF4-FFF2-40B4-BE49-F238E27FC236}">
                  <a16:creationId xmlns:a16="http://schemas.microsoft.com/office/drawing/2014/main" xmlns="" id="{282E668A-5AF8-4393-9987-B29C0D07C9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6" y="1207"/>
              <a:ext cx="2721" cy="2722"/>
              <a:chOff x="1429" y="981"/>
              <a:chExt cx="2721" cy="2722"/>
            </a:xfrm>
          </p:grpSpPr>
          <p:sp>
            <p:nvSpPr>
              <p:cNvPr id="7227" name="Rectangle 11">
                <a:extLst>
                  <a:ext uri="{FF2B5EF4-FFF2-40B4-BE49-F238E27FC236}">
                    <a16:creationId xmlns:a16="http://schemas.microsoft.com/office/drawing/2014/main" xmlns="" id="{4919D4DA-4E34-4077-8E29-58B56EF390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28" name="Rectangle 12">
                <a:extLst>
                  <a:ext uri="{FF2B5EF4-FFF2-40B4-BE49-F238E27FC236}">
                    <a16:creationId xmlns:a16="http://schemas.microsoft.com/office/drawing/2014/main" xmlns="" id="{486A49DC-20C3-443E-93CB-C5A7431F9C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29" name="Rectangle 13">
                <a:extLst>
                  <a:ext uri="{FF2B5EF4-FFF2-40B4-BE49-F238E27FC236}">
                    <a16:creationId xmlns:a16="http://schemas.microsoft.com/office/drawing/2014/main" xmlns="" id="{6A2B3133-756C-474A-BD37-4EC0E4EDF8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30" name="Rectangle 14">
                <a:extLst>
                  <a:ext uri="{FF2B5EF4-FFF2-40B4-BE49-F238E27FC236}">
                    <a16:creationId xmlns:a16="http://schemas.microsoft.com/office/drawing/2014/main" xmlns="" id="{58D1E2CE-A386-4B8C-AD1D-14A1E5B68C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31" name="Rectangle 15">
                <a:extLst>
                  <a:ext uri="{FF2B5EF4-FFF2-40B4-BE49-F238E27FC236}">
                    <a16:creationId xmlns:a16="http://schemas.microsoft.com/office/drawing/2014/main" xmlns="" id="{5837A7BC-A053-4CC5-AE88-4221C51FE8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32" name="Rectangle 16">
                <a:extLst>
                  <a:ext uri="{FF2B5EF4-FFF2-40B4-BE49-F238E27FC236}">
                    <a16:creationId xmlns:a16="http://schemas.microsoft.com/office/drawing/2014/main" xmlns="" id="{785F69DC-A3F1-4755-AA02-DCE955D205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7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33" name="Rectangle 17">
                <a:extLst>
                  <a:ext uri="{FF2B5EF4-FFF2-40B4-BE49-F238E27FC236}">
                    <a16:creationId xmlns:a16="http://schemas.microsoft.com/office/drawing/2014/main" xmlns="" id="{1F73A09A-A232-44E4-8AC2-A4125C19C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34" name="Rectangle 18">
                <a:extLst>
                  <a:ext uri="{FF2B5EF4-FFF2-40B4-BE49-F238E27FC236}">
                    <a16:creationId xmlns:a16="http://schemas.microsoft.com/office/drawing/2014/main" xmlns="" id="{9D013C2C-06D3-428D-8928-0786DE221D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35" name="Rectangle 19">
                <a:extLst>
                  <a:ext uri="{FF2B5EF4-FFF2-40B4-BE49-F238E27FC236}">
                    <a16:creationId xmlns:a16="http://schemas.microsoft.com/office/drawing/2014/main" xmlns="" id="{5788DACC-3F17-4A20-AF19-50B3ECC845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36" name="Rectangle 20">
                <a:extLst>
                  <a:ext uri="{FF2B5EF4-FFF2-40B4-BE49-F238E27FC236}">
                    <a16:creationId xmlns:a16="http://schemas.microsoft.com/office/drawing/2014/main" xmlns="" id="{B9F70C3D-A607-4DEB-B1B9-E97409CB79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8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37" name="Rectangle 21">
                <a:extLst>
                  <a:ext uri="{FF2B5EF4-FFF2-40B4-BE49-F238E27FC236}">
                    <a16:creationId xmlns:a16="http://schemas.microsoft.com/office/drawing/2014/main" xmlns="" id="{7BF39B86-FF63-4556-A7B4-A1AFA32E7C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38" name="Rectangle 22">
                <a:extLst>
                  <a:ext uri="{FF2B5EF4-FFF2-40B4-BE49-F238E27FC236}">
                    <a16:creationId xmlns:a16="http://schemas.microsoft.com/office/drawing/2014/main" xmlns="" id="{ECD9314A-F798-43F2-BB2A-76B3F43FE7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39" name="Rectangle 23">
                <a:extLst>
                  <a:ext uri="{FF2B5EF4-FFF2-40B4-BE49-F238E27FC236}">
                    <a16:creationId xmlns:a16="http://schemas.microsoft.com/office/drawing/2014/main" xmlns="" id="{D296C13F-CFB6-4626-913E-0A19AA4310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1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40" name="Rectangle 24">
                <a:extLst>
                  <a:ext uri="{FF2B5EF4-FFF2-40B4-BE49-F238E27FC236}">
                    <a16:creationId xmlns:a16="http://schemas.microsoft.com/office/drawing/2014/main" xmlns="" id="{0885EAE3-5C8E-4864-959B-7120C1E5C8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41" name="Rectangle 25">
                <a:extLst>
                  <a:ext uri="{FF2B5EF4-FFF2-40B4-BE49-F238E27FC236}">
                    <a16:creationId xmlns:a16="http://schemas.microsoft.com/office/drawing/2014/main" xmlns="" id="{E4FE0143-2F1B-44E0-917D-99025CCDDE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42" name="Rectangle 26">
                <a:extLst>
                  <a:ext uri="{FF2B5EF4-FFF2-40B4-BE49-F238E27FC236}">
                    <a16:creationId xmlns:a16="http://schemas.microsoft.com/office/drawing/2014/main" xmlns="" id="{BDB0CAC6-3718-42E9-BF44-45941DD029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5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43" name="Rectangle 27">
                <a:extLst>
                  <a:ext uri="{FF2B5EF4-FFF2-40B4-BE49-F238E27FC236}">
                    <a16:creationId xmlns:a16="http://schemas.microsoft.com/office/drawing/2014/main" xmlns="" id="{C72EC1A3-5683-4235-96AF-6862900019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7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44" name="Rectangle 28">
                <a:extLst>
                  <a:ext uri="{FF2B5EF4-FFF2-40B4-BE49-F238E27FC236}">
                    <a16:creationId xmlns:a16="http://schemas.microsoft.com/office/drawing/2014/main" xmlns="" id="{5250A19D-DFDB-45CE-850D-535170F5EA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107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45" name="Rectangle 29">
                <a:extLst>
                  <a:ext uri="{FF2B5EF4-FFF2-40B4-BE49-F238E27FC236}">
                    <a16:creationId xmlns:a16="http://schemas.microsoft.com/office/drawing/2014/main" xmlns="" id="{6E8FC384-36C8-4661-91E6-C3039AAF60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28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46" name="Rectangle 30">
                <a:extLst>
                  <a:ext uri="{FF2B5EF4-FFF2-40B4-BE49-F238E27FC236}">
                    <a16:creationId xmlns:a16="http://schemas.microsoft.com/office/drawing/2014/main" xmlns="" id="{9005D5E6-5853-428C-9095-F50282C8AF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47" name="Rectangle 31">
                <a:extLst>
                  <a:ext uri="{FF2B5EF4-FFF2-40B4-BE49-F238E27FC236}">
                    <a16:creationId xmlns:a16="http://schemas.microsoft.com/office/drawing/2014/main" xmlns="" id="{7A9E0D8B-2291-476D-9F3F-2A58E0FEFC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80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48" name="Rectangle 32">
                <a:extLst>
                  <a:ext uri="{FF2B5EF4-FFF2-40B4-BE49-F238E27FC236}">
                    <a16:creationId xmlns:a16="http://schemas.microsoft.com/office/drawing/2014/main" xmlns="" id="{31D8D881-2B57-4D7F-B9AB-758F9FEC61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619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49" name="Rectangle 33">
                <a:extLst>
                  <a:ext uri="{FF2B5EF4-FFF2-40B4-BE49-F238E27FC236}">
                    <a16:creationId xmlns:a16="http://schemas.microsoft.com/office/drawing/2014/main" xmlns="" id="{7D53DB5B-BB96-48C2-9AE6-2E2E64A68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43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50" name="Rectangle 34">
                <a:extLst>
                  <a:ext uri="{FF2B5EF4-FFF2-40B4-BE49-F238E27FC236}">
                    <a16:creationId xmlns:a16="http://schemas.microsoft.com/office/drawing/2014/main" xmlns="" id="{7C941208-0414-484C-8BFC-8F8F638A06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70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51" name="Rectangle 35">
                <a:extLst>
                  <a:ext uri="{FF2B5EF4-FFF2-40B4-BE49-F238E27FC236}">
                    <a16:creationId xmlns:a16="http://schemas.microsoft.com/office/drawing/2014/main" xmlns="" id="{CFD6FFAE-73F2-4536-8C38-73FD4793C5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52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52" name="Rectangle 36">
                <a:extLst>
                  <a:ext uri="{FF2B5EF4-FFF2-40B4-BE49-F238E27FC236}">
                    <a16:creationId xmlns:a16="http://schemas.microsoft.com/office/drawing/2014/main" xmlns="" id="{D62911E6-CD18-433A-B01F-6FE6037C0C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343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53" name="Rectangle 37">
                <a:extLst>
                  <a:ext uri="{FF2B5EF4-FFF2-40B4-BE49-F238E27FC236}">
                    <a16:creationId xmlns:a16="http://schemas.microsoft.com/office/drawing/2014/main" xmlns="" id="{C9F84C20-F496-49DC-ACD3-132DCEA274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16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54" name="Rectangle 38">
                <a:extLst>
                  <a:ext uri="{FF2B5EF4-FFF2-40B4-BE49-F238E27FC236}">
                    <a16:creationId xmlns:a16="http://schemas.microsoft.com/office/drawing/2014/main" xmlns="" id="{D6EF1CFB-1BE0-4365-A399-FD812C3C10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25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55" name="Rectangle 39">
                <a:extLst>
                  <a:ext uri="{FF2B5EF4-FFF2-40B4-BE49-F238E27FC236}">
                    <a16:creationId xmlns:a16="http://schemas.microsoft.com/office/drawing/2014/main" xmlns="" id="{DB76149D-D081-4EE7-920D-C22D69C95E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07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56" name="Rectangle 40">
                <a:extLst>
                  <a:ext uri="{FF2B5EF4-FFF2-40B4-BE49-F238E27FC236}">
                    <a16:creationId xmlns:a16="http://schemas.microsoft.com/office/drawing/2014/main" xmlns="" id="{184D5777-42E1-4856-BC3B-0507CC45E5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89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210" name="Line 41">
              <a:extLst>
                <a:ext uri="{FF2B5EF4-FFF2-40B4-BE49-F238E27FC236}">
                  <a16:creationId xmlns:a16="http://schemas.microsoft.com/office/drawing/2014/main" xmlns="" id="{2979DEE3-8E8D-4340-A85C-5E216E6114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1207"/>
              <a:ext cx="0" cy="272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7211" name="Line 42">
              <a:extLst>
                <a:ext uri="{FF2B5EF4-FFF2-40B4-BE49-F238E27FC236}">
                  <a16:creationId xmlns:a16="http://schemas.microsoft.com/office/drawing/2014/main" xmlns="" id="{E58A4825-E648-437C-97DF-D4BE7F5E50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5" y="2659"/>
              <a:ext cx="272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7212" name="Text Box 43">
              <a:extLst>
                <a:ext uri="{FF2B5EF4-FFF2-40B4-BE49-F238E27FC236}">
                  <a16:creationId xmlns:a16="http://schemas.microsoft.com/office/drawing/2014/main" xmlns="" id="{4819C129-8CF0-4F1B-880E-045C4CA716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067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7213" name="Text Box 44">
              <a:extLst>
                <a:ext uri="{FF2B5EF4-FFF2-40B4-BE49-F238E27FC236}">
                  <a16:creationId xmlns:a16="http://schemas.microsoft.com/office/drawing/2014/main" xmlns="" id="{D00393CF-4AC2-4AC6-9FCE-AB76AAF128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9" y="2535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7214" name="Text Box 45">
              <a:extLst>
                <a:ext uri="{FF2B5EF4-FFF2-40B4-BE49-F238E27FC236}">
                  <a16:creationId xmlns:a16="http://schemas.microsoft.com/office/drawing/2014/main" xmlns="" id="{4F2E3DB7-2E1F-463F-9EA6-228D212E24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7215" name="Text Box 46">
              <a:extLst>
                <a:ext uri="{FF2B5EF4-FFF2-40B4-BE49-F238E27FC236}">
                  <a16:creationId xmlns:a16="http://schemas.microsoft.com/office/drawing/2014/main" xmlns="" id="{2186DE68-BBA7-43CF-99E3-EB7818F8B2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8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7216" name="Text Box 47">
              <a:extLst>
                <a:ext uri="{FF2B5EF4-FFF2-40B4-BE49-F238E27FC236}">
                  <a16:creationId xmlns:a16="http://schemas.microsoft.com/office/drawing/2014/main" xmlns="" id="{7CA81B8F-E3AC-4EDA-BD4D-A50B5435A4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4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7217" name="Text Box 48">
              <a:extLst>
                <a:ext uri="{FF2B5EF4-FFF2-40B4-BE49-F238E27FC236}">
                  <a16:creationId xmlns:a16="http://schemas.microsoft.com/office/drawing/2014/main" xmlns="" id="{F35503EC-6C19-44C2-A9F1-2C9DD97F14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7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7218" name="Text Box 49">
              <a:extLst>
                <a:ext uri="{FF2B5EF4-FFF2-40B4-BE49-F238E27FC236}">
                  <a16:creationId xmlns:a16="http://schemas.microsoft.com/office/drawing/2014/main" xmlns="" id="{AEB51647-54AC-40E4-8721-3EDF0EF291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84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7219" name="Text Box 50">
              <a:extLst>
                <a:ext uri="{FF2B5EF4-FFF2-40B4-BE49-F238E27FC236}">
                  <a16:creationId xmlns:a16="http://schemas.microsoft.com/office/drawing/2014/main" xmlns="" id="{C7B9D364-15E3-4079-BA1E-4FA4D9F2EE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2931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  <p:sp>
          <p:nvSpPr>
            <p:cNvPr id="7220" name="Text Box 51">
              <a:extLst>
                <a:ext uri="{FF2B5EF4-FFF2-40B4-BE49-F238E27FC236}">
                  <a16:creationId xmlns:a16="http://schemas.microsoft.com/office/drawing/2014/main" xmlns="" id="{41B603B8-A228-4182-9A88-37BC1E941C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294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7221" name="Text Box 52">
              <a:extLst>
                <a:ext uri="{FF2B5EF4-FFF2-40B4-BE49-F238E27FC236}">
                  <a16:creationId xmlns:a16="http://schemas.microsoft.com/office/drawing/2014/main" xmlns="" id="{51C008D0-05BF-4E28-A8B9-1D17F0F5E0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665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7222" name="Text Box 53">
              <a:extLst>
                <a:ext uri="{FF2B5EF4-FFF2-40B4-BE49-F238E27FC236}">
                  <a16:creationId xmlns:a16="http://schemas.microsoft.com/office/drawing/2014/main" xmlns="" id="{0D061A74-DAF2-4B89-AA6B-E0281F09EC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488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7223" name="Text Box 54">
              <a:extLst>
                <a:ext uri="{FF2B5EF4-FFF2-40B4-BE49-F238E27FC236}">
                  <a16:creationId xmlns:a16="http://schemas.microsoft.com/office/drawing/2014/main" xmlns="" id="{9B59AF5A-E08B-47A8-BB6E-8B71552F43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7224" name="Text Box 55">
              <a:extLst>
                <a:ext uri="{FF2B5EF4-FFF2-40B4-BE49-F238E27FC236}">
                  <a16:creationId xmlns:a16="http://schemas.microsoft.com/office/drawing/2014/main" xmlns="" id="{D6D58097-C640-4922-9588-9E283618A6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2205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7225" name="Text Box 56">
              <a:extLst>
                <a:ext uri="{FF2B5EF4-FFF2-40B4-BE49-F238E27FC236}">
                  <a16:creationId xmlns:a16="http://schemas.microsoft.com/office/drawing/2014/main" xmlns="" id="{BA66A334-CC97-452D-8AD0-785ACAD019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7226" name="Text Box 57">
              <a:extLst>
                <a:ext uri="{FF2B5EF4-FFF2-40B4-BE49-F238E27FC236}">
                  <a16:creationId xmlns:a16="http://schemas.microsoft.com/office/drawing/2014/main" xmlns="" id="{645D50BA-A569-4E1B-ABE1-1D564776C0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2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</p:grpSp>
      <p:sp>
        <p:nvSpPr>
          <p:cNvPr id="69692" name="Line 60">
            <a:extLst>
              <a:ext uri="{FF2B5EF4-FFF2-40B4-BE49-F238E27FC236}">
                <a16:creationId xmlns:a16="http://schemas.microsoft.com/office/drawing/2014/main" xmlns="" id="{326EB056-4876-4C40-AC52-3F1AF7C2A1B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27538" y="4221163"/>
            <a:ext cx="4716462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grpSp>
        <p:nvGrpSpPr>
          <p:cNvPr id="69694" name="Group 62">
            <a:extLst>
              <a:ext uri="{FF2B5EF4-FFF2-40B4-BE49-F238E27FC236}">
                <a16:creationId xmlns:a16="http://schemas.microsoft.com/office/drawing/2014/main" xmlns="" id="{121DEA21-E8F6-45CA-BAB4-B72FB03CE202}"/>
              </a:ext>
            </a:extLst>
          </p:cNvPr>
          <p:cNvGrpSpPr>
            <a:grpSpLocks/>
          </p:cNvGrpSpPr>
          <p:nvPr/>
        </p:nvGrpSpPr>
        <p:grpSpPr bwMode="auto">
          <a:xfrm>
            <a:off x="6948488" y="2781300"/>
            <a:ext cx="1152525" cy="576263"/>
            <a:chOff x="4377" y="1752"/>
            <a:chExt cx="726" cy="363"/>
          </a:xfrm>
        </p:grpSpPr>
        <p:sp>
          <p:nvSpPr>
            <p:cNvPr id="7207" name="Freeform 63">
              <a:extLst>
                <a:ext uri="{FF2B5EF4-FFF2-40B4-BE49-F238E27FC236}">
                  <a16:creationId xmlns:a16="http://schemas.microsoft.com/office/drawing/2014/main" xmlns="" id="{85D5A624-A800-4D22-9998-B1E1D9C0F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7" y="1752"/>
              <a:ext cx="726" cy="363"/>
            </a:xfrm>
            <a:custGeom>
              <a:avLst/>
              <a:gdLst>
                <a:gd name="T0" fmla="*/ 0 w 726"/>
                <a:gd name="T1" fmla="*/ 0 h 363"/>
                <a:gd name="T2" fmla="*/ 181 w 726"/>
                <a:gd name="T3" fmla="*/ 363 h 363"/>
                <a:gd name="T4" fmla="*/ 726 w 726"/>
                <a:gd name="T5" fmla="*/ 181 h 363"/>
                <a:gd name="T6" fmla="*/ 0 w 726"/>
                <a:gd name="T7" fmla="*/ 0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26" h="363">
                  <a:moveTo>
                    <a:pt x="0" y="0"/>
                  </a:moveTo>
                  <a:lnTo>
                    <a:pt x="181" y="363"/>
                  </a:lnTo>
                  <a:lnTo>
                    <a:pt x="726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7208" name="Text Box 64">
              <a:extLst>
                <a:ext uri="{FF2B5EF4-FFF2-40B4-BE49-F238E27FC236}">
                  <a16:creationId xmlns:a16="http://schemas.microsoft.com/office/drawing/2014/main" xmlns="" id="{51671C41-C92F-4DC0-B8F8-D87C2A2919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1838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S</a:t>
              </a:r>
            </a:p>
          </p:txBody>
        </p:sp>
      </p:grpSp>
      <p:grpSp>
        <p:nvGrpSpPr>
          <p:cNvPr id="69697" name="Group 65">
            <a:extLst>
              <a:ext uri="{FF2B5EF4-FFF2-40B4-BE49-F238E27FC236}">
                <a16:creationId xmlns:a16="http://schemas.microsoft.com/office/drawing/2014/main" xmlns="" id="{1DBD4DBC-C704-4F91-8EC9-0E3E7FE23EDF}"/>
              </a:ext>
            </a:extLst>
          </p:cNvPr>
          <p:cNvGrpSpPr>
            <a:grpSpLocks/>
          </p:cNvGrpSpPr>
          <p:nvPr/>
        </p:nvGrpSpPr>
        <p:grpSpPr bwMode="auto">
          <a:xfrm>
            <a:off x="6948488" y="5084763"/>
            <a:ext cx="1152525" cy="576262"/>
            <a:chOff x="4377" y="3203"/>
            <a:chExt cx="726" cy="363"/>
          </a:xfrm>
        </p:grpSpPr>
        <p:sp>
          <p:nvSpPr>
            <p:cNvPr id="7205" name="Freeform 66">
              <a:extLst>
                <a:ext uri="{FF2B5EF4-FFF2-40B4-BE49-F238E27FC236}">
                  <a16:creationId xmlns:a16="http://schemas.microsoft.com/office/drawing/2014/main" xmlns="" id="{ABC971EA-E183-42EC-BEE2-B302CCEC2D2F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4377" y="3203"/>
              <a:ext cx="726" cy="363"/>
            </a:xfrm>
            <a:custGeom>
              <a:avLst/>
              <a:gdLst>
                <a:gd name="T0" fmla="*/ 0 w 726"/>
                <a:gd name="T1" fmla="*/ 0 h 363"/>
                <a:gd name="T2" fmla="*/ 181 w 726"/>
                <a:gd name="T3" fmla="*/ 363 h 363"/>
                <a:gd name="T4" fmla="*/ 726 w 726"/>
                <a:gd name="T5" fmla="*/ 181 h 363"/>
                <a:gd name="T6" fmla="*/ 0 w 726"/>
                <a:gd name="T7" fmla="*/ 0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26" h="363">
                  <a:moveTo>
                    <a:pt x="0" y="0"/>
                  </a:moveTo>
                  <a:lnTo>
                    <a:pt x="181" y="363"/>
                  </a:lnTo>
                  <a:lnTo>
                    <a:pt x="726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7206" name="Text Box 67">
              <a:extLst>
                <a:ext uri="{FF2B5EF4-FFF2-40B4-BE49-F238E27FC236}">
                  <a16:creationId xmlns:a16="http://schemas.microsoft.com/office/drawing/2014/main" xmlns="" id="{F030EFD6-56B0-4B9B-990A-F7D583E0D4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3244"/>
              <a:ext cx="2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S’</a:t>
              </a:r>
            </a:p>
          </p:txBody>
        </p:sp>
      </p:grpSp>
      <p:grpSp>
        <p:nvGrpSpPr>
          <p:cNvPr id="69700" name="Group 68">
            <a:extLst>
              <a:ext uri="{FF2B5EF4-FFF2-40B4-BE49-F238E27FC236}">
                <a16:creationId xmlns:a16="http://schemas.microsoft.com/office/drawing/2014/main" xmlns="" id="{E6A67F59-E66E-422C-BF1C-6C371A6156F3}"/>
              </a:ext>
            </a:extLst>
          </p:cNvPr>
          <p:cNvGrpSpPr>
            <a:grpSpLocks/>
          </p:cNvGrpSpPr>
          <p:nvPr/>
        </p:nvGrpSpPr>
        <p:grpSpPr bwMode="auto">
          <a:xfrm>
            <a:off x="7164388" y="4221163"/>
            <a:ext cx="311150" cy="863600"/>
            <a:chOff x="4513" y="2659"/>
            <a:chExt cx="196" cy="544"/>
          </a:xfrm>
        </p:grpSpPr>
        <p:sp>
          <p:nvSpPr>
            <p:cNvPr id="7203" name="Line 69">
              <a:extLst>
                <a:ext uri="{FF2B5EF4-FFF2-40B4-BE49-F238E27FC236}">
                  <a16:creationId xmlns:a16="http://schemas.microsoft.com/office/drawing/2014/main" xmlns="" id="{B082E076-55EE-43C7-9FC0-6736917253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8" y="2659"/>
              <a:ext cx="0" cy="5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7204" name="Text Box 70">
              <a:extLst>
                <a:ext uri="{FF2B5EF4-FFF2-40B4-BE49-F238E27FC236}">
                  <a16:creationId xmlns:a16="http://schemas.microsoft.com/office/drawing/2014/main" xmlns="" id="{A2EA2046-BA11-483C-B90E-DDC560F2AF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283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3</a:t>
              </a:r>
            </a:p>
          </p:txBody>
        </p:sp>
      </p:grpSp>
      <p:grpSp>
        <p:nvGrpSpPr>
          <p:cNvPr id="69703" name="Group 71">
            <a:extLst>
              <a:ext uri="{FF2B5EF4-FFF2-40B4-BE49-F238E27FC236}">
                <a16:creationId xmlns:a16="http://schemas.microsoft.com/office/drawing/2014/main" xmlns="" id="{B0BE64EA-29E8-4ACA-88BA-366A1D8EA2C2}"/>
              </a:ext>
            </a:extLst>
          </p:cNvPr>
          <p:cNvGrpSpPr>
            <a:grpSpLocks/>
          </p:cNvGrpSpPr>
          <p:nvPr/>
        </p:nvGrpSpPr>
        <p:grpSpPr bwMode="auto">
          <a:xfrm>
            <a:off x="7092950" y="3357563"/>
            <a:ext cx="382588" cy="863600"/>
            <a:chOff x="4468" y="2115"/>
            <a:chExt cx="241" cy="544"/>
          </a:xfrm>
        </p:grpSpPr>
        <p:sp>
          <p:nvSpPr>
            <p:cNvPr id="7200" name="Rectangle 72">
              <a:extLst>
                <a:ext uri="{FF2B5EF4-FFF2-40B4-BE49-F238E27FC236}">
                  <a16:creationId xmlns:a16="http://schemas.microsoft.com/office/drawing/2014/main" xmlns="" id="{F945E4B9-7DB7-4618-982D-59C0CAF052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2568"/>
              <a:ext cx="90" cy="9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7201" name="Line 73">
              <a:extLst>
                <a:ext uri="{FF2B5EF4-FFF2-40B4-BE49-F238E27FC236}">
                  <a16:creationId xmlns:a16="http://schemas.microsoft.com/office/drawing/2014/main" xmlns="" id="{C99DB4AE-DDCF-4CCE-A502-AC68704679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8" y="2115"/>
              <a:ext cx="0" cy="5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7202" name="Text Box 74">
              <a:extLst>
                <a:ext uri="{FF2B5EF4-FFF2-40B4-BE49-F238E27FC236}">
                  <a16:creationId xmlns:a16="http://schemas.microsoft.com/office/drawing/2014/main" xmlns="" id="{944462E7-2873-44BE-A090-560D7A5F95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229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3</a:t>
              </a:r>
            </a:p>
          </p:txBody>
        </p:sp>
      </p:grpSp>
      <p:grpSp>
        <p:nvGrpSpPr>
          <p:cNvPr id="69707" name="Group 75">
            <a:extLst>
              <a:ext uri="{FF2B5EF4-FFF2-40B4-BE49-F238E27FC236}">
                <a16:creationId xmlns:a16="http://schemas.microsoft.com/office/drawing/2014/main" xmlns="" id="{83D87375-7836-44EE-A004-D244173BD6AC}"/>
              </a:ext>
            </a:extLst>
          </p:cNvPr>
          <p:cNvGrpSpPr>
            <a:grpSpLocks/>
          </p:cNvGrpSpPr>
          <p:nvPr/>
        </p:nvGrpSpPr>
        <p:grpSpPr bwMode="auto">
          <a:xfrm>
            <a:off x="6711950" y="2781300"/>
            <a:ext cx="311150" cy="1439863"/>
            <a:chOff x="4228" y="1752"/>
            <a:chExt cx="196" cy="907"/>
          </a:xfrm>
        </p:grpSpPr>
        <p:sp>
          <p:nvSpPr>
            <p:cNvPr id="7197" name="Rectangle 76">
              <a:extLst>
                <a:ext uri="{FF2B5EF4-FFF2-40B4-BE49-F238E27FC236}">
                  <a16:creationId xmlns:a16="http://schemas.microsoft.com/office/drawing/2014/main" xmlns="" id="{A94C350F-0F18-4ABE-A60D-0424213685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6" y="2568"/>
              <a:ext cx="91" cy="9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7198" name="Line 77">
              <a:extLst>
                <a:ext uri="{FF2B5EF4-FFF2-40B4-BE49-F238E27FC236}">
                  <a16:creationId xmlns:a16="http://schemas.microsoft.com/office/drawing/2014/main" xmlns="" id="{81125458-DC9E-46F0-9507-0D4275F2C5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7" y="1752"/>
              <a:ext cx="0" cy="907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7199" name="Text Box 78">
              <a:extLst>
                <a:ext uri="{FF2B5EF4-FFF2-40B4-BE49-F238E27FC236}">
                  <a16:creationId xmlns:a16="http://schemas.microsoft.com/office/drawing/2014/main" xmlns="" id="{11034F04-952F-4419-A503-E52F5D9358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8" y="208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5</a:t>
              </a:r>
            </a:p>
          </p:txBody>
        </p:sp>
      </p:grpSp>
      <p:grpSp>
        <p:nvGrpSpPr>
          <p:cNvPr id="69711" name="Group 79">
            <a:extLst>
              <a:ext uri="{FF2B5EF4-FFF2-40B4-BE49-F238E27FC236}">
                <a16:creationId xmlns:a16="http://schemas.microsoft.com/office/drawing/2014/main" xmlns="" id="{FA2F4E91-54AA-41D5-965A-EC5D5950DC53}"/>
              </a:ext>
            </a:extLst>
          </p:cNvPr>
          <p:cNvGrpSpPr>
            <a:grpSpLocks/>
          </p:cNvGrpSpPr>
          <p:nvPr/>
        </p:nvGrpSpPr>
        <p:grpSpPr bwMode="auto">
          <a:xfrm>
            <a:off x="6711950" y="4221163"/>
            <a:ext cx="311150" cy="1439862"/>
            <a:chOff x="4228" y="2659"/>
            <a:chExt cx="196" cy="907"/>
          </a:xfrm>
        </p:grpSpPr>
        <p:sp>
          <p:nvSpPr>
            <p:cNvPr id="7195" name="Line 80">
              <a:extLst>
                <a:ext uri="{FF2B5EF4-FFF2-40B4-BE49-F238E27FC236}">
                  <a16:creationId xmlns:a16="http://schemas.microsoft.com/office/drawing/2014/main" xmlns="" id="{D410C70F-7248-4680-BBCA-080DF5D0EB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7" y="2659"/>
              <a:ext cx="0" cy="907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7196" name="Text Box 81">
              <a:extLst>
                <a:ext uri="{FF2B5EF4-FFF2-40B4-BE49-F238E27FC236}">
                  <a16:creationId xmlns:a16="http://schemas.microsoft.com/office/drawing/2014/main" xmlns="" id="{639398C7-1A5D-4C57-917D-FD65889BFF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8" y="2807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5</a:t>
              </a:r>
            </a:p>
          </p:txBody>
        </p:sp>
      </p:grpSp>
      <p:grpSp>
        <p:nvGrpSpPr>
          <p:cNvPr id="69714" name="Group 82">
            <a:extLst>
              <a:ext uri="{FF2B5EF4-FFF2-40B4-BE49-F238E27FC236}">
                <a16:creationId xmlns:a16="http://schemas.microsoft.com/office/drawing/2014/main" xmlns="" id="{ACA04467-E157-4AFF-B9E4-1813195DD4C9}"/>
              </a:ext>
            </a:extLst>
          </p:cNvPr>
          <p:cNvGrpSpPr>
            <a:grpSpLocks/>
          </p:cNvGrpSpPr>
          <p:nvPr/>
        </p:nvGrpSpPr>
        <p:grpSpPr bwMode="auto">
          <a:xfrm>
            <a:off x="8027988" y="4221163"/>
            <a:ext cx="311150" cy="1152525"/>
            <a:chOff x="5057" y="2659"/>
            <a:chExt cx="196" cy="726"/>
          </a:xfrm>
        </p:grpSpPr>
        <p:sp>
          <p:nvSpPr>
            <p:cNvPr id="7193" name="Line 83">
              <a:extLst>
                <a:ext uri="{FF2B5EF4-FFF2-40B4-BE49-F238E27FC236}">
                  <a16:creationId xmlns:a16="http://schemas.microsoft.com/office/drawing/2014/main" xmlns="" id="{9A309A3E-8EF5-4C04-BA77-7133B30B12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3" y="2659"/>
              <a:ext cx="0" cy="726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7194" name="Text Box 84">
              <a:extLst>
                <a:ext uri="{FF2B5EF4-FFF2-40B4-BE49-F238E27FC236}">
                  <a16:creationId xmlns:a16="http://schemas.microsoft.com/office/drawing/2014/main" xmlns="" id="{22228451-350B-45C9-962D-6817404348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7" y="2807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4</a:t>
              </a:r>
            </a:p>
          </p:txBody>
        </p:sp>
      </p:grpSp>
      <p:grpSp>
        <p:nvGrpSpPr>
          <p:cNvPr id="69717" name="Group 85">
            <a:extLst>
              <a:ext uri="{FF2B5EF4-FFF2-40B4-BE49-F238E27FC236}">
                <a16:creationId xmlns:a16="http://schemas.microsoft.com/office/drawing/2014/main" xmlns="" id="{1EDEC45C-D923-4039-859A-0BBB8C12B05F}"/>
              </a:ext>
            </a:extLst>
          </p:cNvPr>
          <p:cNvGrpSpPr>
            <a:grpSpLocks/>
          </p:cNvGrpSpPr>
          <p:nvPr/>
        </p:nvGrpSpPr>
        <p:grpSpPr bwMode="auto">
          <a:xfrm>
            <a:off x="7956550" y="3068638"/>
            <a:ext cx="363538" cy="1152525"/>
            <a:chOff x="5012" y="1933"/>
            <a:chExt cx="229" cy="726"/>
          </a:xfrm>
        </p:grpSpPr>
        <p:sp>
          <p:nvSpPr>
            <p:cNvPr id="7190" name="Line 86">
              <a:extLst>
                <a:ext uri="{FF2B5EF4-FFF2-40B4-BE49-F238E27FC236}">
                  <a16:creationId xmlns:a16="http://schemas.microsoft.com/office/drawing/2014/main" xmlns="" id="{4C550A45-9A40-44B1-AC10-2847757D1F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3" y="1933"/>
              <a:ext cx="0" cy="726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7191" name="Text Box 87">
              <a:extLst>
                <a:ext uri="{FF2B5EF4-FFF2-40B4-BE49-F238E27FC236}">
                  <a16:creationId xmlns:a16="http://schemas.microsoft.com/office/drawing/2014/main" xmlns="" id="{4F130F48-12F2-4BE8-98EF-37497B24D3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45" y="208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7192" name="Rectangle 88">
              <a:extLst>
                <a:ext uri="{FF2B5EF4-FFF2-40B4-BE49-F238E27FC236}">
                  <a16:creationId xmlns:a16="http://schemas.microsoft.com/office/drawing/2014/main" xmlns="" id="{CF5E800D-19DC-4002-8325-3124F6294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2" y="2568"/>
              <a:ext cx="91" cy="9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9727" name="Rectangle 95">
                <a:extLst>
                  <a:ext uri="{FF2B5EF4-FFF2-40B4-BE49-F238E27FC236}">
                    <a16:creationId xmlns:a16="http://schemas.microsoft.com/office/drawing/2014/main" xmlns="" id="{192E48E4-8C2D-4EFF-979C-6EC68FE80D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738" y="1916113"/>
                <a:ext cx="4114800" cy="720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342900" indent="-3429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fontAlgn="base">
                  <a:lnSpc>
                    <a:spcPct val="80000"/>
                  </a:lnSpc>
                  <a:spcAft>
                    <a:spcPct val="0"/>
                  </a:spcAft>
                  <a:buFontTx/>
                  <a:buNone/>
                </a:pPr>
                <a:r>
                  <a:rPr lang="en-GB" altLang="en-US" sz="4000" dirty="0" smtClean="0">
                    <a:solidFill>
                      <a:srgbClr val="000000"/>
                    </a:solidFill>
                  </a:rPr>
                  <a:t>Now </a:t>
                </a:r>
                <a:r>
                  <a:rPr lang="en-GB" altLang="en-US" sz="4000" dirty="0" smtClean="0">
                    <a:solidFill>
                      <a:srgbClr val="000000"/>
                    </a:solidFill>
                  </a:rPr>
                  <a:t>draw shape S and reflect it in </a:t>
                </a:r>
                <a:r>
                  <a:rPr lang="en-GB" altLang="en-US" sz="4000" dirty="0">
                    <a:solidFill>
                      <a:srgbClr val="000000"/>
                    </a:solidFill>
                  </a:rPr>
                  <a:t>the line </a:t>
                </a:r>
                <a14:m>
                  <m:oMath xmlns:m="http://schemas.openxmlformats.org/officeDocument/2006/math">
                    <m:r>
                      <a:rPr lang="en-GB" altLang="en-US" sz="4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altLang="en-US" sz="4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=0</m:t>
                    </m:r>
                  </m:oMath>
                </a14:m>
                <a:endParaRPr lang="en-GB" altLang="en-US" sz="4000" dirty="0" smtClean="0">
                  <a:solidFill>
                    <a:srgbClr val="000000"/>
                  </a:solidFill>
                </a:endParaRPr>
              </a:p>
              <a:p>
                <a:pPr algn="ctr" fontAlgn="base">
                  <a:lnSpc>
                    <a:spcPct val="80000"/>
                  </a:lnSpc>
                  <a:spcAft>
                    <a:spcPct val="0"/>
                  </a:spcAft>
                  <a:buFontTx/>
                  <a:buNone/>
                </a:pPr>
                <a:endParaRPr lang="en-GB" altLang="en-US" sz="4000" dirty="0" smtClean="0">
                  <a:solidFill>
                    <a:srgbClr val="FF0000"/>
                  </a:solidFill>
                </a:endParaRPr>
              </a:p>
              <a:p>
                <a:pPr algn="ctr" fontAlgn="base">
                  <a:lnSpc>
                    <a:spcPct val="80000"/>
                  </a:lnSpc>
                  <a:spcAft>
                    <a:spcPct val="0"/>
                  </a:spcAft>
                  <a:buFontTx/>
                  <a:buNone/>
                </a:pPr>
                <a:r>
                  <a:rPr lang="en-GB" altLang="en-US" dirty="0" smtClean="0"/>
                  <a:t>Triangle S has vertices at coordinates (1, 5), (2, 3) and (5, 4)  </a:t>
                </a:r>
                <a:endParaRPr lang="en-GB" altLang="en-US" dirty="0"/>
              </a:p>
            </p:txBody>
          </p:sp>
        </mc:Choice>
        <mc:Fallback>
          <p:sp>
            <p:nvSpPr>
              <p:cNvPr id="69727" name="Rectangle 9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192E48E4-8C2D-4EFF-979C-6EC68FE80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738" y="1916113"/>
                <a:ext cx="4114800" cy="720725"/>
              </a:xfrm>
              <a:prstGeom prst="rect">
                <a:avLst/>
              </a:prstGeom>
              <a:blipFill rotWithShape="1">
                <a:blip r:embed="rId2"/>
                <a:stretch>
                  <a:fillRect l="-3407" t="-31933" r="-6963" b="-45462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230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9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9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xmlns="" id="{95379BDE-097E-4F5D-B8D3-2F3D0AC9E4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79216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Lines of Reflection</a:t>
            </a:r>
            <a:endParaRPr lang="en-GB" altLang="en-US" dirty="0"/>
          </a:p>
        </p:txBody>
      </p:sp>
      <p:grpSp>
        <p:nvGrpSpPr>
          <p:cNvPr id="8197" name="Group 5">
            <a:extLst>
              <a:ext uri="{FF2B5EF4-FFF2-40B4-BE49-F238E27FC236}">
                <a16:creationId xmlns:a16="http://schemas.microsoft.com/office/drawing/2014/main" xmlns="" id="{AD7B33CF-02B6-4BB2-B2F1-CF495416DFD5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115888"/>
            <a:ext cx="1511300" cy="1512887"/>
            <a:chOff x="975" y="2659"/>
            <a:chExt cx="1180" cy="1179"/>
          </a:xfrm>
        </p:grpSpPr>
        <p:sp>
          <p:nvSpPr>
            <p:cNvPr id="8304" name="AutoShape 6">
              <a:extLst>
                <a:ext uri="{FF2B5EF4-FFF2-40B4-BE49-F238E27FC236}">
                  <a16:creationId xmlns:a16="http://schemas.microsoft.com/office/drawing/2014/main" xmlns="" id="{B4532E37-CE83-4750-95A4-82F6642E05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401153">
              <a:off x="1157" y="3022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305" name="AutoShape 7">
              <a:extLst>
                <a:ext uri="{FF2B5EF4-FFF2-40B4-BE49-F238E27FC236}">
                  <a16:creationId xmlns:a16="http://schemas.microsoft.com/office/drawing/2014/main" xmlns="" id="{EA76DD44-F34A-4140-8E88-61C03384EC0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435911" flipH="1">
              <a:off x="1564" y="2614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306" name="Line 8">
              <a:extLst>
                <a:ext uri="{FF2B5EF4-FFF2-40B4-BE49-F238E27FC236}">
                  <a16:creationId xmlns:a16="http://schemas.microsoft.com/office/drawing/2014/main" xmlns="" id="{DEDF88C5-9D63-4C57-A7DF-779B86E0B6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2659"/>
              <a:ext cx="1180" cy="1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8198" name="Group 9">
            <a:extLst>
              <a:ext uri="{FF2B5EF4-FFF2-40B4-BE49-F238E27FC236}">
                <a16:creationId xmlns:a16="http://schemas.microsoft.com/office/drawing/2014/main" xmlns="" id="{B6139942-7402-4D4C-9B7A-EBA027B22DE9}"/>
              </a:ext>
            </a:extLst>
          </p:cNvPr>
          <p:cNvGrpSpPr>
            <a:grpSpLocks/>
          </p:cNvGrpSpPr>
          <p:nvPr/>
        </p:nvGrpSpPr>
        <p:grpSpPr bwMode="auto">
          <a:xfrm>
            <a:off x="4398966" y="1189036"/>
            <a:ext cx="4527550" cy="4543425"/>
            <a:chOff x="2925" y="1067"/>
            <a:chExt cx="2852" cy="2862"/>
          </a:xfrm>
        </p:grpSpPr>
        <p:grpSp>
          <p:nvGrpSpPr>
            <p:cNvPr id="8256" name="Group 10">
              <a:extLst>
                <a:ext uri="{FF2B5EF4-FFF2-40B4-BE49-F238E27FC236}">
                  <a16:creationId xmlns:a16="http://schemas.microsoft.com/office/drawing/2014/main" xmlns="" id="{7D2614EA-F6DF-448F-9B4C-AD979BE86F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6" y="1207"/>
              <a:ext cx="2721" cy="2722"/>
              <a:chOff x="1429" y="981"/>
              <a:chExt cx="2721" cy="2722"/>
            </a:xfrm>
          </p:grpSpPr>
          <p:sp>
            <p:nvSpPr>
              <p:cNvPr id="8274" name="Rectangle 11">
                <a:extLst>
                  <a:ext uri="{FF2B5EF4-FFF2-40B4-BE49-F238E27FC236}">
                    <a16:creationId xmlns:a16="http://schemas.microsoft.com/office/drawing/2014/main" xmlns="" id="{707049FF-BCC0-4D01-AA38-DA3068F1D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5" name="Rectangle 12">
                <a:extLst>
                  <a:ext uri="{FF2B5EF4-FFF2-40B4-BE49-F238E27FC236}">
                    <a16:creationId xmlns:a16="http://schemas.microsoft.com/office/drawing/2014/main" xmlns="" id="{12846864-FBE1-48D4-819A-74BBE42A66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6" name="Rectangle 13">
                <a:extLst>
                  <a:ext uri="{FF2B5EF4-FFF2-40B4-BE49-F238E27FC236}">
                    <a16:creationId xmlns:a16="http://schemas.microsoft.com/office/drawing/2014/main" xmlns="" id="{FE33C574-7F70-4FB1-ACF1-BAC31D7EF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7" name="Rectangle 14">
                <a:extLst>
                  <a:ext uri="{FF2B5EF4-FFF2-40B4-BE49-F238E27FC236}">
                    <a16:creationId xmlns:a16="http://schemas.microsoft.com/office/drawing/2014/main" xmlns="" id="{2C5A0083-E9CD-443E-8794-E7ACE939B1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8" name="Rectangle 15">
                <a:extLst>
                  <a:ext uri="{FF2B5EF4-FFF2-40B4-BE49-F238E27FC236}">
                    <a16:creationId xmlns:a16="http://schemas.microsoft.com/office/drawing/2014/main" xmlns="" id="{F335290F-C01C-4F70-92D1-770A896D28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9" name="Rectangle 16">
                <a:extLst>
                  <a:ext uri="{FF2B5EF4-FFF2-40B4-BE49-F238E27FC236}">
                    <a16:creationId xmlns:a16="http://schemas.microsoft.com/office/drawing/2014/main" xmlns="" id="{19D283CE-E347-4976-909F-80F7C74B66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7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0" name="Rectangle 17">
                <a:extLst>
                  <a:ext uri="{FF2B5EF4-FFF2-40B4-BE49-F238E27FC236}">
                    <a16:creationId xmlns:a16="http://schemas.microsoft.com/office/drawing/2014/main" xmlns="" id="{E71ADBE2-4949-4641-883F-69FA025D8F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1" name="Rectangle 18">
                <a:extLst>
                  <a:ext uri="{FF2B5EF4-FFF2-40B4-BE49-F238E27FC236}">
                    <a16:creationId xmlns:a16="http://schemas.microsoft.com/office/drawing/2014/main" xmlns="" id="{5F1F63BD-1ED2-4D94-9390-301FDC8780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2" name="Rectangle 19">
                <a:extLst>
                  <a:ext uri="{FF2B5EF4-FFF2-40B4-BE49-F238E27FC236}">
                    <a16:creationId xmlns:a16="http://schemas.microsoft.com/office/drawing/2014/main" xmlns="" id="{F7B1B440-27BF-4AC3-A451-2A357CE69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3" name="Rectangle 20">
                <a:extLst>
                  <a:ext uri="{FF2B5EF4-FFF2-40B4-BE49-F238E27FC236}">
                    <a16:creationId xmlns:a16="http://schemas.microsoft.com/office/drawing/2014/main" xmlns="" id="{963DA26A-3DF0-4F2A-85B7-39B8735BA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8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4" name="Rectangle 21">
                <a:extLst>
                  <a:ext uri="{FF2B5EF4-FFF2-40B4-BE49-F238E27FC236}">
                    <a16:creationId xmlns:a16="http://schemas.microsoft.com/office/drawing/2014/main" xmlns="" id="{266DE233-0D07-43FC-BE4B-189D73B320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5" name="Rectangle 22">
                <a:extLst>
                  <a:ext uri="{FF2B5EF4-FFF2-40B4-BE49-F238E27FC236}">
                    <a16:creationId xmlns:a16="http://schemas.microsoft.com/office/drawing/2014/main" xmlns="" id="{E3F7E70D-30E6-4CA8-AE4F-292B27E61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6" name="Rectangle 23">
                <a:extLst>
                  <a:ext uri="{FF2B5EF4-FFF2-40B4-BE49-F238E27FC236}">
                    <a16:creationId xmlns:a16="http://schemas.microsoft.com/office/drawing/2014/main" xmlns="" id="{D7107310-A77B-43D1-B052-2780A45B9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1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7" name="Rectangle 24">
                <a:extLst>
                  <a:ext uri="{FF2B5EF4-FFF2-40B4-BE49-F238E27FC236}">
                    <a16:creationId xmlns:a16="http://schemas.microsoft.com/office/drawing/2014/main" xmlns="" id="{C1494847-0E6C-4C9D-938F-6A809603BB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8" name="Rectangle 25">
                <a:extLst>
                  <a:ext uri="{FF2B5EF4-FFF2-40B4-BE49-F238E27FC236}">
                    <a16:creationId xmlns:a16="http://schemas.microsoft.com/office/drawing/2014/main" xmlns="" id="{64F3ABCA-D526-46B2-8F11-67A7090B5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9" name="Rectangle 26">
                <a:extLst>
                  <a:ext uri="{FF2B5EF4-FFF2-40B4-BE49-F238E27FC236}">
                    <a16:creationId xmlns:a16="http://schemas.microsoft.com/office/drawing/2014/main" xmlns="" id="{75648F9A-563C-4A68-8A08-07F6ABF1D6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5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0" name="Rectangle 27">
                <a:extLst>
                  <a:ext uri="{FF2B5EF4-FFF2-40B4-BE49-F238E27FC236}">
                    <a16:creationId xmlns:a16="http://schemas.microsoft.com/office/drawing/2014/main" xmlns="" id="{804A2B0A-3F43-4924-9C7F-9BCBC839E9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7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1" name="Rectangle 28">
                <a:extLst>
                  <a:ext uri="{FF2B5EF4-FFF2-40B4-BE49-F238E27FC236}">
                    <a16:creationId xmlns:a16="http://schemas.microsoft.com/office/drawing/2014/main" xmlns="" id="{6C65843B-B01A-45A3-BEC3-5B656E7DB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107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2" name="Rectangle 29">
                <a:extLst>
                  <a:ext uri="{FF2B5EF4-FFF2-40B4-BE49-F238E27FC236}">
                    <a16:creationId xmlns:a16="http://schemas.microsoft.com/office/drawing/2014/main" xmlns="" id="{FE4E9069-4ABA-4DF9-BDB3-208C3A7348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28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3" name="Rectangle 30">
                <a:extLst>
                  <a:ext uri="{FF2B5EF4-FFF2-40B4-BE49-F238E27FC236}">
                    <a16:creationId xmlns:a16="http://schemas.microsoft.com/office/drawing/2014/main" xmlns="" id="{D978D2F1-6739-40AE-B0D4-0DF58F599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4" name="Rectangle 31">
                <a:extLst>
                  <a:ext uri="{FF2B5EF4-FFF2-40B4-BE49-F238E27FC236}">
                    <a16:creationId xmlns:a16="http://schemas.microsoft.com/office/drawing/2014/main" xmlns="" id="{473E01A4-7348-43EE-B840-397043FDB3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80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5" name="Rectangle 32">
                <a:extLst>
                  <a:ext uri="{FF2B5EF4-FFF2-40B4-BE49-F238E27FC236}">
                    <a16:creationId xmlns:a16="http://schemas.microsoft.com/office/drawing/2014/main" xmlns="" id="{2B749399-1297-4C1C-A8F9-7EAB84ACF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619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6" name="Rectangle 33">
                <a:extLst>
                  <a:ext uri="{FF2B5EF4-FFF2-40B4-BE49-F238E27FC236}">
                    <a16:creationId xmlns:a16="http://schemas.microsoft.com/office/drawing/2014/main" xmlns="" id="{EFF69CE2-ADE2-4C2C-B029-5ECEE7D837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43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7" name="Rectangle 34">
                <a:extLst>
                  <a:ext uri="{FF2B5EF4-FFF2-40B4-BE49-F238E27FC236}">
                    <a16:creationId xmlns:a16="http://schemas.microsoft.com/office/drawing/2014/main" xmlns="" id="{DA174F7E-A4E1-4080-BFDC-9B8BD78C42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70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8" name="Rectangle 35">
                <a:extLst>
                  <a:ext uri="{FF2B5EF4-FFF2-40B4-BE49-F238E27FC236}">
                    <a16:creationId xmlns:a16="http://schemas.microsoft.com/office/drawing/2014/main" xmlns="" id="{72FFFEF9-FD1A-4C88-9595-0592200ED3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52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9" name="Rectangle 36">
                <a:extLst>
                  <a:ext uri="{FF2B5EF4-FFF2-40B4-BE49-F238E27FC236}">
                    <a16:creationId xmlns:a16="http://schemas.microsoft.com/office/drawing/2014/main" xmlns="" id="{C805D748-A1DF-40D5-943F-A1FFB80B36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343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0" name="Rectangle 37">
                <a:extLst>
                  <a:ext uri="{FF2B5EF4-FFF2-40B4-BE49-F238E27FC236}">
                    <a16:creationId xmlns:a16="http://schemas.microsoft.com/office/drawing/2014/main" xmlns="" id="{64C2EFBC-943D-4587-B021-6EA9ACD64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16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1" name="Rectangle 38">
                <a:extLst>
                  <a:ext uri="{FF2B5EF4-FFF2-40B4-BE49-F238E27FC236}">
                    <a16:creationId xmlns:a16="http://schemas.microsoft.com/office/drawing/2014/main" xmlns="" id="{8F76C95B-C5F7-4D13-BF59-F11E20638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25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2" name="Rectangle 39">
                <a:extLst>
                  <a:ext uri="{FF2B5EF4-FFF2-40B4-BE49-F238E27FC236}">
                    <a16:creationId xmlns:a16="http://schemas.microsoft.com/office/drawing/2014/main" xmlns="" id="{3F116589-07DB-41DF-87BB-B7084193D2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07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3" name="Rectangle 40">
                <a:extLst>
                  <a:ext uri="{FF2B5EF4-FFF2-40B4-BE49-F238E27FC236}">
                    <a16:creationId xmlns:a16="http://schemas.microsoft.com/office/drawing/2014/main" xmlns="" id="{3FD4CCA3-7202-48F3-9909-CFB386A481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89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8257" name="Line 41">
              <a:extLst>
                <a:ext uri="{FF2B5EF4-FFF2-40B4-BE49-F238E27FC236}">
                  <a16:creationId xmlns:a16="http://schemas.microsoft.com/office/drawing/2014/main" xmlns="" id="{20E19EF7-4BF3-4B3B-8CE5-87A37E842A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1207"/>
              <a:ext cx="0" cy="272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8" name="Line 42">
              <a:extLst>
                <a:ext uri="{FF2B5EF4-FFF2-40B4-BE49-F238E27FC236}">
                  <a16:creationId xmlns:a16="http://schemas.microsoft.com/office/drawing/2014/main" xmlns="" id="{BD8118D5-ADF7-4B53-A9DE-F0D789AD55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5" y="2659"/>
              <a:ext cx="272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9" name="Text Box 43">
              <a:extLst>
                <a:ext uri="{FF2B5EF4-FFF2-40B4-BE49-F238E27FC236}">
                  <a16:creationId xmlns:a16="http://schemas.microsoft.com/office/drawing/2014/main" xmlns="" id="{9FFCA0FC-D8BC-4675-8146-53F5DEAEFD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067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8260" name="Text Box 44">
              <a:extLst>
                <a:ext uri="{FF2B5EF4-FFF2-40B4-BE49-F238E27FC236}">
                  <a16:creationId xmlns:a16="http://schemas.microsoft.com/office/drawing/2014/main" xmlns="" id="{67EE6861-F3CB-486D-8E65-0B8DBD2D21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9" y="2535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8261" name="Text Box 45">
              <a:extLst>
                <a:ext uri="{FF2B5EF4-FFF2-40B4-BE49-F238E27FC236}">
                  <a16:creationId xmlns:a16="http://schemas.microsoft.com/office/drawing/2014/main" xmlns="" id="{C43A1F65-9839-4F43-B1C4-A726DA8F58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8262" name="Text Box 46">
              <a:extLst>
                <a:ext uri="{FF2B5EF4-FFF2-40B4-BE49-F238E27FC236}">
                  <a16:creationId xmlns:a16="http://schemas.microsoft.com/office/drawing/2014/main" xmlns="" id="{00910EB6-2F8D-4A8C-9488-B9E6A8F12A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8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63" name="Text Box 47">
              <a:extLst>
                <a:ext uri="{FF2B5EF4-FFF2-40B4-BE49-F238E27FC236}">
                  <a16:creationId xmlns:a16="http://schemas.microsoft.com/office/drawing/2014/main" xmlns="" id="{6BFB84F3-374A-4AB0-868E-510CF37078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4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264" name="Text Box 48">
              <a:extLst>
                <a:ext uri="{FF2B5EF4-FFF2-40B4-BE49-F238E27FC236}">
                  <a16:creationId xmlns:a16="http://schemas.microsoft.com/office/drawing/2014/main" xmlns="" id="{C767FB57-CE66-4E6E-8D1A-F3868A1F36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7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8265" name="Text Box 49">
              <a:extLst>
                <a:ext uri="{FF2B5EF4-FFF2-40B4-BE49-F238E27FC236}">
                  <a16:creationId xmlns:a16="http://schemas.microsoft.com/office/drawing/2014/main" xmlns="" id="{681EF903-0D7D-433F-B6EA-D84D5FF030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84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266" name="Text Box 50">
              <a:extLst>
                <a:ext uri="{FF2B5EF4-FFF2-40B4-BE49-F238E27FC236}">
                  <a16:creationId xmlns:a16="http://schemas.microsoft.com/office/drawing/2014/main" xmlns="" id="{05DC7AEA-C33A-4C60-9168-B4579AC01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2931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  <p:sp>
          <p:nvSpPr>
            <p:cNvPr id="8267" name="Text Box 51">
              <a:extLst>
                <a:ext uri="{FF2B5EF4-FFF2-40B4-BE49-F238E27FC236}">
                  <a16:creationId xmlns:a16="http://schemas.microsoft.com/office/drawing/2014/main" xmlns="" id="{02843264-BB74-4E78-BD92-B7B642572B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294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8268" name="Text Box 52">
              <a:extLst>
                <a:ext uri="{FF2B5EF4-FFF2-40B4-BE49-F238E27FC236}">
                  <a16:creationId xmlns:a16="http://schemas.microsoft.com/office/drawing/2014/main" xmlns="" id="{1FF6EC21-D461-4C1F-9ACA-889C816517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665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8269" name="Text Box 53">
              <a:extLst>
                <a:ext uri="{FF2B5EF4-FFF2-40B4-BE49-F238E27FC236}">
                  <a16:creationId xmlns:a16="http://schemas.microsoft.com/office/drawing/2014/main" xmlns="" id="{AB82EB08-CFDB-4345-89D2-1FB298542E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488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8270" name="Text Box 54">
              <a:extLst>
                <a:ext uri="{FF2B5EF4-FFF2-40B4-BE49-F238E27FC236}">
                  <a16:creationId xmlns:a16="http://schemas.microsoft.com/office/drawing/2014/main" xmlns="" id="{7B8F322D-EDD0-4EA7-BC3F-A8125B2C34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8271" name="Text Box 55">
              <a:extLst>
                <a:ext uri="{FF2B5EF4-FFF2-40B4-BE49-F238E27FC236}">
                  <a16:creationId xmlns:a16="http://schemas.microsoft.com/office/drawing/2014/main" xmlns="" id="{06AD1BEF-B468-4F4F-8828-C67C2534BC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2205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72" name="Text Box 56">
              <a:extLst>
                <a:ext uri="{FF2B5EF4-FFF2-40B4-BE49-F238E27FC236}">
                  <a16:creationId xmlns:a16="http://schemas.microsoft.com/office/drawing/2014/main" xmlns="" id="{E4F4BAB1-9A90-4EA9-847B-E1108AC12D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8273" name="Text Box 57">
              <a:extLst>
                <a:ext uri="{FF2B5EF4-FFF2-40B4-BE49-F238E27FC236}">
                  <a16:creationId xmlns:a16="http://schemas.microsoft.com/office/drawing/2014/main" xmlns="" id="{20AAC3DF-8D11-4D1A-A042-7CCC91BEAE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2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23528" y="1994693"/>
                <a:ext cx="3384376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Plot the following points on your grid: </a:t>
                </a:r>
              </a:p>
              <a:p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(−6, </m:t>
                      </m:r>
                      <m:r>
                        <a:rPr lang="en-GB" sz="2800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−6</m:t>
                      </m:r>
                      <m:r>
                        <a:rPr lang="en-GB" sz="2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) 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(−2, </m:t>
                      </m:r>
                      <m:r>
                        <a:rPr lang="en-GB" sz="2800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−2</m:t>
                      </m:r>
                      <m:r>
                        <a:rPr lang="en-GB" sz="2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) 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(0, 0) 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800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4, </m:t>
                          </m:r>
                          <m:r>
                            <a:rPr lang="en-GB" sz="28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4</m:t>
                          </m:r>
                        </m:e>
                      </m:d>
                      <m:r>
                        <a:rPr lang="en-GB" sz="2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994693"/>
                <a:ext cx="3384376" cy="3108543"/>
              </a:xfrm>
              <a:prstGeom prst="rect">
                <a:avLst/>
              </a:prstGeom>
              <a:blipFill rotWithShape="1">
                <a:blip r:embed="rId2"/>
                <a:stretch>
                  <a:fillRect l="-901" t="-1961" r="-43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Multiply 2"/>
          <p:cNvSpPr/>
          <p:nvPr/>
        </p:nvSpPr>
        <p:spPr>
          <a:xfrm>
            <a:off x="4547055" y="5310641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5" name="Multiply 114"/>
          <p:cNvSpPr/>
          <p:nvPr/>
        </p:nvSpPr>
        <p:spPr>
          <a:xfrm>
            <a:off x="5695954" y="4141439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6" name="Multiply 115"/>
          <p:cNvSpPr/>
          <p:nvPr/>
        </p:nvSpPr>
        <p:spPr>
          <a:xfrm>
            <a:off x="6271075" y="3572320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7" name="Multiply 116"/>
          <p:cNvSpPr/>
          <p:nvPr/>
        </p:nvSpPr>
        <p:spPr>
          <a:xfrm>
            <a:off x="7445379" y="2421381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73" y="6196508"/>
            <a:ext cx="7848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Draw the straight line that goes through these four points</a:t>
            </a:r>
          </a:p>
        </p:txBody>
      </p:sp>
      <p:sp>
        <p:nvSpPr>
          <p:cNvPr id="119" name="Line 64">
            <a:extLst>
              <a:ext uri="{FF2B5EF4-FFF2-40B4-BE49-F238E27FC236}">
                <a16:creationId xmlns:a16="http://schemas.microsoft.com/office/drawing/2014/main" xmlns="" id="{69879D06-B6B6-4542-B06B-017FD681E5C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00554" y="1412872"/>
            <a:ext cx="4319588" cy="430814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26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5" grpId="0" animBg="1"/>
      <p:bldP spid="116" grpId="0" animBg="1"/>
      <p:bldP spid="117" grpId="0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xmlns="" id="{95379BDE-097E-4F5D-B8D3-2F3D0AC9E4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79216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Lines of Reflection</a:t>
            </a:r>
            <a:endParaRPr lang="en-GB" altLang="en-US" dirty="0"/>
          </a:p>
        </p:txBody>
      </p:sp>
      <p:grpSp>
        <p:nvGrpSpPr>
          <p:cNvPr id="8197" name="Group 5">
            <a:extLst>
              <a:ext uri="{FF2B5EF4-FFF2-40B4-BE49-F238E27FC236}">
                <a16:creationId xmlns:a16="http://schemas.microsoft.com/office/drawing/2014/main" xmlns="" id="{AD7B33CF-02B6-4BB2-B2F1-CF495416DFD5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115888"/>
            <a:ext cx="1511300" cy="1512887"/>
            <a:chOff x="975" y="2659"/>
            <a:chExt cx="1180" cy="1179"/>
          </a:xfrm>
        </p:grpSpPr>
        <p:sp>
          <p:nvSpPr>
            <p:cNvPr id="8304" name="AutoShape 6">
              <a:extLst>
                <a:ext uri="{FF2B5EF4-FFF2-40B4-BE49-F238E27FC236}">
                  <a16:creationId xmlns:a16="http://schemas.microsoft.com/office/drawing/2014/main" xmlns="" id="{B4532E37-CE83-4750-95A4-82F6642E05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401153">
              <a:off x="1157" y="3022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305" name="AutoShape 7">
              <a:extLst>
                <a:ext uri="{FF2B5EF4-FFF2-40B4-BE49-F238E27FC236}">
                  <a16:creationId xmlns:a16="http://schemas.microsoft.com/office/drawing/2014/main" xmlns="" id="{EA76DD44-F34A-4140-8E88-61C03384EC0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435911" flipH="1">
              <a:off x="1564" y="2614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306" name="Line 8">
              <a:extLst>
                <a:ext uri="{FF2B5EF4-FFF2-40B4-BE49-F238E27FC236}">
                  <a16:creationId xmlns:a16="http://schemas.microsoft.com/office/drawing/2014/main" xmlns="" id="{DEDF88C5-9D63-4C57-A7DF-779B86E0B6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2659"/>
              <a:ext cx="1180" cy="1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8198" name="Group 9">
            <a:extLst>
              <a:ext uri="{FF2B5EF4-FFF2-40B4-BE49-F238E27FC236}">
                <a16:creationId xmlns:a16="http://schemas.microsoft.com/office/drawing/2014/main" xmlns="" id="{B6139942-7402-4D4C-9B7A-EBA027B22DE9}"/>
              </a:ext>
            </a:extLst>
          </p:cNvPr>
          <p:cNvGrpSpPr>
            <a:grpSpLocks/>
          </p:cNvGrpSpPr>
          <p:nvPr/>
        </p:nvGrpSpPr>
        <p:grpSpPr bwMode="auto">
          <a:xfrm>
            <a:off x="4398966" y="1189036"/>
            <a:ext cx="4527550" cy="4543425"/>
            <a:chOff x="2925" y="1067"/>
            <a:chExt cx="2852" cy="2862"/>
          </a:xfrm>
        </p:grpSpPr>
        <p:grpSp>
          <p:nvGrpSpPr>
            <p:cNvPr id="8256" name="Group 10">
              <a:extLst>
                <a:ext uri="{FF2B5EF4-FFF2-40B4-BE49-F238E27FC236}">
                  <a16:creationId xmlns:a16="http://schemas.microsoft.com/office/drawing/2014/main" xmlns="" id="{7D2614EA-F6DF-448F-9B4C-AD979BE86F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6" y="1207"/>
              <a:ext cx="2721" cy="2722"/>
              <a:chOff x="1429" y="981"/>
              <a:chExt cx="2721" cy="2722"/>
            </a:xfrm>
          </p:grpSpPr>
          <p:sp>
            <p:nvSpPr>
              <p:cNvPr id="8274" name="Rectangle 11">
                <a:extLst>
                  <a:ext uri="{FF2B5EF4-FFF2-40B4-BE49-F238E27FC236}">
                    <a16:creationId xmlns:a16="http://schemas.microsoft.com/office/drawing/2014/main" xmlns="" id="{707049FF-BCC0-4D01-AA38-DA3068F1D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5" name="Rectangle 12">
                <a:extLst>
                  <a:ext uri="{FF2B5EF4-FFF2-40B4-BE49-F238E27FC236}">
                    <a16:creationId xmlns:a16="http://schemas.microsoft.com/office/drawing/2014/main" xmlns="" id="{12846864-FBE1-48D4-819A-74BBE42A66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6" name="Rectangle 13">
                <a:extLst>
                  <a:ext uri="{FF2B5EF4-FFF2-40B4-BE49-F238E27FC236}">
                    <a16:creationId xmlns:a16="http://schemas.microsoft.com/office/drawing/2014/main" xmlns="" id="{FE33C574-7F70-4FB1-ACF1-BAC31D7EF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7" name="Rectangle 14">
                <a:extLst>
                  <a:ext uri="{FF2B5EF4-FFF2-40B4-BE49-F238E27FC236}">
                    <a16:creationId xmlns:a16="http://schemas.microsoft.com/office/drawing/2014/main" xmlns="" id="{2C5A0083-E9CD-443E-8794-E7ACE939B1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8" name="Rectangle 15">
                <a:extLst>
                  <a:ext uri="{FF2B5EF4-FFF2-40B4-BE49-F238E27FC236}">
                    <a16:creationId xmlns:a16="http://schemas.microsoft.com/office/drawing/2014/main" xmlns="" id="{F335290F-C01C-4F70-92D1-770A896D28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9" name="Rectangle 16">
                <a:extLst>
                  <a:ext uri="{FF2B5EF4-FFF2-40B4-BE49-F238E27FC236}">
                    <a16:creationId xmlns:a16="http://schemas.microsoft.com/office/drawing/2014/main" xmlns="" id="{19D283CE-E347-4976-909F-80F7C74B66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7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0" name="Rectangle 17">
                <a:extLst>
                  <a:ext uri="{FF2B5EF4-FFF2-40B4-BE49-F238E27FC236}">
                    <a16:creationId xmlns:a16="http://schemas.microsoft.com/office/drawing/2014/main" xmlns="" id="{E71ADBE2-4949-4641-883F-69FA025D8F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1" name="Rectangle 18">
                <a:extLst>
                  <a:ext uri="{FF2B5EF4-FFF2-40B4-BE49-F238E27FC236}">
                    <a16:creationId xmlns:a16="http://schemas.microsoft.com/office/drawing/2014/main" xmlns="" id="{5F1F63BD-1ED2-4D94-9390-301FDC8780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2" name="Rectangle 19">
                <a:extLst>
                  <a:ext uri="{FF2B5EF4-FFF2-40B4-BE49-F238E27FC236}">
                    <a16:creationId xmlns:a16="http://schemas.microsoft.com/office/drawing/2014/main" xmlns="" id="{F7B1B440-27BF-4AC3-A451-2A357CE69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3" name="Rectangle 20">
                <a:extLst>
                  <a:ext uri="{FF2B5EF4-FFF2-40B4-BE49-F238E27FC236}">
                    <a16:creationId xmlns:a16="http://schemas.microsoft.com/office/drawing/2014/main" xmlns="" id="{963DA26A-3DF0-4F2A-85B7-39B8735BA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8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4" name="Rectangle 21">
                <a:extLst>
                  <a:ext uri="{FF2B5EF4-FFF2-40B4-BE49-F238E27FC236}">
                    <a16:creationId xmlns:a16="http://schemas.microsoft.com/office/drawing/2014/main" xmlns="" id="{266DE233-0D07-43FC-BE4B-189D73B320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5" name="Rectangle 22">
                <a:extLst>
                  <a:ext uri="{FF2B5EF4-FFF2-40B4-BE49-F238E27FC236}">
                    <a16:creationId xmlns:a16="http://schemas.microsoft.com/office/drawing/2014/main" xmlns="" id="{E3F7E70D-30E6-4CA8-AE4F-292B27E61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6" name="Rectangle 23">
                <a:extLst>
                  <a:ext uri="{FF2B5EF4-FFF2-40B4-BE49-F238E27FC236}">
                    <a16:creationId xmlns:a16="http://schemas.microsoft.com/office/drawing/2014/main" xmlns="" id="{D7107310-A77B-43D1-B052-2780A45B9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1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7" name="Rectangle 24">
                <a:extLst>
                  <a:ext uri="{FF2B5EF4-FFF2-40B4-BE49-F238E27FC236}">
                    <a16:creationId xmlns:a16="http://schemas.microsoft.com/office/drawing/2014/main" xmlns="" id="{C1494847-0E6C-4C9D-938F-6A809603BB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8" name="Rectangle 25">
                <a:extLst>
                  <a:ext uri="{FF2B5EF4-FFF2-40B4-BE49-F238E27FC236}">
                    <a16:creationId xmlns:a16="http://schemas.microsoft.com/office/drawing/2014/main" xmlns="" id="{64F3ABCA-D526-46B2-8F11-67A7090B5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9" name="Rectangle 26">
                <a:extLst>
                  <a:ext uri="{FF2B5EF4-FFF2-40B4-BE49-F238E27FC236}">
                    <a16:creationId xmlns:a16="http://schemas.microsoft.com/office/drawing/2014/main" xmlns="" id="{75648F9A-563C-4A68-8A08-07F6ABF1D6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5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0" name="Rectangle 27">
                <a:extLst>
                  <a:ext uri="{FF2B5EF4-FFF2-40B4-BE49-F238E27FC236}">
                    <a16:creationId xmlns:a16="http://schemas.microsoft.com/office/drawing/2014/main" xmlns="" id="{804A2B0A-3F43-4924-9C7F-9BCBC839E9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7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1" name="Rectangle 28">
                <a:extLst>
                  <a:ext uri="{FF2B5EF4-FFF2-40B4-BE49-F238E27FC236}">
                    <a16:creationId xmlns:a16="http://schemas.microsoft.com/office/drawing/2014/main" xmlns="" id="{6C65843B-B01A-45A3-BEC3-5B656E7DB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107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2" name="Rectangle 29">
                <a:extLst>
                  <a:ext uri="{FF2B5EF4-FFF2-40B4-BE49-F238E27FC236}">
                    <a16:creationId xmlns:a16="http://schemas.microsoft.com/office/drawing/2014/main" xmlns="" id="{FE4E9069-4ABA-4DF9-BDB3-208C3A7348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28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3" name="Rectangle 30">
                <a:extLst>
                  <a:ext uri="{FF2B5EF4-FFF2-40B4-BE49-F238E27FC236}">
                    <a16:creationId xmlns:a16="http://schemas.microsoft.com/office/drawing/2014/main" xmlns="" id="{D978D2F1-6739-40AE-B0D4-0DF58F599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4" name="Rectangle 31">
                <a:extLst>
                  <a:ext uri="{FF2B5EF4-FFF2-40B4-BE49-F238E27FC236}">
                    <a16:creationId xmlns:a16="http://schemas.microsoft.com/office/drawing/2014/main" xmlns="" id="{473E01A4-7348-43EE-B840-397043FDB3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80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5" name="Rectangle 32">
                <a:extLst>
                  <a:ext uri="{FF2B5EF4-FFF2-40B4-BE49-F238E27FC236}">
                    <a16:creationId xmlns:a16="http://schemas.microsoft.com/office/drawing/2014/main" xmlns="" id="{2B749399-1297-4C1C-A8F9-7EAB84ACF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619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6" name="Rectangle 33">
                <a:extLst>
                  <a:ext uri="{FF2B5EF4-FFF2-40B4-BE49-F238E27FC236}">
                    <a16:creationId xmlns:a16="http://schemas.microsoft.com/office/drawing/2014/main" xmlns="" id="{EFF69CE2-ADE2-4C2C-B029-5ECEE7D837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43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7" name="Rectangle 34">
                <a:extLst>
                  <a:ext uri="{FF2B5EF4-FFF2-40B4-BE49-F238E27FC236}">
                    <a16:creationId xmlns:a16="http://schemas.microsoft.com/office/drawing/2014/main" xmlns="" id="{DA174F7E-A4E1-4080-BFDC-9B8BD78C42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70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8" name="Rectangle 35">
                <a:extLst>
                  <a:ext uri="{FF2B5EF4-FFF2-40B4-BE49-F238E27FC236}">
                    <a16:creationId xmlns:a16="http://schemas.microsoft.com/office/drawing/2014/main" xmlns="" id="{72FFFEF9-FD1A-4C88-9595-0592200ED3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52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9" name="Rectangle 36">
                <a:extLst>
                  <a:ext uri="{FF2B5EF4-FFF2-40B4-BE49-F238E27FC236}">
                    <a16:creationId xmlns:a16="http://schemas.microsoft.com/office/drawing/2014/main" xmlns="" id="{C805D748-A1DF-40D5-943F-A1FFB80B36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343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0" name="Rectangle 37">
                <a:extLst>
                  <a:ext uri="{FF2B5EF4-FFF2-40B4-BE49-F238E27FC236}">
                    <a16:creationId xmlns:a16="http://schemas.microsoft.com/office/drawing/2014/main" xmlns="" id="{64C2EFBC-943D-4587-B021-6EA9ACD64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16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1" name="Rectangle 38">
                <a:extLst>
                  <a:ext uri="{FF2B5EF4-FFF2-40B4-BE49-F238E27FC236}">
                    <a16:creationId xmlns:a16="http://schemas.microsoft.com/office/drawing/2014/main" xmlns="" id="{8F76C95B-C5F7-4D13-BF59-F11E20638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25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2" name="Rectangle 39">
                <a:extLst>
                  <a:ext uri="{FF2B5EF4-FFF2-40B4-BE49-F238E27FC236}">
                    <a16:creationId xmlns:a16="http://schemas.microsoft.com/office/drawing/2014/main" xmlns="" id="{3F116589-07DB-41DF-87BB-B7084193D2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07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3" name="Rectangle 40">
                <a:extLst>
                  <a:ext uri="{FF2B5EF4-FFF2-40B4-BE49-F238E27FC236}">
                    <a16:creationId xmlns:a16="http://schemas.microsoft.com/office/drawing/2014/main" xmlns="" id="{3FD4CCA3-7202-48F3-9909-CFB386A481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89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8257" name="Line 41">
              <a:extLst>
                <a:ext uri="{FF2B5EF4-FFF2-40B4-BE49-F238E27FC236}">
                  <a16:creationId xmlns:a16="http://schemas.microsoft.com/office/drawing/2014/main" xmlns="" id="{20E19EF7-4BF3-4B3B-8CE5-87A37E842A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1207"/>
              <a:ext cx="0" cy="272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8" name="Line 42">
              <a:extLst>
                <a:ext uri="{FF2B5EF4-FFF2-40B4-BE49-F238E27FC236}">
                  <a16:creationId xmlns:a16="http://schemas.microsoft.com/office/drawing/2014/main" xmlns="" id="{BD8118D5-ADF7-4B53-A9DE-F0D789AD55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5" y="2659"/>
              <a:ext cx="272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9" name="Text Box 43">
              <a:extLst>
                <a:ext uri="{FF2B5EF4-FFF2-40B4-BE49-F238E27FC236}">
                  <a16:creationId xmlns:a16="http://schemas.microsoft.com/office/drawing/2014/main" xmlns="" id="{9FFCA0FC-D8BC-4675-8146-53F5DEAEFD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067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8260" name="Text Box 44">
              <a:extLst>
                <a:ext uri="{FF2B5EF4-FFF2-40B4-BE49-F238E27FC236}">
                  <a16:creationId xmlns:a16="http://schemas.microsoft.com/office/drawing/2014/main" xmlns="" id="{67EE6861-F3CB-486D-8E65-0B8DBD2D21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9" y="2535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8261" name="Text Box 45">
              <a:extLst>
                <a:ext uri="{FF2B5EF4-FFF2-40B4-BE49-F238E27FC236}">
                  <a16:creationId xmlns:a16="http://schemas.microsoft.com/office/drawing/2014/main" xmlns="" id="{C43A1F65-9839-4F43-B1C4-A726DA8F58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8262" name="Text Box 46">
              <a:extLst>
                <a:ext uri="{FF2B5EF4-FFF2-40B4-BE49-F238E27FC236}">
                  <a16:creationId xmlns:a16="http://schemas.microsoft.com/office/drawing/2014/main" xmlns="" id="{00910EB6-2F8D-4A8C-9488-B9E6A8F12A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8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63" name="Text Box 47">
              <a:extLst>
                <a:ext uri="{FF2B5EF4-FFF2-40B4-BE49-F238E27FC236}">
                  <a16:creationId xmlns:a16="http://schemas.microsoft.com/office/drawing/2014/main" xmlns="" id="{6BFB84F3-374A-4AB0-868E-510CF37078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4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264" name="Text Box 48">
              <a:extLst>
                <a:ext uri="{FF2B5EF4-FFF2-40B4-BE49-F238E27FC236}">
                  <a16:creationId xmlns:a16="http://schemas.microsoft.com/office/drawing/2014/main" xmlns="" id="{C767FB57-CE66-4E6E-8D1A-F3868A1F36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7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8265" name="Text Box 49">
              <a:extLst>
                <a:ext uri="{FF2B5EF4-FFF2-40B4-BE49-F238E27FC236}">
                  <a16:creationId xmlns:a16="http://schemas.microsoft.com/office/drawing/2014/main" xmlns="" id="{681EF903-0D7D-433F-B6EA-D84D5FF030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84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266" name="Text Box 50">
              <a:extLst>
                <a:ext uri="{FF2B5EF4-FFF2-40B4-BE49-F238E27FC236}">
                  <a16:creationId xmlns:a16="http://schemas.microsoft.com/office/drawing/2014/main" xmlns="" id="{05DC7AEA-C33A-4C60-9168-B4579AC01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2931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  <p:sp>
          <p:nvSpPr>
            <p:cNvPr id="8267" name="Text Box 51">
              <a:extLst>
                <a:ext uri="{FF2B5EF4-FFF2-40B4-BE49-F238E27FC236}">
                  <a16:creationId xmlns:a16="http://schemas.microsoft.com/office/drawing/2014/main" xmlns="" id="{02843264-BB74-4E78-BD92-B7B642572B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294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8268" name="Text Box 52">
              <a:extLst>
                <a:ext uri="{FF2B5EF4-FFF2-40B4-BE49-F238E27FC236}">
                  <a16:creationId xmlns:a16="http://schemas.microsoft.com/office/drawing/2014/main" xmlns="" id="{1FF6EC21-D461-4C1F-9ACA-889C816517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665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8269" name="Text Box 53">
              <a:extLst>
                <a:ext uri="{FF2B5EF4-FFF2-40B4-BE49-F238E27FC236}">
                  <a16:creationId xmlns:a16="http://schemas.microsoft.com/office/drawing/2014/main" xmlns="" id="{AB82EB08-CFDB-4345-89D2-1FB298542E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488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8270" name="Text Box 54">
              <a:extLst>
                <a:ext uri="{FF2B5EF4-FFF2-40B4-BE49-F238E27FC236}">
                  <a16:creationId xmlns:a16="http://schemas.microsoft.com/office/drawing/2014/main" xmlns="" id="{7B8F322D-EDD0-4EA7-BC3F-A8125B2C34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8271" name="Text Box 55">
              <a:extLst>
                <a:ext uri="{FF2B5EF4-FFF2-40B4-BE49-F238E27FC236}">
                  <a16:creationId xmlns:a16="http://schemas.microsoft.com/office/drawing/2014/main" xmlns="" id="{06AD1BEF-B468-4F4F-8828-C67C2534BC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2205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72" name="Text Box 56">
              <a:extLst>
                <a:ext uri="{FF2B5EF4-FFF2-40B4-BE49-F238E27FC236}">
                  <a16:creationId xmlns:a16="http://schemas.microsoft.com/office/drawing/2014/main" xmlns="" id="{E4F4BAB1-9A90-4EA9-847B-E1108AC12D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8273" name="Text Box 57">
              <a:extLst>
                <a:ext uri="{FF2B5EF4-FFF2-40B4-BE49-F238E27FC236}">
                  <a16:creationId xmlns:a16="http://schemas.microsoft.com/office/drawing/2014/main" xmlns="" id="{20AAC3DF-8D11-4D1A-A042-7CCC91BEAE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2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23528" y="1994693"/>
                <a:ext cx="3384376" cy="35920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All the points on this line have the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𝑐𝑜𝑜𝑟𝑑𝑖𝑛𝑎𝑡𝑒</m:t>
                    </m:r>
                  </m:oMath>
                </a14:m>
                <a:r>
                  <a:rPr lang="en-GB" sz="2800" dirty="0" smtClean="0">
                    <a:solidFill>
                      <a:srgbClr val="000000"/>
                    </a:solidFill>
                  </a:rPr>
                  <a:t> equal to the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– 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𝑐𝑜𝑜𝑟𝑑𝑖𝑛𝑎𝑡𝑒</m:t>
                    </m:r>
                  </m:oMath>
                </a14:m>
                <a:r>
                  <a:rPr lang="en-GB" sz="2800" dirty="0" smtClean="0">
                    <a:solidFill>
                      <a:srgbClr val="000000"/>
                    </a:solidFill>
                  </a:rPr>
                  <a:t>. </a:t>
                </a:r>
              </a:p>
              <a:p>
                <a:pPr algn="ctr"/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Therefore we call this line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994693"/>
                <a:ext cx="3384376" cy="3592009"/>
              </a:xfrm>
              <a:prstGeom prst="rect">
                <a:avLst/>
              </a:prstGeom>
              <a:blipFill rotWithShape="1">
                <a:blip r:embed="rId2"/>
                <a:stretch>
                  <a:fillRect l="-3423" t="-1698" r="-6486" b="-3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Multiply 2"/>
          <p:cNvSpPr/>
          <p:nvPr/>
        </p:nvSpPr>
        <p:spPr>
          <a:xfrm>
            <a:off x="4547055" y="5310641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5" name="Multiply 114"/>
          <p:cNvSpPr/>
          <p:nvPr/>
        </p:nvSpPr>
        <p:spPr>
          <a:xfrm>
            <a:off x="5695954" y="4141439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6" name="Multiply 115"/>
          <p:cNvSpPr/>
          <p:nvPr/>
        </p:nvSpPr>
        <p:spPr>
          <a:xfrm>
            <a:off x="6271075" y="3572320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7" name="Multiply 116"/>
          <p:cNvSpPr/>
          <p:nvPr/>
        </p:nvSpPr>
        <p:spPr>
          <a:xfrm>
            <a:off x="7445379" y="2421381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9" name="Line 64">
            <a:extLst>
              <a:ext uri="{FF2B5EF4-FFF2-40B4-BE49-F238E27FC236}">
                <a16:creationId xmlns:a16="http://schemas.microsoft.com/office/drawing/2014/main" xmlns="" id="{69879D06-B6B6-4542-B06B-017FD681E5C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00554" y="1412872"/>
            <a:ext cx="4319588" cy="430814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40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xmlns="" id="{95379BDE-097E-4F5D-B8D3-2F3D0AC9E4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792162"/>
          </a:xfrm>
        </p:spPr>
        <p:txBody>
          <a:bodyPr/>
          <a:lstStyle/>
          <a:p>
            <a:pPr eaLnBrk="1" hangingPunct="1"/>
            <a:r>
              <a:rPr lang="en-GB" altLang="en-US"/>
              <a:t>Reflection</a:t>
            </a:r>
          </a:p>
        </p:txBody>
      </p:sp>
      <p:grpSp>
        <p:nvGrpSpPr>
          <p:cNvPr id="8197" name="Group 5">
            <a:extLst>
              <a:ext uri="{FF2B5EF4-FFF2-40B4-BE49-F238E27FC236}">
                <a16:creationId xmlns:a16="http://schemas.microsoft.com/office/drawing/2014/main" xmlns="" id="{AD7B33CF-02B6-4BB2-B2F1-CF495416DFD5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115888"/>
            <a:ext cx="1511300" cy="1512887"/>
            <a:chOff x="975" y="2659"/>
            <a:chExt cx="1180" cy="1179"/>
          </a:xfrm>
        </p:grpSpPr>
        <p:sp>
          <p:nvSpPr>
            <p:cNvPr id="8304" name="AutoShape 6">
              <a:extLst>
                <a:ext uri="{FF2B5EF4-FFF2-40B4-BE49-F238E27FC236}">
                  <a16:creationId xmlns:a16="http://schemas.microsoft.com/office/drawing/2014/main" xmlns="" id="{B4532E37-CE83-4750-95A4-82F6642E05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401153">
              <a:off x="1157" y="3022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305" name="AutoShape 7">
              <a:extLst>
                <a:ext uri="{FF2B5EF4-FFF2-40B4-BE49-F238E27FC236}">
                  <a16:creationId xmlns:a16="http://schemas.microsoft.com/office/drawing/2014/main" xmlns="" id="{EA76DD44-F34A-4140-8E88-61C03384EC0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435911" flipH="1">
              <a:off x="1564" y="2614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306" name="Line 8">
              <a:extLst>
                <a:ext uri="{FF2B5EF4-FFF2-40B4-BE49-F238E27FC236}">
                  <a16:creationId xmlns:a16="http://schemas.microsoft.com/office/drawing/2014/main" xmlns="" id="{DEDF88C5-9D63-4C57-A7DF-779B86E0B6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2659"/>
              <a:ext cx="1180" cy="1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8198" name="Group 9">
            <a:extLst>
              <a:ext uri="{FF2B5EF4-FFF2-40B4-BE49-F238E27FC236}">
                <a16:creationId xmlns:a16="http://schemas.microsoft.com/office/drawing/2014/main" xmlns="" id="{B6139942-7402-4D4C-9B7A-EBA027B22DE9}"/>
              </a:ext>
            </a:extLst>
          </p:cNvPr>
          <p:cNvGrpSpPr>
            <a:grpSpLocks/>
          </p:cNvGrpSpPr>
          <p:nvPr/>
        </p:nvGrpSpPr>
        <p:grpSpPr bwMode="auto">
          <a:xfrm>
            <a:off x="4643438" y="1693863"/>
            <a:ext cx="4527550" cy="4543425"/>
            <a:chOff x="2925" y="1067"/>
            <a:chExt cx="2852" cy="2862"/>
          </a:xfrm>
        </p:grpSpPr>
        <p:grpSp>
          <p:nvGrpSpPr>
            <p:cNvPr id="8256" name="Group 10">
              <a:extLst>
                <a:ext uri="{FF2B5EF4-FFF2-40B4-BE49-F238E27FC236}">
                  <a16:creationId xmlns:a16="http://schemas.microsoft.com/office/drawing/2014/main" xmlns="" id="{7D2614EA-F6DF-448F-9B4C-AD979BE86F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6" y="1207"/>
              <a:ext cx="2721" cy="2722"/>
              <a:chOff x="1429" y="981"/>
              <a:chExt cx="2721" cy="2722"/>
            </a:xfrm>
          </p:grpSpPr>
          <p:sp>
            <p:nvSpPr>
              <p:cNvPr id="8274" name="Rectangle 11">
                <a:extLst>
                  <a:ext uri="{FF2B5EF4-FFF2-40B4-BE49-F238E27FC236}">
                    <a16:creationId xmlns:a16="http://schemas.microsoft.com/office/drawing/2014/main" xmlns="" id="{707049FF-BCC0-4D01-AA38-DA3068F1D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5" name="Rectangle 12">
                <a:extLst>
                  <a:ext uri="{FF2B5EF4-FFF2-40B4-BE49-F238E27FC236}">
                    <a16:creationId xmlns:a16="http://schemas.microsoft.com/office/drawing/2014/main" xmlns="" id="{12846864-FBE1-48D4-819A-74BBE42A66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6" name="Rectangle 13">
                <a:extLst>
                  <a:ext uri="{FF2B5EF4-FFF2-40B4-BE49-F238E27FC236}">
                    <a16:creationId xmlns:a16="http://schemas.microsoft.com/office/drawing/2014/main" xmlns="" id="{FE33C574-7F70-4FB1-ACF1-BAC31D7EF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7" name="Rectangle 14">
                <a:extLst>
                  <a:ext uri="{FF2B5EF4-FFF2-40B4-BE49-F238E27FC236}">
                    <a16:creationId xmlns:a16="http://schemas.microsoft.com/office/drawing/2014/main" xmlns="" id="{2C5A0083-E9CD-443E-8794-E7ACE939B1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8" name="Rectangle 15">
                <a:extLst>
                  <a:ext uri="{FF2B5EF4-FFF2-40B4-BE49-F238E27FC236}">
                    <a16:creationId xmlns:a16="http://schemas.microsoft.com/office/drawing/2014/main" xmlns="" id="{F335290F-C01C-4F70-92D1-770A896D28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9" name="Rectangle 16">
                <a:extLst>
                  <a:ext uri="{FF2B5EF4-FFF2-40B4-BE49-F238E27FC236}">
                    <a16:creationId xmlns:a16="http://schemas.microsoft.com/office/drawing/2014/main" xmlns="" id="{19D283CE-E347-4976-909F-80F7C74B66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7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0" name="Rectangle 17">
                <a:extLst>
                  <a:ext uri="{FF2B5EF4-FFF2-40B4-BE49-F238E27FC236}">
                    <a16:creationId xmlns:a16="http://schemas.microsoft.com/office/drawing/2014/main" xmlns="" id="{E71ADBE2-4949-4641-883F-69FA025D8F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1" name="Rectangle 18">
                <a:extLst>
                  <a:ext uri="{FF2B5EF4-FFF2-40B4-BE49-F238E27FC236}">
                    <a16:creationId xmlns:a16="http://schemas.microsoft.com/office/drawing/2014/main" xmlns="" id="{5F1F63BD-1ED2-4D94-9390-301FDC8780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2" name="Rectangle 19">
                <a:extLst>
                  <a:ext uri="{FF2B5EF4-FFF2-40B4-BE49-F238E27FC236}">
                    <a16:creationId xmlns:a16="http://schemas.microsoft.com/office/drawing/2014/main" xmlns="" id="{F7B1B440-27BF-4AC3-A451-2A357CE69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3" name="Rectangle 20">
                <a:extLst>
                  <a:ext uri="{FF2B5EF4-FFF2-40B4-BE49-F238E27FC236}">
                    <a16:creationId xmlns:a16="http://schemas.microsoft.com/office/drawing/2014/main" xmlns="" id="{963DA26A-3DF0-4F2A-85B7-39B8735BA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8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4" name="Rectangle 21">
                <a:extLst>
                  <a:ext uri="{FF2B5EF4-FFF2-40B4-BE49-F238E27FC236}">
                    <a16:creationId xmlns:a16="http://schemas.microsoft.com/office/drawing/2014/main" xmlns="" id="{266DE233-0D07-43FC-BE4B-189D73B320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5" name="Rectangle 22">
                <a:extLst>
                  <a:ext uri="{FF2B5EF4-FFF2-40B4-BE49-F238E27FC236}">
                    <a16:creationId xmlns:a16="http://schemas.microsoft.com/office/drawing/2014/main" xmlns="" id="{E3F7E70D-30E6-4CA8-AE4F-292B27E61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6" name="Rectangle 23">
                <a:extLst>
                  <a:ext uri="{FF2B5EF4-FFF2-40B4-BE49-F238E27FC236}">
                    <a16:creationId xmlns:a16="http://schemas.microsoft.com/office/drawing/2014/main" xmlns="" id="{D7107310-A77B-43D1-B052-2780A45B9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1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7" name="Rectangle 24">
                <a:extLst>
                  <a:ext uri="{FF2B5EF4-FFF2-40B4-BE49-F238E27FC236}">
                    <a16:creationId xmlns:a16="http://schemas.microsoft.com/office/drawing/2014/main" xmlns="" id="{C1494847-0E6C-4C9D-938F-6A809603BB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8" name="Rectangle 25">
                <a:extLst>
                  <a:ext uri="{FF2B5EF4-FFF2-40B4-BE49-F238E27FC236}">
                    <a16:creationId xmlns:a16="http://schemas.microsoft.com/office/drawing/2014/main" xmlns="" id="{64F3ABCA-D526-46B2-8F11-67A7090B5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9" name="Rectangle 26">
                <a:extLst>
                  <a:ext uri="{FF2B5EF4-FFF2-40B4-BE49-F238E27FC236}">
                    <a16:creationId xmlns:a16="http://schemas.microsoft.com/office/drawing/2014/main" xmlns="" id="{75648F9A-563C-4A68-8A08-07F6ABF1D6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5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0" name="Rectangle 27">
                <a:extLst>
                  <a:ext uri="{FF2B5EF4-FFF2-40B4-BE49-F238E27FC236}">
                    <a16:creationId xmlns:a16="http://schemas.microsoft.com/office/drawing/2014/main" xmlns="" id="{804A2B0A-3F43-4924-9C7F-9BCBC839E9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7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1" name="Rectangle 28">
                <a:extLst>
                  <a:ext uri="{FF2B5EF4-FFF2-40B4-BE49-F238E27FC236}">
                    <a16:creationId xmlns:a16="http://schemas.microsoft.com/office/drawing/2014/main" xmlns="" id="{6C65843B-B01A-45A3-BEC3-5B656E7DB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107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2" name="Rectangle 29">
                <a:extLst>
                  <a:ext uri="{FF2B5EF4-FFF2-40B4-BE49-F238E27FC236}">
                    <a16:creationId xmlns:a16="http://schemas.microsoft.com/office/drawing/2014/main" xmlns="" id="{FE4E9069-4ABA-4DF9-BDB3-208C3A7348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28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3" name="Rectangle 30">
                <a:extLst>
                  <a:ext uri="{FF2B5EF4-FFF2-40B4-BE49-F238E27FC236}">
                    <a16:creationId xmlns:a16="http://schemas.microsoft.com/office/drawing/2014/main" xmlns="" id="{D978D2F1-6739-40AE-B0D4-0DF58F599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4" name="Rectangle 31">
                <a:extLst>
                  <a:ext uri="{FF2B5EF4-FFF2-40B4-BE49-F238E27FC236}">
                    <a16:creationId xmlns:a16="http://schemas.microsoft.com/office/drawing/2014/main" xmlns="" id="{473E01A4-7348-43EE-B840-397043FDB3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80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5" name="Rectangle 32">
                <a:extLst>
                  <a:ext uri="{FF2B5EF4-FFF2-40B4-BE49-F238E27FC236}">
                    <a16:creationId xmlns:a16="http://schemas.microsoft.com/office/drawing/2014/main" xmlns="" id="{2B749399-1297-4C1C-A8F9-7EAB84ACF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619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6" name="Rectangle 33">
                <a:extLst>
                  <a:ext uri="{FF2B5EF4-FFF2-40B4-BE49-F238E27FC236}">
                    <a16:creationId xmlns:a16="http://schemas.microsoft.com/office/drawing/2014/main" xmlns="" id="{EFF69CE2-ADE2-4C2C-B029-5ECEE7D837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43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7" name="Rectangle 34">
                <a:extLst>
                  <a:ext uri="{FF2B5EF4-FFF2-40B4-BE49-F238E27FC236}">
                    <a16:creationId xmlns:a16="http://schemas.microsoft.com/office/drawing/2014/main" xmlns="" id="{DA174F7E-A4E1-4080-BFDC-9B8BD78C42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70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8" name="Rectangle 35">
                <a:extLst>
                  <a:ext uri="{FF2B5EF4-FFF2-40B4-BE49-F238E27FC236}">
                    <a16:creationId xmlns:a16="http://schemas.microsoft.com/office/drawing/2014/main" xmlns="" id="{72FFFEF9-FD1A-4C88-9595-0592200ED3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52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9" name="Rectangle 36">
                <a:extLst>
                  <a:ext uri="{FF2B5EF4-FFF2-40B4-BE49-F238E27FC236}">
                    <a16:creationId xmlns:a16="http://schemas.microsoft.com/office/drawing/2014/main" xmlns="" id="{C805D748-A1DF-40D5-943F-A1FFB80B36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343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0" name="Rectangle 37">
                <a:extLst>
                  <a:ext uri="{FF2B5EF4-FFF2-40B4-BE49-F238E27FC236}">
                    <a16:creationId xmlns:a16="http://schemas.microsoft.com/office/drawing/2014/main" xmlns="" id="{64C2EFBC-943D-4587-B021-6EA9ACD64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16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1" name="Rectangle 38">
                <a:extLst>
                  <a:ext uri="{FF2B5EF4-FFF2-40B4-BE49-F238E27FC236}">
                    <a16:creationId xmlns:a16="http://schemas.microsoft.com/office/drawing/2014/main" xmlns="" id="{8F76C95B-C5F7-4D13-BF59-F11E20638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25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2" name="Rectangle 39">
                <a:extLst>
                  <a:ext uri="{FF2B5EF4-FFF2-40B4-BE49-F238E27FC236}">
                    <a16:creationId xmlns:a16="http://schemas.microsoft.com/office/drawing/2014/main" xmlns="" id="{3F116589-07DB-41DF-87BB-B7084193D2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07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3" name="Rectangle 40">
                <a:extLst>
                  <a:ext uri="{FF2B5EF4-FFF2-40B4-BE49-F238E27FC236}">
                    <a16:creationId xmlns:a16="http://schemas.microsoft.com/office/drawing/2014/main" xmlns="" id="{3FD4CCA3-7202-48F3-9909-CFB386A481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89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8257" name="Line 41">
              <a:extLst>
                <a:ext uri="{FF2B5EF4-FFF2-40B4-BE49-F238E27FC236}">
                  <a16:creationId xmlns:a16="http://schemas.microsoft.com/office/drawing/2014/main" xmlns="" id="{20E19EF7-4BF3-4B3B-8CE5-87A37E842A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1207"/>
              <a:ext cx="0" cy="272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8" name="Line 42">
              <a:extLst>
                <a:ext uri="{FF2B5EF4-FFF2-40B4-BE49-F238E27FC236}">
                  <a16:creationId xmlns:a16="http://schemas.microsoft.com/office/drawing/2014/main" xmlns="" id="{BD8118D5-ADF7-4B53-A9DE-F0D789AD55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5" y="2659"/>
              <a:ext cx="272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9" name="Text Box 43">
              <a:extLst>
                <a:ext uri="{FF2B5EF4-FFF2-40B4-BE49-F238E27FC236}">
                  <a16:creationId xmlns:a16="http://schemas.microsoft.com/office/drawing/2014/main" xmlns="" id="{9FFCA0FC-D8BC-4675-8146-53F5DEAEFD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067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8260" name="Text Box 44">
              <a:extLst>
                <a:ext uri="{FF2B5EF4-FFF2-40B4-BE49-F238E27FC236}">
                  <a16:creationId xmlns:a16="http://schemas.microsoft.com/office/drawing/2014/main" xmlns="" id="{67EE6861-F3CB-486D-8E65-0B8DBD2D21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9" y="2535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8261" name="Text Box 45">
              <a:extLst>
                <a:ext uri="{FF2B5EF4-FFF2-40B4-BE49-F238E27FC236}">
                  <a16:creationId xmlns:a16="http://schemas.microsoft.com/office/drawing/2014/main" xmlns="" id="{C43A1F65-9839-4F43-B1C4-A726DA8F58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8262" name="Text Box 46">
              <a:extLst>
                <a:ext uri="{FF2B5EF4-FFF2-40B4-BE49-F238E27FC236}">
                  <a16:creationId xmlns:a16="http://schemas.microsoft.com/office/drawing/2014/main" xmlns="" id="{00910EB6-2F8D-4A8C-9488-B9E6A8F12A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8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63" name="Text Box 47">
              <a:extLst>
                <a:ext uri="{FF2B5EF4-FFF2-40B4-BE49-F238E27FC236}">
                  <a16:creationId xmlns:a16="http://schemas.microsoft.com/office/drawing/2014/main" xmlns="" id="{6BFB84F3-374A-4AB0-868E-510CF37078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4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264" name="Text Box 48">
              <a:extLst>
                <a:ext uri="{FF2B5EF4-FFF2-40B4-BE49-F238E27FC236}">
                  <a16:creationId xmlns:a16="http://schemas.microsoft.com/office/drawing/2014/main" xmlns="" id="{C767FB57-CE66-4E6E-8D1A-F3868A1F36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7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8265" name="Text Box 49">
              <a:extLst>
                <a:ext uri="{FF2B5EF4-FFF2-40B4-BE49-F238E27FC236}">
                  <a16:creationId xmlns:a16="http://schemas.microsoft.com/office/drawing/2014/main" xmlns="" id="{681EF903-0D7D-433F-B6EA-D84D5FF030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84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266" name="Text Box 50">
              <a:extLst>
                <a:ext uri="{FF2B5EF4-FFF2-40B4-BE49-F238E27FC236}">
                  <a16:creationId xmlns:a16="http://schemas.microsoft.com/office/drawing/2014/main" xmlns="" id="{05DC7AEA-C33A-4C60-9168-B4579AC01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2931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  <p:sp>
          <p:nvSpPr>
            <p:cNvPr id="8267" name="Text Box 51">
              <a:extLst>
                <a:ext uri="{FF2B5EF4-FFF2-40B4-BE49-F238E27FC236}">
                  <a16:creationId xmlns:a16="http://schemas.microsoft.com/office/drawing/2014/main" xmlns="" id="{02843264-BB74-4E78-BD92-B7B642572B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294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8268" name="Text Box 52">
              <a:extLst>
                <a:ext uri="{FF2B5EF4-FFF2-40B4-BE49-F238E27FC236}">
                  <a16:creationId xmlns:a16="http://schemas.microsoft.com/office/drawing/2014/main" xmlns="" id="{1FF6EC21-D461-4C1F-9ACA-889C816517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665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8269" name="Text Box 53">
              <a:extLst>
                <a:ext uri="{FF2B5EF4-FFF2-40B4-BE49-F238E27FC236}">
                  <a16:creationId xmlns:a16="http://schemas.microsoft.com/office/drawing/2014/main" xmlns="" id="{AB82EB08-CFDB-4345-89D2-1FB298542E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488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8270" name="Text Box 54">
              <a:extLst>
                <a:ext uri="{FF2B5EF4-FFF2-40B4-BE49-F238E27FC236}">
                  <a16:creationId xmlns:a16="http://schemas.microsoft.com/office/drawing/2014/main" xmlns="" id="{7B8F322D-EDD0-4EA7-BC3F-A8125B2C34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8271" name="Text Box 55">
              <a:extLst>
                <a:ext uri="{FF2B5EF4-FFF2-40B4-BE49-F238E27FC236}">
                  <a16:creationId xmlns:a16="http://schemas.microsoft.com/office/drawing/2014/main" xmlns="" id="{06AD1BEF-B468-4F4F-8828-C67C2534BC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2205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72" name="Text Box 56">
              <a:extLst>
                <a:ext uri="{FF2B5EF4-FFF2-40B4-BE49-F238E27FC236}">
                  <a16:creationId xmlns:a16="http://schemas.microsoft.com/office/drawing/2014/main" xmlns="" id="{E4F4BAB1-9A90-4EA9-847B-E1108AC12D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8273" name="Text Box 57">
              <a:extLst>
                <a:ext uri="{FF2B5EF4-FFF2-40B4-BE49-F238E27FC236}">
                  <a16:creationId xmlns:a16="http://schemas.microsoft.com/office/drawing/2014/main" xmlns="" id="{20AAC3DF-8D11-4D1A-A042-7CCC91BEAE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2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</p:grpSp>
      <p:grpSp>
        <p:nvGrpSpPr>
          <p:cNvPr id="66638" name="Group 78">
            <a:extLst>
              <a:ext uri="{FF2B5EF4-FFF2-40B4-BE49-F238E27FC236}">
                <a16:creationId xmlns:a16="http://schemas.microsoft.com/office/drawing/2014/main" xmlns="" id="{3E366AC5-D04D-4950-BAC8-D8FCC1B3BC17}"/>
              </a:ext>
            </a:extLst>
          </p:cNvPr>
          <p:cNvGrpSpPr>
            <a:grpSpLocks/>
          </p:cNvGrpSpPr>
          <p:nvPr/>
        </p:nvGrpSpPr>
        <p:grpSpPr bwMode="auto">
          <a:xfrm>
            <a:off x="5795963" y="2492375"/>
            <a:ext cx="576262" cy="1152525"/>
            <a:chOff x="3651" y="1570"/>
            <a:chExt cx="363" cy="726"/>
          </a:xfrm>
        </p:grpSpPr>
        <p:sp>
          <p:nvSpPr>
            <p:cNvPr id="8254" name="Freeform 76">
              <a:extLst>
                <a:ext uri="{FF2B5EF4-FFF2-40B4-BE49-F238E27FC236}">
                  <a16:creationId xmlns:a16="http://schemas.microsoft.com/office/drawing/2014/main" xmlns="" id="{83D05D1F-0F7B-48AD-AAD2-4BD6268E1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1" y="1570"/>
              <a:ext cx="363" cy="726"/>
            </a:xfrm>
            <a:custGeom>
              <a:avLst/>
              <a:gdLst>
                <a:gd name="T0" fmla="*/ 363 w 363"/>
                <a:gd name="T1" fmla="*/ 0 h 726"/>
                <a:gd name="T2" fmla="*/ 0 w 363"/>
                <a:gd name="T3" fmla="*/ 182 h 726"/>
                <a:gd name="T4" fmla="*/ 181 w 363"/>
                <a:gd name="T5" fmla="*/ 726 h 726"/>
                <a:gd name="T6" fmla="*/ 363 w 363"/>
                <a:gd name="T7" fmla="*/ 0 h 7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3" h="726">
                  <a:moveTo>
                    <a:pt x="363" y="0"/>
                  </a:moveTo>
                  <a:lnTo>
                    <a:pt x="0" y="182"/>
                  </a:lnTo>
                  <a:lnTo>
                    <a:pt x="181" y="726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5" name="Text Box 77">
              <a:extLst>
                <a:ext uri="{FF2B5EF4-FFF2-40B4-BE49-F238E27FC236}">
                  <a16:creationId xmlns:a16="http://schemas.microsoft.com/office/drawing/2014/main" xmlns="" id="{99A5C526-99FD-4299-8D21-AA6F8A9427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9" y="1719"/>
              <a:ext cx="2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T</a:t>
              </a:r>
            </a:p>
          </p:txBody>
        </p:sp>
      </p:grpSp>
      <p:sp>
        <p:nvSpPr>
          <p:cNvPr id="66642" name="Line 82">
            <a:extLst>
              <a:ext uri="{FF2B5EF4-FFF2-40B4-BE49-F238E27FC236}">
                <a16:creationId xmlns:a16="http://schemas.microsoft.com/office/drawing/2014/main" xmlns="" id="{A10535D7-10DA-4855-BC9D-40E1F7222F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00563" y="1844675"/>
            <a:ext cx="4535487" cy="4537075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grpSp>
        <p:nvGrpSpPr>
          <p:cNvPr id="66645" name="Group 85">
            <a:extLst>
              <a:ext uri="{FF2B5EF4-FFF2-40B4-BE49-F238E27FC236}">
                <a16:creationId xmlns:a16="http://schemas.microsoft.com/office/drawing/2014/main" xmlns="" id="{3AE4D194-67BD-4476-A71B-125E1B2C72F0}"/>
              </a:ext>
            </a:extLst>
          </p:cNvPr>
          <p:cNvGrpSpPr>
            <a:grpSpLocks/>
          </p:cNvGrpSpPr>
          <p:nvPr/>
        </p:nvGrpSpPr>
        <p:grpSpPr bwMode="auto">
          <a:xfrm>
            <a:off x="7235825" y="4508500"/>
            <a:ext cx="1152525" cy="576263"/>
            <a:chOff x="4558" y="2840"/>
            <a:chExt cx="726" cy="363"/>
          </a:xfrm>
        </p:grpSpPr>
        <p:sp>
          <p:nvSpPr>
            <p:cNvPr id="8250" name="Freeform 83">
              <a:extLst>
                <a:ext uri="{FF2B5EF4-FFF2-40B4-BE49-F238E27FC236}">
                  <a16:creationId xmlns:a16="http://schemas.microsoft.com/office/drawing/2014/main" xmlns="" id="{ED0D7140-87B1-469B-8A04-F8C33BD9A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8" y="2840"/>
              <a:ext cx="726" cy="363"/>
            </a:xfrm>
            <a:custGeom>
              <a:avLst/>
              <a:gdLst>
                <a:gd name="T0" fmla="*/ 0 w 726"/>
                <a:gd name="T1" fmla="*/ 182 h 363"/>
                <a:gd name="T2" fmla="*/ 726 w 726"/>
                <a:gd name="T3" fmla="*/ 0 h 363"/>
                <a:gd name="T4" fmla="*/ 545 w 726"/>
                <a:gd name="T5" fmla="*/ 363 h 363"/>
                <a:gd name="T6" fmla="*/ 0 w 726"/>
                <a:gd name="T7" fmla="*/ 182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26" h="363">
                  <a:moveTo>
                    <a:pt x="0" y="182"/>
                  </a:moveTo>
                  <a:lnTo>
                    <a:pt x="726" y="0"/>
                  </a:lnTo>
                  <a:lnTo>
                    <a:pt x="545" y="363"/>
                  </a:lnTo>
                  <a:lnTo>
                    <a:pt x="0" y="18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1" name="Text Box 84">
              <a:extLst>
                <a:ext uri="{FF2B5EF4-FFF2-40B4-BE49-F238E27FC236}">
                  <a16:creationId xmlns:a16="http://schemas.microsoft.com/office/drawing/2014/main" xmlns="" id="{5CB5ED35-C0C7-4760-9BF1-3D77DDD3E3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5" y="2927"/>
              <a:ext cx="2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T’’</a:t>
              </a:r>
            </a:p>
          </p:txBody>
        </p:sp>
      </p:grpSp>
      <p:grpSp>
        <p:nvGrpSpPr>
          <p:cNvPr id="66670" name="Group 110">
            <a:extLst>
              <a:ext uri="{FF2B5EF4-FFF2-40B4-BE49-F238E27FC236}">
                <a16:creationId xmlns:a16="http://schemas.microsoft.com/office/drawing/2014/main" xmlns="" id="{622B45BE-B2CD-4A80-A2A3-31C162150943}"/>
              </a:ext>
            </a:extLst>
          </p:cNvPr>
          <p:cNvGrpSpPr>
            <a:grpSpLocks/>
          </p:cNvGrpSpPr>
          <p:nvPr/>
        </p:nvGrpSpPr>
        <p:grpSpPr bwMode="auto">
          <a:xfrm>
            <a:off x="6084888" y="3351213"/>
            <a:ext cx="1150937" cy="438150"/>
            <a:chOff x="3833" y="2111"/>
            <a:chExt cx="725" cy="276"/>
          </a:xfrm>
        </p:grpSpPr>
        <p:sp>
          <p:nvSpPr>
            <p:cNvPr id="8237" name="Line 101">
              <a:extLst>
                <a:ext uri="{FF2B5EF4-FFF2-40B4-BE49-F238E27FC236}">
                  <a16:creationId xmlns:a16="http://schemas.microsoft.com/office/drawing/2014/main" xmlns="" id="{182A55E3-BA07-439C-AC8D-4E629D6115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296"/>
              <a:ext cx="725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38" name="Rectangle 102">
              <a:extLst>
                <a:ext uri="{FF2B5EF4-FFF2-40B4-BE49-F238E27FC236}">
                  <a16:creationId xmlns:a16="http://schemas.microsoft.com/office/drawing/2014/main" xmlns="" id="{B5507062-5E8A-401B-9E1F-CF285C790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2296"/>
              <a:ext cx="90" cy="9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239" name="Text Box 103">
              <a:extLst>
                <a:ext uri="{FF2B5EF4-FFF2-40B4-BE49-F238E27FC236}">
                  <a16:creationId xmlns:a16="http://schemas.microsoft.com/office/drawing/2014/main" xmlns="" id="{F6F0D75F-6573-48A0-B906-AA7A8674EF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8" y="2111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4</a:t>
              </a:r>
            </a:p>
          </p:txBody>
        </p:sp>
      </p:grpSp>
      <p:grpSp>
        <p:nvGrpSpPr>
          <p:cNvPr id="66688" name="Group 128">
            <a:extLst>
              <a:ext uri="{FF2B5EF4-FFF2-40B4-BE49-F238E27FC236}">
                <a16:creationId xmlns:a16="http://schemas.microsoft.com/office/drawing/2014/main" xmlns="" id="{6CC82360-CBA9-4F1E-8DC5-6996B846C9CE}"/>
              </a:ext>
            </a:extLst>
          </p:cNvPr>
          <p:cNvGrpSpPr>
            <a:grpSpLocks/>
          </p:cNvGrpSpPr>
          <p:nvPr/>
        </p:nvGrpSpPr>
        <p:grpSpPr bwMode="auto">
          <a:xfrm>
            <a:off x="7380288" y="3500438"/>
            <a:ext cx="1008062" cy="1008062"/>
            <a:chOff x="4649" y="2205"/>
            <a:chExt cx="635" cy="635"/>
          </a:xfrm>
        </p:grpSpPr>
        <p:sp>
          <p:nvSpPr>
            <p:cNvPr id="8233" name="Line 115">
              <a:extLst>
                <a:ext uri="{FF2B5EF4-FFF2-40B4-BE49-F238E27FC236}">
                  <a16:creationId xmlns:a16="http://schemas.microsoft.com/office/drawing/2014/main" xmlns="" id="{50D1BAA0-AF12-4F9D-AFA7-DA8D44892D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9" y="2205"/>
              <a:ext cx="635" cy="63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34" name="Text Box 116">
              <a:extLst>
                <a:ext uri="{FF2B5EF4-FFF2-40B4-BE49-F238E27FC236}">
                  <a16:creationId xmlns:a16="http://schemas.microsoft.com/office/drawing/2014/main" xmlns="" id="{47B83ADB-DFF9-4283-9EFF-5575C2867E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" y="2387"/>
              <a:ext cx="3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3.5</a:t>
              </a:r>
            </a:p>
          </p:txBody>
        </p:sp>
      </p:grpSp>
      <p:grpSp>
        <p:nvGrpSpPr>
          <p:cNvPr id="66692" name="Group 132">
            <a:extLst>
              <a:ext uri="{FF2B5EF4-FFF2-40B4-BE49-F238E27FC236}">
                <a16:creationId xmlns:a16="http://schemas.microsoft.com/office/drawing/2014/main" xmlns="" id="{30C28848-8285-4249-B522-33014C5E267A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4141788"/>
            <a:ext cx="576262" cy="655637"/>
            <a:chOff x="4195" y="2609"/>
            <a:chExt cx="363" cy="413"/>
          </a:xfrm>
        </p:grpSpPr>
        <p:sp>
          <p:nvSpPr>
            <p:cNvPr id="8231" name="Line 117">
              <a:extLst>
                <a:ext uri="{FF2B5EF4-FFF2-40B4-BE49-F238E27FC236}">
                  <a16:creationId xmlns:a16="http://schemas.microsoft.com/office/drawing/2014/main" xmlns="" id="{B39F4FB4-814E-4D60-BB45-C13F9AC999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2659"/>
              <a:ext cx="363" cy="36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32" name="Text Box 118">
              <a:extLst>
                <a:ext uri="{FF2B5EF4-FFF2-40B4-BE49-F238E27FC236}">
                  <a16:creationId xmlns:a16="http://schemas.microsoft.com/office/drawing/2014/main" xmlns="" id="{0D7D7948-7524-4189-82D2-DB15EA08A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2609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2</a:t>
              </a:r>
            </a:p>
          </p:txBody>
        </p:sp>
      </p:grpSp>
      <p:grpSp>
        <p:nvGrpSpPr>
          <p:cNvPr id="66689" name="Group 129">
            <a:extLst>
              <a:ext uri="{FF2B5EF4-FFF2-40B4-BE49-F238E27FC236}">
                <a16:creationId xmlns:a16="http://schemas.microsoft.com/office/drawing/2014/main" xmlns="" id="{2EDD6FF6-770A-4F65-A6B0-B52129B1A7FD}"/>
              </a:ext>
            </a:extLst>
          </p:cNvPr>
          <p:cNvGrpSpPr>
            <a:grpSpLocks/>
          </p:cNvGrpSpPr>
          <p:nvPr/>
        </p:nvGrpSpPr>
        <p:grpSpPr bwMode="auto">
          <a:xfrm>
            <a:off x="5795963" y="2782888"/>
            <a:ext cx="1152525" cy="1222375"/>
            <a:chOff x="3651" y="1753"/>
            <a:chExt cx="726" cy="770"/>
          </a:xfrm>
        </p:grpSpPr>
        <p:sp>
          <p:nvSpPr>
            <p:cNvPr id="8228" name="Rectangle 113">
              <a:extLst>
                <a:ext uri="{FF2B5EF4-FFF2-40B4-BE49-F238E27FC236}">
                  <a16:creationId xmlns:a16="http://schemas.microsoft.com/office/drawing/2014/main" xmlns="" id="{6784F5E9-0CD8-4AE5-97E5-88E80CB7196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780009">
              <a:off x="4270" y="2432"/>
              <a:ext cx="91" cy="9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229" name="Line 119">
              <a:extLst>
                <a:ext uri="{FF2B5EF4-FFF2-40B4-BE49-F238E27FC236}">
                  <a16:creationId xmlns:a16="http://schemas.microsoft.com/office/drawing/2014/main" xmlns="" id="{1BC40A7C-77C2-4E4D-B30C-2E9F66EEFC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1" y="1753"/>
              <a:ext cx="726" cy="72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30" name="Text Box 120">
              <a:extLst>
                <a:ext uri="{FF2B5EF4-FFF2-40B4-BE49-F238E27FC236}">
                  <a16:creationId xmlns:a16="http://schemas.microsoft.com/office/drawing/2014/main" xmlns="" id="{CBC5F59D-239F-4C75-8506-6F64373F66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3" y="1930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4</a:t>
              </a:r>
            </a:p>
          </p:txBody>
        </p:sp>
      </p:grpSp>
      <p:grpSp>
        <p:nvGrpSpPr>
          <p:cNvPr id="66690" name="Group 130">
            <a:extLst>
              <a:ext uri="{FF2B5EF4-FFF2-40B4-BE49-F238E27FC236}">
                <a16:creationId xmlns:a16="http://schemas.microsoft.com/office/drawing/2014/main" xmlns="" id="{FED80589-1CFB-4CBE-AEA1-3A175DE413E8}"/>
              </a:ext>
            </a:extLst>
          </p:cNvPr>
          <p:cNvGrpSpPr>
            <a:grpSpLocks/>
          </p:cNvGrpSpPr>
          <p:nvPr/>
        </p:nvGrpSpPr>
        <p:grpSpPr bwMode="auto">
          <a:xfrm>
            <a:off x="6948488" y="3933825"/>
            <a:ext cx="1152525" cy="1150938"/>
            <a:chOff x="4377" y="2478"/>
            <a:chExt cx="726" cy="725"/>
          </a:xfrm>
        </p:grpSpPr>
        <p:sp>
          <p:nvSpPr>
            <p:cNvPr id="8226" name="Line 123">
              <a:extLst>
                <a:ext uri="{FF2B5EF4-FFF2-40B4-BE49-F238E27FC236}">
                  <a16:creationId xmlns:a16="http://schemas.microsoft.com/office/drawing/2014/main" xmlns="" id="{B93DDEC8-13B1-4C1A-A0E8-41EF4D0D12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7" y="2478"/>
              <a:ext cx="726" cy="72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27" name="Text Box 124">
              <a:extLst>
                <a:ext uri="{FF2B5EF4-FFF2-40B4-BE49-F238E27FC236}">
                  <a16:creationId xmlns:a16="http://schemas.microsoft.com/office/drawing/2014/main" xmlns="" id="{9F3D5034-BD42-4289-AB47-D15662A119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9" y="2655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4</a:t>
              </a:r>
            </a:p>
          </p:txBody>
        </p:sp>
      </p:grpSp>
      <p:grpSp>
        <p:nvGrpSpPr>
          <p:cNvPr id="66691" name="Group 131">
            <a:extLst>
              <a:ext uri="{FF2B5EF4-FFF2-40B4-BE49-F238E27FC236}">
                <a16:creationId xmlns:a16="http://schemas.microsoft.com/office/drawing/2014/main" xmlns="" id="{B1FDAE3E-8A47-4E12-A034-6DAA9D7D65B9}"/>
              </a:ext>
            </a:extLst>
          </p:cNvPr>
          <p:cNvGrpSpPr>
            <a:grpSpLocks/>
          </p:cNvGrpSpPr>
          <p:nvPr/>
        </p:nvGrpSpPr>
        <p:grpSpPr bwMode="auto">
          <a:xfrm>
            <a:off x="6084888" y="3573463"/>
            <a:ext cx="576262" cy="717550"/>
            <a:chOff x="3833" y="2251"/>
            <a:chExt cx="363" cy="452"/>
          </a:xfrm>
        </p:grpSpPr>
        <p:sp>
          <p:nvSpPr>
            <p:cNvPr id="8223" name="Line 121">
              <a:extLst>
                <a:ext uri="{FF2B5EF4-FFF2-40B4-BE49-F238E27FC236}">
                  <a16:creationId xmlns:a16="http://schemas.microsoft.com/office/drawing/2014/main" xmlns="" id="{C87EDDDC-3D1A-4253-B703-A2B26782A3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301"/>
              <a:ext cx="363" cy="36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24" name="Text Box 122">
              <a:extLst>
                <a:ext uri="{FF2B5EF4-FFF2-40B4-BE49-F238E27FC236}">
                  <a16:creationId xmlns:a16="http://schemas.microsoft.com/office/drawing/2014/main" xmlns="" id="{BD5616C6-5997-495D-8D71-43D5E4B201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0" y="2251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25" name="Rectangle 125">
              <a:extLst>
                <a:ext uri="{FF2B5EF4-FFF2-40B4-BE49-F238E27FC236}">
                  <a16:creationId xmlns:a16="http://schemas.microsoft.com/office/drawing/2014/main" xmlns="" id="{8BBCC49C-1D24-495F-9F71-320EB4D2CDE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780009">
              <a:off x="4085" y="2612"/>
              <a:ext cx="91" cy="9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66687" name="Group 127">
            <a:extLst>
              <a:ext uri="{FF2B5EF4-FFF2-40B4-BE49-F238E27FC236}">
                <a16:creationId xmlns:a16="http://schemas.microsoft.com/office/drawing/2014/main" xmlns="" id="{1E9C3059-FFA9-474D-9A18-2C2FD5FA8B94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2492375"/>
            <a:ext cx="1008063" cy="1084263"/>
            <a:chOff x="4014" y="1570"/>
            <a:chExt cx="635" cy="683"/>
          </a:xfrm>
        </p:grpSpPr>
        <p:sp>
          <p:nvSpPr>
            <p:cNvPr id="8220" name="Line 112">
              <a:extLst>
                <a:ext uri="{FF2B5EF4-FFF2-40B4-BE49-F238E27FC236}">
                  <a16:creationId xmlns:a16="http://schemas.microsoft.com/office/drawing/2014/main" xmlns="" id="{170CEE81-CD08-4378-B20C-566AF60953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4" y="1570"/>
              <a:ext cx="635" cy="63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21" name="Text Box 114">
              <a:extLst>
                <a:ext uri="{FF2B5EF4-FFF2-40B4-BE49-F238E27FC236}">
                  <a16:creationId xmlns:a16="http://schemas.microsoft.com/office/drawing/2014/main" xmlns="" id="{B225C29F-027D-489D-8DD1-90254F4CAE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1" y="1752"/>
              <a:ext cx="3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3.5</a:t>
              </a:r>
            </a:p>
          </p:txBody>
        </p:sp>
        <p:sp>
          <p:nvSpPr>
            <p:cNvPr id="8222" name="Rectangle 126">
              <a:extLst>
                <a:ext uri="{FF2B5EF4-FFF2-40B4-BE49-F238E27FC236}">
                  <a16:creationId xmlns:a16="http://schemas.microsoft.com/office/drawing/2014/main" xmlns="" id="{E865988A-4FA8-4B72-BD3B-4AAE3C86E0F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780009">
              <a:off x="4538" y="2162"/>
              <a:ext cx="91" cy="9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61963" y="1678032"/>
                <a:ext cx="4038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dirty="0" smtClean="0"/>
                  <a:t>Now draw shape T and reflect it in the line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𝑦</m:t>
                    </m:r>
                    <m:r>
                      <a:rPr lang="en-GB" i="1" dirty="0" smtClean="0">
                        <a:latin typeface="Cambria Math"/>
                      </a:rPr>
                      <m:t> = 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. </a:t>
                </a:r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61963" y="1678032"/>
                <a:ext cx="4038600" cy="4525963"/>
              </a:xfrm>
              <a:blipFill rotWithShape="1">
                <a:blip r:embed="rId2"/>
                <a:stretch>
                  <a:fillRect l="-755" r="-31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52565" y="4156075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altLang="en-US" sz="2800" dirty="0"/>
              <a:t>The T </a:t>
            </a:r>
            <a:r>
              <a:rPr lang="en-GB" altLang="en-US" sz="2800" dirty="0" smtClean="0"/>
              <a:t>triangle </a:t>
            </a:r>
            <a:r>
              <a:rPr lang="en-GB" altLang="en-US" sz="2800" dirty="0"/>
              <a:t>has vertices (-2, 2), </a:t>
            </a:r>
          </a:p>
          <a:p>
            <a:pPr algn="ctr"/>
            <a:r>
              <a:rPr lang="en-GB" altLang="en-US" sz="2800" dirty="0"/>
              <a:t>(-1, 6) and (-3, 5) </a:t>
            </a:r>
            <a:endParaRPr lang="en-GB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03994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6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6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6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6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6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6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6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6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6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Fluency Practice 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5148064" y="1311300"/>
                <a:ext cx="3538736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000" dirty="0" smtClean="0"/>
                  <a:t>On your grid: </a:t>
                </a:r>
              </a:p>
              <a:p>
                <a:pPr marL="0" indent="0">
                  <a:buNone/>
                </a:pPr>
                <a:endParaRPr lang="en-GB" sz="2000" dirty="0" smtClean="0"/>
              </a:p>
              <a:p>
                <a:pPr>
                  <a:buFont typeface="+mj-lt"/>
                  <a:buAutoNum type="arabicPeriod"/>
                </a:pPr>
                <a:r>
                  <a:rPr lang="en-GB" sz="1800" dirty="0" smtClean="0"/>
                  <a:t>Reflect shape A in the line </a:t>
                </a:r>
                <a14:m>
                  <m:oMath xmlns:m="http://schemas.openxmlformats.org/officeDocument/2006/math">
                    <m:r>
                      <a:rPr lang="en-GB" sz="1800" i="1" dirty="0" smtClean="0">
                        <a:latin typeface="Cambria Math"/>
                      </a:rPr>
                      <m:t>𝑥</m:t>
                    </m:r>
                    <m:r>
                      <a:rPr lang="en-GB" sz="1800" i="1" dirty="0" smtClean="0">
                        <a:latin typeface="Cambria Math"/>
                      </a:rPr>
                      <m:t> = −1. </m:t>
                    </m:r>
                  </m:oMath>
                </a14:m>
                <a:r>
                  <a:rPr lang="en-GB" sz="1800" dirty="0" smtClean="0"/>
                  <a:t>Label this reflected triangle B. </a:t>
                </a:r>
              </a:p>
              <a:p>
                <a:pPr>
                  <a:buFont typeface="+mj-lt"/>
                  <a:buAutoNum type="arabicPeriod"/>
                </a:pPr>
                <a:endParaRPr lang="en-GB" sz="1800" dirty="0" smtClean="0"/>
              </a:p>
              <a:p>
                <a:pPr>
                  <a:buFont typeface="+mj-lt"/>
                  <a:buAutoNum type="arabicPeriod"/>
                </a:pPr>
                <a:r>
                  <a:rPr lang="en-GB" sz="1800" dirty="0" smtClean="0"/>
                  <a:t>Reflect shape A in the line </a:t>
                </a:r>
                <a14:m>
                  <m:oMath xmlns:m="http://schemas.openxmlformats.org/officeDocument/2006/math">
                    <m:r>
                      <a:rPr lang="en-GB" sz="1800" i="1" dirty="0" smtClean="0">
                        <a:latin typeface="Cambria Math"/>
                      </a:rPr>
                      <m:t>𝑦</m:t>
                    </m:r>
                    <m:r>
                      <a:rPr lang="en-GB" sz="1800" i="1" dirty="0" smtClean="0">
                        <a:latin typeface="Cambria Math"/>
                      </a:rPr>
                      <m:t> = 2. </m:t>
                    </m:r>
                  </m:oMath>
                </a14:m>
                <a:r>
                  <a:rPr lang="en-GB" sz="1800" dirty="0" smtClean="0"/>
                  <a:t>Label this reflected triangle C. </a:t>
                </a:r>
              </a:p>
              <a:p>
                <a:pPr>
                  <a:buFont typeface="+mj-lt"/>
                  <a:buAutoNum type="arabicPeriod"/>
                </a:pPr>
                <a:endParaRPr lang="en-GB" sz="1800" dirty="0" smtClean="0"/>
              </a:p>
              <a:p>
                <a:pPr>
                  <a:buFont typeface="+mj-lt"/>
                  <a:buAutoNum type="arabicPeriod"/>
                </a:pPr>
                <a:r>
                  <a:rPr lang="en-GB" sz="1800" dirty="0" smtClean="0"/>
                  <a:t>Reflect shape A in the line </a:t>
                </a:r>
                <a14:m>
                  <m:oMath xmlns:m="http://schemas.openxmlformats.org/officeDocument/2006/math">
                    <m:r>
                      <a:rPr lang="en-GB" sz="1800" i="1" dirty="0" smtClean="0">
                        <a:latin typeface="Cambria Math"/>
                      </a:rPr>
                      <m:t>𝑦</m:t>
                    </m:r>
                    <m:r>
                      <a:rPr lang="en-GB" sz="1800" i="1" dirty="0" smtClean="0">
                        <a:latin typeface="Cambria Math"/>
                      </a:rPr>
                      <m:t> = </m:t>
                    </m:r>
                    <m:r>
                      <a:rPr lang="en-GB" sz="1800" i="1" dirty="0" smtClean="0">
                        <a:latin typeface="Cambria Math"/>
                      </a:rPr>
                      <m:t>𝑥</m:t>
                    </m:r>
                    <m:r>
                      <a:rPr lang="en-GB" sz="1800" b="0" i="1" dirty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sz="1800" dirty="0" smtClean="0"/>
                  <a:t> Label this reflected triangle D. </a:t>
                </a:r>
              </a:p>
              <a:p>
                <a:pPr>
                  <a:buFont typeface="+mj-lt"/>
                  <a:buAutoNum type="arabicPeriod"/>
                </a:pPr>
                <a:endParaRPr lang="en-GB" sz="1800" dirty="0" smtClean="0"/>
              </a:p>
              <a:p>
                <a:pPr>
                  <a:buFont typeface="+mj-lt"/>
                  <a:buAutoNum type="arabicPeriod"/>
                </a:pPr>
                <a:r>
                  <a:rPr lang="en-GB" sz="1800" dirty="0" smtClean="0"/>
                  <a:t>Reflect shape A in the line </a:t>
                </a:r>
                <a14:m>
                  <m:oMath xmlns:m="http://schemas.openxmlformats.org/officeDocument/2006/math">
                    <m:r>
                      <a:rPr lang="en-GB" sz="1800" i="1" dirty="0" smtClean="0">
                        <a:latin typeface="Cambria Math"/>
                      </a:rPr>
                      <m:t>𝑦</m:t>
                    </m:r>
                    <m:r>
                      <a:rPr lang="en-GB" sz="1800" i="1" dirty="0" smtClean="0">
                        <a:latin typeface="Cambria Math"/>
                      </a:rPr>
                      <m:t> = −</m:t>
                    </m:r>
                    <m:r>
                      <a:rPr lang="en-GB" sz="18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1800" dirty="0" smtClean="0"/>
                  <a:t>. Label this reflected triangle E. </a:t>
                </a:r>
              </a:p>
              <a:p>
                <a:pPr marL="514350" indent="-514350">
                  <a:buAutoNum type="arabicPeriod"/>
                </a:pPr>
                <a:endParaRPr lang="en-GB" dirty="0"/>
              </a:p>
            </p:txBody>
          </p:sp>
        </mc:Choice>
        <mc:Fallback xmlns="">
          <p:sp>
            <p:nvSpPr>
              <p:cNvPr id="57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148064" y="1311300"/>
                <a:ext cx="3538736" cy="4525963"/>
              </a:xfrm>
              <a:blipFill rotWithShape="1">
                <a:blip r:embed="rId2"/>
                <a:stretch>
                  <a:fillRect l="-1721" t="-538" b="-183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" name="Content Placeholder 3"/>
          <p:cNvSpPr txBox="1">
            <a:spLocks/>
          </p:cNvSpPr>
          <p:nvPr/>
        </p:nvSpPr>
        <p:spPr bwMode="auto">
          <a:xfrm>
            <a:off x="409576" y="1434355"/>
            <a:ext cx="4038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kern="0"/>
          </a:p>
        </p:txBody>
      </p:sp>
      <p:grpSp>
        <p:nvGrpSpPr>
          <p:cNvPr id="111" name="Group 9">
            <a:extLst>
              <a:ext uri="{FF2B5EF4-FFF2-40B4-BE49-F238E27FC236}">
                <a16:creationId xmlns:a16="http://schemas.microsoft.com/office/drawing/2014/main" xmlns="" id="{485970B6-284C-448F-AC50-8B93C653D267}"/>
              </a:ext>
            </a:extLst>
          </p:cNvPr>
          <p:cNvGrpSpPr>
            <a:grpSpLocks/>
          </p:cNvGrpSpPr>
          <p:nvPr/>
        </p:nvGrpSpPr>
        <p:grpSpPr bwMode="auto">
          <a:xfrm>
            <a:off x="404814" y="1712938"/>
            <a:ext cx="4527550" cy="4543425"/>
            <a:chOff x="2925" y="1067"/>
            <a:chExt cx="2852" cy="2862"/>
          </a:xfrm>
        </p:grpSpPr>
        <p:grpSp>
          <p:nvGrpSpPr>
            <p:cNvPr id="112" name="Group 10">
              <a:extLst>
                <a:ext uri="{FF2B5EF4-FFF2-40B4-BE49-F238E27FC236}">
                  <a16:creationId xmlns:a16="http://schemas.microsoft.com/office/drawing/2014/main" xmlns="" id="{282E668A-5AF8-4393-9987-B29C0D07C9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6" y="1207"/>
              <a:ext cx="2721" cy="2722"/>
              <a:chOff x="1429" y="981"/>
              <a:chExt cx="2721" cy="2722"/>
            </a:xfrm>
          </p:grpSpPr>
          <p:sp>
            <p:nvSpPr>
              <p:cNvPr id="130" name="Rectangle 11">
                <a:extLst>
                  <a:ext uri="{FF2B5EF4-FFF2-40B4-BE49-F238E27FC236}">
                    <a16:creationId xmlns:a16="http://schemas.microsoft.com/office/drawing/2014/main" xmlns="" id="{4919D4DA-4E34-4077-8E29-58B56EF390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Rectangle 12">
                <a:extLst>
                  <a:ext uri="{FF2B5EF4-FFF2-40B4-BE49-F238E27FC236}">
                    <a16:creationId xmlns:a16="http://schemas.microsoft.com/office/drawing/2014/main" xmlns="" id="{486A49DC-20C3-443E-93CB-C5A7431F9C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Rectangle 13">
                <a:extLst>
                  <a:ext uri="{FF2B5EF4-FFF2-40B4-BE49-F238E27FC236}">
                    <a16:creationId xmlns:a16="http://schemas.microsoft.com/office/drawing/2014/main" xmlns="" id="{6A2B3133-756C-474A-BD37-4EC0E4EDF8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Rectangle 14">
                <a:extLst>
                  <a:ext uri="{FF2B5EF4-FFF2-40B4-BE49-F238E27FC236}">
                    <a16:creationId xmlns:a16="http://schemas.microsoft.com/office/drawing/2014/main" xmlns="" id="{58D1E2CE-A386-4B8C-AD1D-14A1E5B68C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Rectangle 15">
                <a:extLst>
                  <a:ext uri="{FF2B5EF4-FFF2-40B4-BE49-F238E27FC236}">
                    <a16:creationId xmlns:a16="http://schemas.microsoft.com/office/drawing/2014/main" xmlns="" id="{5837A7BC-A053-4CC5-AE88-4221C51FE8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Rectangle 16">
                <a:extLst>
                  <a:ext uri="{FF2B5EF4-FFF2-40B4-BE49-F238E27FC236}">
                    <a16:creationId xmlns:a16="http://schemas.microsoft.com/office/drawing/2014/main" xmlns="" id="{785F69DC-A3F1-4755-AA02-DCE955D205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7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7">
                <a:extLst>
                  <a:ext uri="{FF2B5EF4-FFF2-40B4-BE49-F238E27FC236}">
                    <a16:creationId xmlns:a16="http://schemas.microsoft.com/office/drawing/2014/main" xmlns="" id="{1F73A09A-A232-44E4-8AC2-A4125C19C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8">
                <a:extLst>
                  <a:ext uri="{FF2B5EF4-FFF2-40B4-BE49-F238E27FC236}">
                    <a16:creationId xmlns:a16="http://schemas.microsoft.com/office/drawing/2014/main" xmlns="" id="{9D013C2C-06D3-428D-8928-0786DE221D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Rectangle 19">
                <a:extLst>
                  <a:ext uri="{FF2B5EF4-FFF2-40B4-BE49-F238E27FC236}">
                    <a16:creationId xmlns:a16="http://schemas.microsoft.com/office/drawing/2014/main" xmlns="" id="{5788DACC-3F17-4A20-AF19-50B3ECC845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Rectangle 20">
                <a:extLst>
                  <a:ext uri="{FF2B5EF4-FFF2-40B4-BE49-F238E27FC236}">
                    <a16:creationId xmlns:a16="http://schemas.microsoft.com/office/drawing/2014/main" xmlns="" id="{B9F70C3D-A607-4DEB-B1B9-E97409CB79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8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Rectangle 21">
                <a:extLst>
                  <a:ext uri="{FF2B5EF4-FFF2-40B4-BE49-F238E27FC236}">
                    <a16:creationId xmlns:a16="http://schemas.microsoft.com/office/drawing/2014/main" xmlns="" id="{7BF39B86-FF63-4556-A7B4-A1AFA32E7C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Rectangle 22">
                <a:extLst>
                  <a:ext uri="{FF2B5EF4-FFF2-40B4-BE49-F238E27FC236}">
                    <a16:creationId xmlns:a16="http://schemas.microsoft.com/office/drawing/2014/main" xmlns="" id="{ECD9314A-F798-43F2-BB2A-76B3F43FE7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2" name="Rectangle 23">
                <a:extLst>
                  <a:ext uri="{FF2B5EF4-FFF2-40B4-BE49-F238E27FC236}">
                    <a16:creationId xmlns:a16="http://schemas.microsoft.com/office/drawing/2014/main" xmlns="" id="{D296C13F-CFB6-4626-913E-0A19AA4310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1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Rectangle 24">
                <a:extLst>
                  <a:ext uri="{FF2B5EF4-FFF2-40B4-BE49-F238E27FC236}">
                    <a16:creationId xmlns:a16="http://schemas.microsoft.com/office/drawing/2014/main" xmlns="" id="{0885EAE3-5C8E-4864-959B-7120C1E5C8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Rectangle 25">
                <a:extLst>
                  <a:ext uri="{FF2B5EF4-FFF2-40B4-BE49-F238E27FC236}">
                    <a16:creationId xmlns:a16="http://schemas.microsoft.com/office/drawing/2014/main" xmlns="" id="{E4FE0143-2F1B-44E0-917D-99025CCDDE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Rectangle 26">
                <a:extLst>
                  <a:ext uri="{FF2B5EF4-FFF2-40B4-BE49-F238E27FC236}">
                    <a16:creationId xmlns:a16="http://schemas.microsoft.com/office/drawing/2014/main" xmlns="" id="{BDB0CAC6-3718-42E9-BF44-45941DD029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5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Rectangle 27">
                <a:extLst>
                  <a:ext uri="{FF2B5EF4-FFF2-40B4-BE49-F238E27FC236}">
                    <a16:creationId xmlns:a16="http://schemas.microsoft.com/office/drawing/2014/main" xmlns="" id="{C72EC1A3-5683-4235-96AF-6862900019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7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Rectangle 28">
                <a:extLst>
                  <a:ext uri="{FF2B5EF4-FFF2-40B4-BE49-F238E27FC236}">
                    <a16:creationId xmlns:a16="http://schemas.microsoft.com/office/drawing/2014/main" xmlns="" id="{5250A19D-DFDB-45CE-850D-535170F5EA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107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Rectangle 29">
                <a:extLst>
                  <a:ext uri="{FF2B5EF4-FFF2-40B4-BE49-F238E27FC236}">
                    <a16:creationId xmlns:a16="http://schemas.microsoft.com/office/drawing/2014/main" xmlns="" id="{6E8FC384-36C8-4661-91E6-C3039AAF60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28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Rectangle 30">
                <a:extLst>
                  <a:ext uri="{FF2B5EF4-FFF2-40B4-BE49-F238E27FC236}">
                    <a16:creationId xmlns:a16="http://schemas.microsoft.com/office/drawing/2014/main" xmlns="" id="{9005D5E6-5853-428C-9095-F50282C8AF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Rectangle 31">
                <a:extLst>
                  <a:ext uri="{FF2B5EF4-FFF2-40B4-BE49-F238E27FC236}">
                    <a16:creationId xmlns:a16="http://schemas.microsoft.com/office/drawing/2014/main" xmlns="" id="{7A9E0D8B-2291-476D-9F3F-2A58E0FEFC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80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Rectangle 32">
                <a:extLst>
                  <a:ext uri="{FF2B5EF4-FFF2-40B4-BE49-F238E27FC236}">
                    <a16:creationId xmlns:a16="http://schemas.microsoft.com/office/drawing/2014/main" xmlns="" id="{31D8D881-2B57-4D7F-B9AB-758F9FEC61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619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Rectangle 33">
                <a:extLst>
                  <a:ext uri="{FF2B5EF4-FFF2-40B4-BE49-F238E27FC236}">
                    <a16:creationId xmlns:a16="http://schemas.microsoft.com/office/drawing/2014/main" xmlns="" id="{7D53DB5B-BB96-48C2-9AE6-2E2E64A68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43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Rectangle 34">
                <a:extLst>
                  <a:ext uri="{FF2B5EF4-FFF2-40B4-BE49-F238E27FC236}">
                    <a16:creationId xmlns:a16="http://schemas.microsoft.com/office/drawing/2014/main" xmlns="" id="{7C941208-0414-484C-8BFC-8F8F638A06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70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Rectangle 35">
                <a:extLst>
                  <a:ext uri="{FF2B5EF4-FFF2-40B4-BE49-F238E27FC236}">
                    <a16:creationId xmlns:a16="http://schemas.microsoft.com/office/drawing/2014/main" xmlns="" id="{CFD6FFAE-73F2-4536-8C38-73FD4793C5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52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5" name="Rectangle 36">
                <a:extLst>
                  <a:ext uri="{FF2B5EF4-FFF2-40B4-BE49-F238E27FC236}">
                    <a16:creationId xmlns:a16="http://schemas.microsoft.com/office/drawing/2014/main" xmlns="" id="{D62911E6-CD18-433A-B01F-6FE6037C0C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343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6" name="Rectangle 37">
                <a:extLst>
                  <a:ext uri="{FF2B5EF4-FFF2-40B4-BE49-F238E27FC236}">
                    <a16:creationId xmlns:a16="http://schemas.microsoft.com/office/drawing/2014/main" xmlns="" id="{C9F84C20-F496-49DC-ACD3-132DCEA274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16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7" name="Rectangle 38">
                <a:extLst>
                  <a:ext uri="{FF2B5EF4-FFF2-40B4-BE49-F238E27FC236}">
                    <a16:creationId xmlns:a16="http://schemas.microsoft.com/office/drawing/2014/main" xmlns="" id="{D6EF1CFB-1BE0-4365-A399-FD812C3C10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25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8" name="Rectangle 39">
                <a:extLst>
                  <a:ext uri="{FF2B5EF4-FFF2-40B4-BE49-F238E27FC236}">
                    <a16:creationId xmlns:a16="http://schemas.microsoft.com/office/drawing/2014/main" xmlns="" id="{DB76149D-D081-4EE7-920D-C22D69C95E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07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9" name="Rectangle 40">
                <a:extLst>
                  <a:ext uri="{FF2B5EF4-FFF2-40B4-BE49-F238E27FC236}">
                    <a16:creationId xmlns:a16="http://schemas.microsoft.com/office/drawing/2014/main" xmlns="" id="{184D5777-42E1-4856-BC3B-0507CC45E5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89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13" name="Line 41">
              <a:extLst>
                <a:ext uri="{FF2B5EF4-FFF2-40B4-BE49-F238E27FC236}">
                  <a16:creationId xmlns:a16="http://schemas.microsoft.com/office/drawing/2014/main" xmlns="" id="{2979DEE3-8E8D-4340-A85C-5E216E6114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1207"/>
              <a:ext cx="0" cy="272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14" name="Line 42">
              <a:extLst>
                <a:ext uri="{FF2B5EF4-FFF2-40B4-BE49-F238E27FC236}">
                  <a16:creationId xmlns:a16="http://schemas.microsoft.com/office/drawing/2014/main" xmlns="" id="{E58A4825-E648-437C-97DF-D4BE7F5E50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5" y="2659"/>
              <a:ext cx="272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15" name="Text Box 43">
              <a:extLst>
                <a:ext uri="{FF2B5EF4-FFF2-40B4-BE49-F238E27FC236}">
                  <a16:creationId xmlns:a16="http://schemas.microsoft.com/office/drawing/2014/main" xmlns="" id="{4819C129-8CF0-4F1B-880E-045C4CA716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067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116" name="Text Box 44">
              <a:extLst>
                <a:ext uri="{FF2B5EF4-FFF2-40B4-BE49-F238E27FC236}">
                  <a16:creationId xmlns:a16="http://schemas.microsoft.com/office/drawing/2014/main" xmlns="" id="{D00393CF-4AC2-4AC6-9FCE-AB76AAF128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9" y="2535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117" name="Text Box 45">
              <a:extLst>
                <a:ext uri="{FF2B5EF4-FFF2-40B4-BE49-F238E27FC236}">
                  <a16:creationId xmlns:a16="http://schemas.microsoft.com/office/drawing/2014/main" xmlns="" id="{4F2E3DB7-2E1F-463F-9EA6-228D212E24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118" name="Text Box 46">
              <a:extLst>
                <a:ext uri="{FF2B5EF4-FFF2-40B4-BE49-F238E27FC236}">
                  <a16:creationId xmlns:a16="http://schemas.microsoft.com/office/drawing/2014/main" xmlns="" id="{2186DE68-BBA7-43CF-99E3-EB7818F8B2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8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119" name="Text Box 47">
              <a:extLst>
                <a:ext uri="{FF2B5EF4-FFF2-40B4-BE49-F238E27FC236}">
                  <a16:creationId xmlns:a16="http://schemas.microsoft.com/office/drawing/2014/main" xmlns="" id="{7CA81B8F-E3AC-4EDA-BD4D-A50B5435A4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4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120" name="Text Box 48">
              <a:extLst>
                <a:ext uri="{FF2B5EF4-FFF2-40B4-BE49-F238E27FC236}">
                  <a16:creationId xmlns:a16="http://schemas.microsoft.com/office/drawing/2014/main" xmlns="" id="{F35503EC-6C19-44C2-A9F1-2C9DD97F14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7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121" name="Text Box 49">
              <a:extLst>
                <a:ext uri="{FF2B5EF4-FFF2-40B4-BE49-F238E27FC236}">
                  <a16:creationId xmlns:a16="http://schemas.microsoft.com/office/drawing/2014/main" xmlns="" id="{AEB51647-54AC-40E4-8721-3EDF0EF291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84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122" name="Text Box 50">
              <a:extLst>
                <a:ext uri="{FF2B5EF4-FFF2-40B4-BE49-F238E27FC236}">
                  <a16:creationId xmlns:a16="http://schemas.microsoft.com/office/drawing/2014/main" xmlns="" id="{C7B9D364-15E3-4079-BA1E-4FA4D9F2EE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2931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  <p:sp>
          <p:nvSpPr>
            <p:cNvPr id="123" name="Text Box 51">
              <a:extLst>
                <a:ext uri="{FF2B5EF4-FFF2-40B4-BE49-F238E27FC236}">
                  <a16:creationId xmlns:a16="http://schemas.microsoft.com/office/drawing/2014/main" xmlns="" id="{41B603B8-A228-4182-9A88-37BC1E941C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294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124" name="Text Box 52">
              <a:extLst>
                <a:ext uri="{FF2B5EF4-FFF2-40B4-BE49-F238E27FC236}">
                  <a16:creationId xmlns:a16="http://schemas.microsoft.com/office/drawing/2014/main" xmlns="" id="{51C008D0-05BF-4E28-A8B9-1D17F0F5E0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665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125" name="Text Box 53">
              <a:extLst>
                <a:ext uri="{FF2B5EF4-FFF2-40B4-BE49-F238E27FC236}">
                  <a16:creationId xmlns:a16="http://schemas.microsoft.com/office/drawing/2014/main" xmlns="" id="{0D061A74-DAF2-4B89-AA6B-E0281F09EC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488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126" name="Text Box 54">
              <a:extLst>
                <a:ext uri="{FF2B5EF4-FFF2-40B4-BE49-F238E27FC236}">
                  <a16:creationId xmlns:a16="http://schemas.microsoft.com/office/drawing/2014/main" xmlns="" id="{9B59AF5A-E08B-47A8-BB6E-8B71552F43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127" name="Text Box 55">
              <a:extLst>
                <a:ext uri="{FF2B5EF4-FFF2-40B4-BE49-F238E27FC236}">
                  <a16:creationId xmlns:a16="http://schemas.microsoft.com/office/drawing/2014/main" xmlns="" id="{D6D58097-C640-4922-9588-9E283618A6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2205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128" name="Text Box 56">
              <a:extLst>
                <a:ext uri="{FF2B5EF4-FFF2-40B4-BE49-F238E27FC236}">
                  <a16:creationId xmlns:a16="http://schemas.microsoft.com/office/drawing/2014/main" xmlns="" id="{BA66A334-CC97-452D-8AD0-785ACAD019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129" name="Text Box 57">
              <a:extLst>
                <a:ext uri="{FF2B5EF4-FFF2-40B4-BE49-F238E27FC236}">
                  <a16:creationId xmlns:a16="http://schemas.microsoft.com/office/drawing/2014/main" xmlns="" id="{645D50BA-A569-4E1B-ABE1-1D564776C0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2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</p:grpSp>
      <p:grpSp>
        <p:nvGrpSpPr>
          <p:cNvPr id="160" name="Group 62">
            <a:extLst>
              <a:ext uri="{FF2B5EF4-FFF2-40B4-BE49-F238E27FC236}">
                <a16:creationId xmlns:a16="http://schemas.microsoft.com/office/drawing/2014/main" xmlns="" id="{121DEA21-E8F6-45CA-BAB4-B72FB03CE202}"/>
              </a:ext>
            </a:extLst>
          </p:cNvPr>
          <p:cNvGrpSpPr>
            <a:grpSpLocks/>
          </p:cNvGrpSpPr>
          <p:nvPr/>
        </p:nvGrpSpPr>
        <p:grpSpPr bwMode="auto">
          <a:xfrm>
            <a:off x="2709864" y="2800375"/>
            <a:ext cx="875507" cy="576263"/>
            <a:chOff x="4377" y="1752"/>
            <a:chExt cx="726" cy="363"/>
          </a:xfrm>
        </p:grpSpPr>
        <p:sp>
          <p:nvSpPr>
            <p:cNvPr id="161" name="Freeform 63">
              <a:extLst>
                <a:ext uri="{FF2B5EF4-FFF2-40B4-BE49-F238E27FC236}">
                  <a16:creationId xmlns:a16="http://schemas.microsoft.com/office/drawing/2014/main" xmlns="" id="{85D5A624-A800-4D22-9998-B1E1D9C0F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7" y="1752"/>
              <a:ext cx="726" cy="363"/>
            </a:xfrm>
            <a:custGeom>
              <a:avLst/>
              <a:gdLst>
                <a:gd name="T0" fmla="*/ 0 w 726"/>
                <a:gd name="T1" fmla="*/ 0 h 363"/>
                <a:gd name="T2" fmla="*/ 181 w 726"/>
                <a:gd name="T3" fmla="*/ 363 h 363"/>
                <a:gd name="T4" fmla="*/ 726 w 726"/>
                <a:gd name="T5" fmla="*/ 181 h 363"/>
                <a:gd name="T6" fmla="*/ 0 w 726"/>
                <a:gd name="T7" fmla="*/ 0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26" h="363">
                  <a:moveTo>
                    <a:pt x="0" y="0"/>
                  </a:moveTo>
                  <a:lnTo>
                    <a:pt x="181" y="363"/>
                  </a:lnTo>
                  <a:lnTo>
                    <a:pt x="726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62" name="Text Box 64">
              <a:extLst>
                <a:ext uri="{FF2B5EF4-FFF2-40B4-BE49-F238E27FC236}">
                  <a16:creationId xmlns:a16="http://schemas.microsoft.com/office/drawing/2014/main" xmlns="" id="{51671C41-C92F-4DC0-B8F8-D87C2A2919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1838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 dirty="0" smtClean="0">
                  <a:solidFill>
                    <a:srgbClr val="000000"/>
                  </a:solidFill>
                </a:rPr>
                <a:t>A</a:t>
              </a:r>
              <a:endParaRPr lang="en-GB" altLang="en-US" sz="18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129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xmlns="" id="{95379BDE-097E-4F5D-B8D3-2F3D0AC9E4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79216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Lines of Reflection</a:t>
            </a:r>
            <a:endParaRPr lang="en-GB" altLang="en-US" dirty="0"/>
          </a:p>
        </p:txBody>
      </p:sp>
      <p:sp>
        <p:nvSpPr>
          <p:cNvPr id="66632" name="Rectangle 72">
            <a:extLst>
              <a:ext uri="{FF2B5EF4-FFF2-40B4-BE49-F238E27FC236}">
                <a16:creationId xmlns:a16="http://schemas.microsoft.com/office/drawing/2014/main" xmlns="" id="{7BB62E97-3AB9-4D88-AA5F-DE9A4B9271A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1889125"/>
            <a:ext cx="4038600" cy="892175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GB" altLang="en-US" sz="3200" dirty="0" smtClean="0"/>
              <a:t>Sometimes the line of reflection is not given. </a:t>
            </a:r>
          </a:p>
          <a:p>
            <a:pPr marL="0" indent="0" algn="ctr" eaLnBrk="1" hangingPunct="1">
              <a:buNone/>
            </a:pPr>
            <a:endParaRPr lang="en-GB" altLang="en-US" sz="3200" dirty="0"/>
          </a:p>
          <a:p>
            <a:pPr marL="0" indent="0" algn="ctr" eaLnBrk="1" hangingPunct="1">
              <a:buNone/>
            </a:pPr>
            <a:r>
              <a:rPr lang="en-GB" altLang="en-US" sz="3200" dirty="0" smtClean="0"/>
              <a:t>What is the line of reflection here? </a:t>
            </a:r>
            <a:endParaRPr lang="en-GB" altLang="en-US" sz="3200" dirty="0"/>
          </a:p>
        </p:txBody>
      </p:sp>
      <p:grpSp>
        <p:nvGrpSpPr>
          <p:cNvPr id="8197" name="Group 5">
            <a:extLst>
              <a:ext uri="{FF2B5EF4-FFF2-40B4-BE49-F238E27FC236}">
                <a16:creationId xmlns:a16="http://schemas.microsoft.com/office/drawing/2014/main" xmlns="" id="{AD7B33CF-02B6-4BB2-B2F1-CF495416DFD5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115888"/>
            <a:ext cx="1511300" cy="1512887"/>
            <a:chOff x="975" y="2659"/>
            <a:chExt cx="1180" cy="1179"/>
          </a:xfrm>
        </p:grpSpPr>
        <p:sp>
          <p:nvSpPr>
            <p:cNvPr id="8304" name="AutoShape 6">
              <a:extLst>
                <a:ext uri="{FF2B5EF4-FFF2-40B4-BE49-F238E27FC236}">
                  <a16:creationId xmlns:a16="http://schemas.microsoft.com/office/drawing/2014/main" xmlns="" id="{B4532E37-CE83-4750-95A4-82F6642E05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401153">
              <a:off x="1157" y="3022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305" name="AutoShape 7">
              <a:extLst>
                <a:ext uri="{FF2B5EF4-FFF2-40B4-BE49-F238E27FC236}">
                  <a16:creationId xmlns:a16="http://schemas.microsoft.com/office/drawing/2014/main" xmlns="" id="{EA76DD44-F34A-4140-8E88-61C03384EC0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435911" flipH="1">
              <a:off x="1564" y="2614"/>
              <a:ext cx="363" cy="816"/>
            </a:xfrm>
            <a:prstGeom prst="rtTriangl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306" name="Line 8">
              <a:extLst>
                <a:ext uri="{FF2B5EF4-FFF2-40B4-BE49-F238E27FC236}">
                  <a16:creationId xmlns:a16="http://schemas.microsoft.com/office/drawing/2014/main" xmlns="" id="{DEDF88C5-9D63-4C57-A7DF-779B86E0B6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2659"/>
              <a:ext cx="1180" cy="1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8198" name="Group 9">
            <a:extLst>
              <a:ext uri="{FF2B5EF4-FFF2-40B4-BE49-F238E27FC236}">
                <a16:creationId xmlns:a16="http://schemas.microsoft.com/office/drawing/2014/main" xmlns="" id="{B6139942-7402-4D4C-9B7A-EBA027B22DE9}"/>
              </a:ext>
            </a:extLst>
          </p:cNvPr>
          <p:cNvGrpSpPr>
            <a:grpSpLocks/>
          </p:cNvGrpSpPr>
          <p:nvPr/>
        </p:nvGrpSpPr>
        <p:grpSpPr bwMode="auto">
          <a:xfrm>
            <a:off x="4643438" y="1693863"/>
            <a:ext cx="4527550" cy="4543425"/>
            <a:chOff x="2925" y="1067"/>
            <a:chExt cx="2852" cy="2862"/>
          </a:xfrm>
        </p:grpSpPr>
        <p:grpSp>
          <p:nvGrpSpPr>
            <p:cNvPr id="8256" name="Group 10">
              <a:extLst>
                <a:ext uri="{FF2B5EF4-FFF2-40B4-BE49-F238E27FC236}">
                  <a16:creationId xmlns:a16="http://schemas.microsoft.com/office/drawing/2014/main" xmlns="" id="{7D2614EA-F6DF-448F-9B4C-AD979BE86F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6" y="1207"/>
              <a:ext cx="2721" cy="2722"/>
              <a:chOff x="1429" y="981"/>
              <a:chExt cx="2721" cy="2722"/>
            </a:xfrm>
          </p:grpSpPr>
          <p:sp>
            <p:nvSpPr>
              <p:cNvPr id="8274" name="Rectangle 11">
                <a:extLst>
                  <a:ext uri="{FF2B5EF4-FFF2-40B4-BE49-F238E27FC236}">
                    <a16:creationId xmlns:a16="http://schemas.microsoft.com/office/drawing/2014/main" xmlns="" id="{707049FF-BCC0-4D01-AA38-DA3068F1D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5" name="Rectangle 12">
                <a:extLst>
                  <a:ext uri="{FF2B5EF4-FFF2-40B4-BE49-F238E27FC236}">
                    <a16:creationId xmlns:a16="http://schemas.microsoft.com/office/drawing/2014/main" xmlns="" id="{12846864-FBE1-48D4-819A-74BBE42A66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6" name="Rectangle 13">
                <a:extLst>
                  <a:ext uri="{FF2B5EF4-FFF2-40B4-BE49-F238E27FC236}">
                    <a16:creationId xmlns:a16="http://schemas.microsoft.com/office/drawing/2014/main" xmlns="" id="{FE33C574-7F70-4FB1-ACF1-BAC31D7EF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7" name="Rectangle 14">
                <a:extLst>
                  <a:ext uri="{FF2B5EF4-FFF2-40B4-BE49-F238E27FC236}">
                    <a16:creationId xmlns:a16="http://schemas.microsoft.com/office/drawing/2014/main" xmlns="" id="{2C5A0083-E9CD-443E-8794-E7ACE939B1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8" name="Rectangle 15">
                <a:extLst>
                  <a:ext uri="{FF2B5EF4-FFF2-40B4-BE49-F238E27FC236}">
                    <a16:creationId xmlns:a16="http://schemas.microsoft.com/office/drawing/2014/main" xmlns="" id="{F335290F-C01C-4F70-92D1-770A896D28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79" name="Rectangle 16">
                <a:extLst>
                  <a:ext uri="{FF2B5EF4-FFF2-40B4-BE49-F238E27FC236}">
                    <a16:creationId xmlns:a16="http://schemas.microsoft.com/office/drawing/2014/main" xmlns="" id="{19D283CE-E347-4976-909F-80F7C74B66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7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0" name="Rectangle 17">
                <a:extLst>
                  <a:ext uri="{FF2B5EF4-FFF2-40B4-BE49-F238E27FC236}">
                    <a16:creationId xmlns:a16="http://schemas.microsoft.com/office/drawing/2014/main" xmlns="" id="{E71ADBE2-4949-4641-883F-69FA025D8F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1" name="Rectangle 18">
                <a:extLst>
                  <a:ext uri="{FF2B5EF4-FFF2-40B4-BE49-F238E27FC236}">
                    <a16:creationId xmlns:a16="http://schemas.microsoft.com/office/drawing/2014/main" xmlns="" id="{5F1F63BD-1ED2-4D94-9390-301FDC8780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2" name="Rectangle 19">
                <a:extLst>
                  <a:ext uri="{FF2B5EF4-FFF2-40B4-BE49-F238E27FC236}">
                    <a16:creationId xmlns:a16="http://schemas.microsoft.com/office/drawing/2014/main" xmlns="" id="{F7B1B440-27BF-4AC3-A451-2A357CE69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6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3" name="Rectangle 20">
                <a:extLst>
                  <a:ext uri="{FF2B5EF4-FFF2-40B4-BE49-F238E27FC236}">
                    <a16:creationId xmlns:a16="http://schemas.microsoft.com/office/drawing/2014/main" xmlns="" id="{963DA26A-3DF0-4F2A-85B7-39B8735BA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8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4" name="Rectangle 21">
                <a:extLst>
                  <a:ext uri="{FF2B5EF4-FFF2-40B4-BE49-F238E27FC236}">
                    <a16:creationId xmlns:a16="http://schemas.microsoft.com/office/drawing/2014/main" xmlns="" id="{266DE233-0D07-43FC-BE4B-189D73B320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5" name="Rectangle 22">
                <a:extLst>
                  <a:ext uri="{FF2B5EF4-FFF2-40B4-BE49-F238E27FC236}">
                    <a16:creationId xmlns:a16="http://schemas.microsoft.com/office/drawing/2014/main" xmlns="" id="{E3F7E70D-30E6-4CA8-AE4F-292B27E61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6" name="Rectangle 23">
                <a:extLst>
                  <a:ext uri="{FF2B5EF4-FFF2-40B4-BE49-F238E27FC236}">
                    <a16:creationId xmlns:a16="http://schemas.microsoft.com/office/drawing/2014/main" xmlns="" id="{D7107310-A77B-43D1-B052-2780A45B9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1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7" name="Rectangle 24">
                <a:extLst>
                  <a:ext uri="{FF2B5EF4-FFF2-40B4-BE49-F238E27FC236}">
                    <a16:creationId xmlns:a16="http://schemas.microsoft.com/office/drawing/2014/main" xmlns="" id="{C1494847-0E6C-4C9D-938F-6A809603BB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8" name="Rectangle 25">
                <a:extLst>
                  <a:ext uri="{FF2B5EF4-FFF2-40B4-BE49-F238E27FC236}">
                    <a16:creationId xmlns:a16="http://schemas.microsoft.com/office/drawing/2014/main" xmlns="" id="{64F3ABCA-D526-46B2-8F11-67A7090B5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89" name="Rectangle 26">
                <a:extLst>
                  <a:ext uri="{FF2B5EF4-FFF2-40B4-BE49-F238E27FC236}">
                    <a16:creationId xmlns:a16="http://schemas.microsoft.com/office/drawing/2014/main" xmlns="" id="{75648F9A-563C-4A68-8A08-07F6ABF1D6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5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0" name="Rectangle 27">
                <a:extLst>
                  <a:ext uri="{FF2B5EF4-FFF2-40B4-BE49-F238E27FC236}">
                    <a16:creationId xmlns:a16="http://schemas.microsoft.com/office/drawing/2014/main" xmlns="" id="{804A2B0A-3F43-4924-9C7F-9BCBC839E9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7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1" name="Rectangle 28">
                <a:extLst>
                  <a:ext uri="{FF2B5EF4-FFF2-40B4-BE49-F238E27FC236}">
                    <a16:creationId xmlns:a16="http://schemas.microsoft.com/office/drawing/2014/main" xmlns="" id="{6C65843B-B01A-45A3-BEC3-5B656E7DB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107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2" name="Rectangle 29">
                <a:extLst>
                  <a:ext uri="{FF2B5EF4-FFF2-40B4-BE49-F238E27FC236}">
                    <a16:creationId xmlns:a16="http://schemas.microsoft.com/office/drawing/2014/main" xmlns="" id="{FE4E9069-4ABA-4DF9-BDB3-208C3A7348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-28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3" name="Rectangle 30">
                <a:extLst>
                  <a:ext uri="{FF2B5EF4-FFF2-40B4-BE49-F238E27FC236}">
                    <a16:creationId xmlns:a16="http://schemas.microsoft.com/office/drawing/2014/main" xmlns="" id="{D978D2F1-6739-40AE-B0D4-0DF58F599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98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4" name="Rectangle 31">
                <a:extLst>
                  <a:ext uri="{FF2B5EF4-FFF2-40B4-BE49-F238E27FC236}">
                    <a16:creationId xmlns:a16="http://schemas.microsoft.com/office/drawing/2014/main" xmlns="" id="{473E01A4-7348-43EE-B840-397043FDB3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80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5" name="Rectangle 32">
                <a:extLst>
                  <a:ext uri="{FF2B5EF4-FFF2-40B4-BE49-F238E27FC236}">
                    <a16:creationId xmlns:a16="http://schemas.microsoft.com/office/drawing/2014/main" xmlns="" id="{2B749399-1297-4C1C-A8F9-7EAB84ACF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619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6" name="Rectangle 33">
                <a:extLst>
                  <a:ext uri="{FF2B5EF4-FFF2-40B4-BE49-F238E27FC236}">
                    <a16:creationId xmlns:a16="http://schemas.microsoft.com/office/drawing/2014/main" xmlns="" id="{EFF69CE2-ADE2-4C2C-B029-5ECEE7D837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438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7" name="Rectangle 34">
                <a:extLst>
                  <a:ext uri="{FF2B5EF4-FFF2-40B4-BE49-F238E27FC236}">
                    <a16:creationId xmlns:a16="http://schemas.microsoft.com/office/drawing/2014/main" xmlns="" id="{DA174F7E-A4E1-4080-BFDC-9B8BD78C42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705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8" name="Rectangle 35">
                <a:extLst>
                  <a:ext uri="{FF2B5EF4-FFF2-40B4-BE49-F238E27FC236}">
                    <a16:creationId xmlns:a16="http://schemas.microsoft.com/office/drawing/2014/main" xmlns="" id="{72FFFEF9-FD1A-4C88-9595-0592200ED3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524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99" name="Rectangle 36">
                <a:extLst>
                  <a:ext uri="{FF2B5EF4-FFF2-40B4-BE49-F238E27FC236}">
                    <a16:creationId xmlns:a16="http://schemas.microsoft.com/office/drawing/2014/main" xmlns="" id="{C805D748-A1DF-40D5-943F-A1FFB80B36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343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0" name="Rectangle 37">
                <a:extLst>
                  <a:ext uri="{FF2B5EF4-FFF2-40B4-BE49-F238E27FC236}">
                    <a16:creationId xmlns:a16="http://schemas.microsoft.com/office/drawing/2014/main" xmlns="" id="{64C2EFBC-943D-4587-B021-6EA9ACD64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16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1" name="Rectangle 38">
                <a:extLst>
                  <a:ext uri="{FF2B5EF4-FFF2-40B4-BE49-F238E27FC236}">
                    <a16:creationId xmlns:a16="http://schemas.microsoft.com/office/drawing/2014/main" xmlns="" id="{8F76C95B-C5F7-4D13-BF59-F11E20638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252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2" name="Rectangle 39">
                <a:extLst>
                  <a:ext uri="{FF2B5EF4-FFF2-40B4-BE49-F238E27FC236}">
                    <a16:creationId xmlns:a16="http://schemas.microsoft.com/office/drawing/2014/main" xmlns="" id="{3F116589-07DB-41DF-87BB-B7084193D2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2071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03" name="Rectangle 40">
                <a:extLst>
                  <a:ext uri="{FF2B5EF4-FFF2-40B4-BE49-F238E27FC236}">
                    <a16:creationId xmlns:a16="http://schemas.microsoft.com/office/drawing/2014/main" xmlns="" id="{3FD4CCA3-7202-48F3-9909-CFB386A481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99" y="1890"/>
                <a:ext cx="181" cy="2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8257" name="Line 41">
              <a:extLst>
                <a:ext uri="{FF2B5EF4-FFF2-40B4-BE49-F238E27FC236}">
                  <a16:creationId xmlns:a16="http://schemas.microsoft.com/office/drawing/2014/main" xmlns="" id="{20E19EF7-4BF3-4B3B-8CE5-87A37E842A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1207"/>
              <a:ext cx="0" cy="272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8" name="Line 42">
              <a:extLst>
                <a:ext uri="{FF2B5EF4-FFF2-40B4-BE49-F238E27FC236}">
                  <a16:creationId xmlns:a16="http://schemas.microsoft.com/office/drawing/2014/main" xmlns="" id="{BD8118D5-ADF7-4B53-A9DE-F0D789AD55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5" y="2659"/>
              <a:ext cx="272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9" name="Text Box 43">
              <a:extLst>
                <a:ext uri="{FF2B5EF4-FFF2-40B4-BE49-F238E27FC236}">
                  <a16:creationId xmlns:a16="http://schemas.microsoft.com/office/drawing/2014/main" xmlns="" id="{9FFCA0FC-D8BC-4675-8146-53F5DEAEFD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067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8260" name="Text Box 44">
              <a:extLst>
                <a:ext uri="{FF2B5EF4-FFF2-40B4-BE49-F238E27FC236}">
                  <a16:creationId xmlns:a16="http://schemas.microsoft.com/office/drawing/2014/main" xmlns="" id="{67EE6861-F3CB-486D-8E65-0B8DBD2D21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9" y="2535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8261" name="Text Box 45">
              <a:extLst>
                <a:ext uri="{FF2B5EF4-FFF2-40B4-BE49-F238E27FC236}">
                  <a16:creationId xmlns:a16="http://schemas.microsoft.com/office/drawing/2014/main" xmlns="" id="{C43A1F65-9839-4F43-B1C4-A726DA8F58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8262" name="Text Box 46">
              <a:extLst>
                <a:ext uri="{FF2B5EF4-FFF2-40B4-BE49-F238E27FC236}">
                  <a16:creationId xmlns:a16="http://schemas.microsoft.com/office/drawing/2014/main" xmlns="" id="{00910EB6-2F8D-4A8C-9488-B9E6A8F12A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8" y="2627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63" name="Text Box 47">
              <a:extLst>
                <a:ext uri="{FF2B5EF4-FFF2-40B4-BE49-F238E27FC236}">
                  <a16:creationId xmlns:a16="http://schemas.microsoft.com/office/drawing/2014/main" xmlns="" id="{6BFB84F3-374A-4AB0-868E-510CF37078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4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264" name="Text Box 48">
              <a:extLst>
                <a:ext uri="{FF2B5EF4-FFF2-40B4-BE49-F238E27FC236}">
                  <a16:creationId xmlns:a16="http://schemas.microsoft.com/office/drawing/2014/main" xmlns="" id="{C767FB57-CE66-4E6E-8D1A-F3868A1F36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7" y="262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8265" name="Text Box 49">
              <a:extLst>
                <a:ext uri="{FF2B5EF4-FFF2-40B4-BE49-F238E27FC236}">
                  <a16:creationId xmlns:a16="http://schemas.microsoft.com/office/drawing/2014/main" xmlns="" id="{681EF903-0D7D-433F-B6EA-D84D5FF030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842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266" name="Text Box 50">
              <a:extLst>
                <a:ext uri="{FF2B5EF4-FFF2-40B4-BE49-F238E27FC236}">
                  <a16:creationId xmlns:a16="http://schemas.microsoft.com/office/drawing/2014/main" xmlns="" id="{05DC7AEA-C33A-4C60-9168-B4579AC01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2931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  <p:sp>
          <p:nvSpPr>
            <p:cNvPr id="8267" name="Text Box 51">
              <a:extLst>
                <a:ext uri="{FF2B5EF4-FFF2-40B4-BE49-F238E27FC236}">
                  <a16:creationId xmlns:a16="http://schemas.microsoft.com/office/drawing/2014/main" xmlns="" id="{02843264-BB74-4E78-BD92-B7B642572B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294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8268" name="Text Box 52">
              <a:extLst>
                <a:ext uri="{FF2B5EF4-FFF2-40B4-BE49-F238E27FC236}">
                  <a16:creationId xmlns:a16="http://schemas.microsoft.com/office/drawing/2014/main" xmlns="" id="{1FF6EC21-D461-4C1F-9ACA-889C816517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0" y="3665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8269" name="Text Box 53">
              <a:extLst>
                <a:ext uri="{FF2B5EF4-FFF2-40B4-BE49-F238E27FC236}">
                  <a16:creationId xmlns:a16="http://schemas.microsoft.com/office/drawing/2014/main" xmlns="" id="{AB82EB08-CFDB-4345-89D2-1FB298542E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1488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8270" name="Text Box 54">
              <a:extLst>
                <a:ext uri="{FF2B5EF4-FFF2-40B4-BE49-F238E27FC236}">
                  <a16:creationId xmlns:a16="http://schemas.microsoft.com/office/drawing/2014/main" xmlns="" id="{7B8F322D-EDD0-4EA7-BC3F-A8125B2C34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-4</a:t>
              </a:r>
            </a:p>
          </p:txBody>
        </p:sp>
        <p:sp>
          <p:nvSpPr>
            <p:cNvPr id="8271" name="Text Box 55">
              <a:extLst>
                <a:ext uri="{FF2B5EF4-FFF2-40B4-BE49-F238E27FC236}">
                  <a16:creationId xmlns:a16="http://schemas.microsoft.com/office/drawing/2014/main" xmlns="" id="{06AD1BEF-B468-4F4F-8828-C67C2534BC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2205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272" name="Text Box 56">
              <a:extLst>
                <a:ext uri="{FF2B5EF4-FFF2-40B4-BE49-F238E27FC236}">
                  <a16:creationId xmlns:a16="http://schemas.microsoft.com/office/drawing/2014/main" xmlns="" id="{E4F4BAB1-9A90-4EA9-847B-E1108AC12D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-6</a:t>
              </a:r>
            </a:p>
          </p:txBody>
        </p:sp>
        <p:sp>
          <p:nvSpPr>
            <p:cNvPr id="8273" name="Text Box 57">
              <a:extLst>
                <a:ext uri="{FF2B5EF4-FFF2-40B4-BE49-F238E27FC236}">
                  <a16:creationId xmlns:a16="http://schemas.microsoft.com/office/drawing/2014/main" xmlns="" id="{20AAC3DF-8D11-4D1A-A042-7CCC91BEAE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2" y="2622"/>
              <a:ext cx="2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200">
                  <a:solidFill>
                    <a:srgbClr val="000000"/>
                  </a:solidFill>
                </a:rPr>
                <a:t>-2</a:t>
              </a:r>
            </a:p>
          </p:txBody>
        </p:sp>
      </p:grpSp>
      <p:sp>
        <p:nvSpPr>
          <p:cNvPr id="66624" name="Line 64">
            <a:extLst>
              <a:ext uri="{FF2B5EF4-FFF2-40B4-BE49-F238E27FC236}">
                <a16:creationId xmlns:a16="http://schemas.microsoft.com/office/drawing/2014/main" xmlns="" id="{69879D06-B6B6-4542-B06B-017FD681E5CB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8489" y="1793875"/>
            <a:ext cx="0" cy="4752975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grpSp>
        <p:nvGrpSpPr>
          <p:cNvPr id="66638" name="Group 78">
            <a:extLst>
              <a:ext uri="{FF2B5EF4-FFF2-40B4-BE49-F238E27FC236}">
                <a16:creationId xmlns:a16="http://schemas.microsoft.com/office/drawing/2014/main" xmlns="" id="{3E366AC5-D04D-4950-BAC8-D8FCC1B3BC17}"/>
              </a:ext>
            </a:extLst>
          </p:cNvPr>
          <p:cNvGrpSpPr>
            <a:grpSpLocks/>
          </p:cNvGrpSpPr>
          <p:nvPr/>
        </p:nvGrpSpPr>
        <p:grpSpPr bwMode="auto">
          <a:xfrm>
            <a:off x="5793583" y="2499520"/>
            <a:ext cx="576262" cy="1152525"/>
            <a:chOff x="3651" y="1570"/>
            <a:chExt cx="363" cy="726"/>
          </a:xfrm>
        </p:grpSpPr>
        <p:sp>
          <p:nvSpPr>
            <p:cNvPr id="8254" name="Freeform 76">
              <a:extLst>
                <a:ext uri="{FF2B5EF4-FFF2-40B4-BE49-F238E27FC236}">
                  <a16:creationId xmlns:a16="http://schemas.microsoft.com/office/drawing/2014/main" xmlns="" id="{83D05D1F-0F7B-48AD-AAD2-4BD6268E1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1" y="1570"/>
              <a:ext cx="363" cy="726"/>
            </a:xfrm>
            <a:custGeom>
              <a:avLst/>
              <a:gdLst>
                <a:gd name="T0" fmla="*/ 363 w 363"/>
                <a:gd name="T1" fmla="*/ 0 h 726"/>
                <a:gd name="T2" fmla="*/ 0 w 363"/>
                <a:gd name="T3" fmla="*/ 182 h 726"/>
                <a:gd name="T4" fmla="*/ 181 w 363"/>
                <a:gd name="T5" fmla="*/ 726 h 726"/>
                <a:gd name="T6" fmla="*/ 363 w 363"/>
                <a:gd name="T7" fmla="*/ 0 h 7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3" h="726">
                  <a:moveTo>
                    <a:pt x="363" y="0"/>
                  </a:moveTo>
                  <a:lnTo>
                    <a:pt x="0" y="182"/>
                  </a:lnTo>
                  <a:lnTo>
                    <a:pt x="181" y="726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5" name="Text Box 77">
              <a:extLst>
                <a:ext uri="{FF2B5EF4-FFF2-40B4-BE49-F238E27FC236}">
                  <a16:creationId xmlns:a16="http://schemas.microsoft.com/office/drawing/2014/main" xmlns="" id="{99A5C526-99FD-4299-8D21-AA6F8A9427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9" y="1719"/>
              <a:ext cx="2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T</a:t>
              </a:r>
            </a:p>
          </p:txBody>
        </p:sp>
      </p:grpSp>
      <p:grpSp>
        <p:nvGrpSpPr>
          <p:cNvPr id="66639" name="Group 79">
            <a:extLst>
              <a:ext uri="{FF2B5EF4-FFF2-40B4-BE49-F238E27FC236}">
                <a16:creationId xmlns:a16="http://schemas.microsoft.com/office/drawing/2014/main" xmlns="" id="{A915ED67-3603-4C64-9FB8-3FA9A577153F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7526339" y="2485232"/>
            <a:ext cx="574675" cy="1152525"/>
            <a:chOff x="3651" y="1570"/>
            <a:chExt cx="363" cy="726"/>
          </a:xfrm>
        </p:grpSpPr>
        <p:sp>
          <p:nvSpPr>
            <p:cNvPr id="8252" name="Freeform 80">
              <a:extLst>
                <a:ext uri="{FF2B5EF4-FFF2-40B4-BE49-F238E27FC236}">
                  <a16:creationId xmlns:a16="http://schemas.microsoft.com/office/drawing/2014/main" xmlns="" id="{6FD0F905-1079-47FD-AC9D-6B2360306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1" y="1570"/>
              <a:ext cx="363" cy="726"/>
            </a:xfrm>
            <a:custGeom>
              <a:avLst/>
              <a:gdLst>
                <a:gd name="T0" fmla="*/ 363 w 363"/>
                <a:gd name="T1" fmla="*/ 0 h 726"/>
                <a:gd name="T2" fmla="*/ 0 w 363"/>
                <a:gd name="T3" fmla="*/ 182 h 726"/>
                <a:gd name="T4" fmla="*/ 181 w 363"/>
                <a:gd name="T5" fmla="*/ 726 h 726"/>
                <a:gd name="T6" fmla="*/ 363 w 363"/>
                <a:gd name="T7" fmla="*/ 0 h 7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3" h="726">
                  <a:moveTo>
                    <a:pt x="363" y="0"/>
                  </a:moveTo>
                  <a:lnTo>
                    <a:pt x="0" y="182"/>
                  </a:lnTo>
                  <a:lnTo>
                    <a:pt x="181" y="726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8253" name="Text Box 81">
              <a:extLst>
                <a:ext uri="{FF2B5EF4-FFF2-40B4-BE49-F238E27FC236}">
                  <a16:creationId xmlns:a16="http://schemas.microsoft.com/office/drawing/2014/main" xmlns="" id="{BF95F35B-D9CD-4FC0-A093-AF0A3643CB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3" y="1719"/>
              <a:ext cx="2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1800">
                  <a:solidFill>
                    <a:srgbClr val="000000"/>
                  </a:solidFill>
                </a:rPr>
                <a:t>T’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547008" y="1216367"/>
                <a:ext cx="10125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7008" y="1216367"/>
                <a:ext cx="1012521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562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6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/>
          <a:lstStyle/>
          <a:p>
            <a:r>
              <a:rPr lang="en-GB" b="1" dirty="0" smtClean="0"/>
              <a:t>In pairs: </a:t>
            </a:r>
            <a:endParaRPr lang="en-GB" b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7488832" cy="4804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4" y="126876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Draw on the lines of reflection and write the equation of each line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383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/>
          <a:lstStyle/>
          <a:p>
            <a:r>
              <a:rPr lang="en-GB" b="1" dirty="0" smtClean="0"/>
              <a:t>Mark and correct your work</a:t>
            </a:r>
            <a:endParaRPr lang="en-GB" b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665"/>
          <a:stretch/>
        </p:blipFill>
        <p:spPr bwMode="auto">
          <a:xfrm>
            <a:off x="611560" y="1772816"/>
            <a:ext cx="7488832" cy="241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4" y="126876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Draw on the lines of reflection and write the equation of each line </a:t>
            </a:r>
          </a:p>
        </p:txBody>
      </p:sp>
      <p:sp>
        <p:nvSpPr>
          <p:cNvPr id="6" name="Line 82">
            <a:extLst>
              <a:ext uri="{FF2B5EF4-FFF2-40B4-BE49-F238E27FC236}">
                <a16:creationId xmlns:a16="http://schemas.microsoft.com/office/drawing/2014/main" xmlns="" id="{A10535D7-10DA-4855-BC9D-40E1F7222F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3568" y="2708920"/>
            <a:ext cx="1440160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Line 82">
            <a:extLst>
              <a:ext uri="{FF2B5EF4-FFF2-40B4-BE49-F238E27FC236}">
                <a16:creationId xmlns:a16="http://schemas.microsoft.com/office/drawing/2014/main" xmlns="" id="{A10535D7-10DA-4855-BC9D-40E1F7222F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85678" y="2060848"/>
            <a:ext cx="0" cy="2232248"/>
          </a:xfrm>
          <a:prstGeom prst="line">
            <a:avLst/>
          </a:prstGeom>
          <a:noFill/>
          <a:ln w="38100">
            <a:solidFill>
              <a:srgbClr val="7030A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827584" y="4509120"/>
                <a:ext cx="8601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=3 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509120"/>
                <a:ext cx="860107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739322" y="5085184"/>
                <a:ext cx="10366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=−1 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322" y="5085184"/>
                <a:ext cx="10366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ine 82">
            <a:extLst>
              <a:ext uri="{FF2B5EF4-FFF2-40B4-BE49-F238E27FC236}">
                <a16:creationId xmlns:a16="http://schemas.microsoft.com/office/drawing/2014/main" xmlns="" id="{A10535D7-10DA-4855-BC9D-40E1F7222F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83768" y="3356992"/>
            <a:ext cx="1440160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915816" y="4447996"/>
                <a:ext cx="10332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=−2 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4447996"/>
                <a:ext cx="1033232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Line 82">
            <a:extLst>
              <a:ext uri="{FF2B5EF4-FFF2-40B4-BE49-F238E27FC236}">
                <a16:creationId xmlns:a16="http://schemas.microsoft.com/office/drawing/2014/main" xmlns="" id="{A10535D7-10DA-4855-BC9D-40E1F7222F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63888" y="1980270"/>
            <a:ext cx="0" cy="2232248"/>
          </a:xfrm>
          <a:prstGeom prst="line">
            <a:avLst/>
          </a:prstGeom>
          <a:noFill/>
          <a:ln w="38100">
            <a:solidFill>
              <a:srgbClr val="7030A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2915816" y="5085184"/>
                <a:ext cx="8122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5085184"/>
                <a:ext cx="812209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Line 82">
            <a:extLst>
              <a:ext uri="{FF2B5EF4-FFF2-40B4-BE49-F238E27FC236}">
                <a16:creationId xmlns:a16="http://schemas.microsoft.com/office/drawing/2014/main" xmlns="" id="{A10535D7-10DA-4855-BC9D-40E1F7222F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9992" y="3200028"/>
            <a:ext cx="1440160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4" name="Line 82">
            <a:extLst>
              <a:ext uri="{FF2B5EF4-FFF2-40B4-BE49-F238E27FC236}">
                <a16:creationId xmlns:a16="http://schemas.microsoft.com/office/drawing/2014/main" xmlns="" id="{A10535D7-10DA-4855-BC9D-40E1F7222F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01394" y="1916832"/>
            <a:ext cx="0" cy="2232248"/>
          </a:xfrm>
          <a:prstGeom prst="line">
            <a:avLst/>
          </a:prstGeom>
          <a:noFill/>
          <a:ln w="38100">
            <a:solidFill>
              <a:srgbClr val="7030A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752020" y="4447996"/>
                <a:ext cx="10332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=−1 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2020" y="4447996"/>
                <a:ext cx="1033232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4862531" y="5085184"/>
                <a:ext cx="8122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2531" y="5085184"/>
                <a:ext cx="812209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Line 82">
            <a:extLst>
              <a:ext uri="{FF2B5EF4-FFF2-40B4-BE49-F238E27FC236}">
                <a16:creationId xmlns:a16="http://schemas.microsoft.com/office/drawing/2014/main" xmlns="" id="{A10535D7-10DA-4855-BC9D-40E1F7222F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00192" y="3105547"/>
            <a:ext cx="1440160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6732240" y="4419242"/>
                <a:ext cx="8088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4419242"/>
                <a:ext cx="808811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Line 82">
            <a:extLst>
              <a:ext uri="{FF2B5EF4-FFF2-40B4-BE49-F238E27FC236}">
                <a16:creationId xmlns:a16="http://schemas.microsoft.com/office/drawing/2014/main" xmlns="" id="{A10535D7-10DA-4855-BC9D-40E1F7222F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50843" y="1980270"/>
            <a:ext cx="0" cy="2232248"/>
          </a:xfrm>
          <a:prstGeom prst="line">
            <a:avLst/>
          </a:prstGeom>
          <a:noFill/>
          <a:ln w="38100">
            <a:solidFill>
              <a:srgbClr val="7030A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6643978" y="5081875"/>
                <a:ext cx="9853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=−2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3978" y="5081875"/>
                <a:ext cx="985334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696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647564" y="1712514"/>
            <a:ext cx="7704856" cy="2469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/>
          <a:lstStyle/>
          <a:p>
            <a:r>
              <a:rPr lang="en-GB" b="1" dirty="0" smtClean="0"/>
              <a:t>Mark and correct your work</a:t>
            </a:r>
            <a:endParaRPr lang="en-GB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126876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Draw on the lines of reflection and write the equation of each line </a:t>
            </a:r>
          </a:p>
        </p:txBody>
      </p:sp>
      <p:sp>
        <p:nvSpPr>
          <p:cNvPr id="6" name="Line 82">
            <a:extLst>
              <a:ext uri="{FF2B5EF4-FFF2-40B4-BE49-F238E27FC236}">
                <a16:creationId xmlns:a16="http://schemas.microsoft.com/office/drawing/2014/main" xmlns="" id="{A10535D7-10DA-4855-BC9D-40E1F7222F38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5616" y="2708920"/>
            <a:ext cx="936104" cy="936104"/>
          </a:xfrm>
          <a:prstGeom prst="line">
            <a:avLst/>
          </a:prstGeom>
          <a:noFill/>
          <a:ln w="38100">
            <a:solidFill>
              <a:srgbClr val="7030A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Line 82">
            <a:extLst>
              <a:ext uri="{FF2B5EF4-FFF2-40B4-BE49-F238E27FC236}">
                <a16:creationId xmlns:a16="http://schemas.microsoft.com/office/drawing/2014/main" xmlns="" id="{A10535D7-10DA-4855-BC9D-40E1F7222F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43608" y="2420888"/>
            <a:ext cx="1080120" cy="1224136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27584" y="4509120"/>
                <a:ext cx="8690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509120"/>
                <a:ext cx="869084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9322" y="5085184"/>
                <a:ext cx="9875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=−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322" y="5085184"/>
                <a:ext cx="987514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ine 82">
            <a:extLst>
              <a:ext uri="{FF2B5EF4-FFF2-40B4-BE49-F238E27FC236}">
                <a16:creationId xmlns:a16="http://schemas.microsoft.com/office/drawing/2014/main" xmlns="" id="{A10535D7-10DA-4855-BC9D-40E1F7222F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71799" y="3096392"/>
            <a:ext cx="660633" cy="620635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915816" y="4447996"/>
                <a:ext cx="865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4447996"/>
                <a:ext cx="865686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Line 82">
            <a:extLst>
              <a:ext uri="{FF2B5EF4-FFF2-40B4-BE49-F238E27FC236}">
                <a16:creationId xmlns:a16="http://schemas.microsoft.com/office/drawing/2014/main" xmlns="" id="{A10535D7-10DA-4855-BC9D-40E1F7222F3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65541" y="2415182"/>
            <a:ext cx="533781" cy="526526"/>
          </a:xfrm>
          <a:prstGeom prst="line">
            <a:avLst/>
          </a:prstGeom>
          <a:noFill/>
          <a:ln w="38100">
            <a:solidFill>
              <a:srgbClr val="7030A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767658" y="5074493"/>
                <a:ext cx="13914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+3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7658" y="5074493"/>
                <a:ext cx="1391471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Line 82">
            <a:extLst>
              <a:ext uri="{FF2B5EF4-FFF2-40B4-BE49-F238E27FC236}">
                <a16:creationId xmlns:a16="http://schemas.microsoft.com/office/drawing/2014/main" xmlns="" id="{A10535D7-10DA-4855-BC9D-40E1F7222F38}"/>
              </a:ext>
            </a:extLst>
          </p:cNvPr>
          <p:cNvSpPr>
            <a:spLocks noChangeShapeType="1"/>
          </p:cNvSpPr>
          <p:nvPr/>
        </p:nvSpPr>
        <p:spPr bwMode="auto">
          <a:xfrm>
            <a:off x="5268636" y="3032956"/>
            <a:ext cx="671516" cy="611710"/>
          </a:xfrm>
          <a:prstGeom prst="line">
            <a:avLst/>
          </a:prstGeom>
          <a:noFill/>
          <a:ln w="38100">
            <a:solidFill>
              <a:srgbClr val="7030A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4" name="Line 82">
            <a:extLst>
              <a:ext uri="{FF2B5EF4-FFF2-40B4-BE49-F238E27FC236}">
                <a16:creationId xmlns:a16="http://schemas.microsoft.com/office/drawing/2014/main" xmlns="" id="{A10535D7-10DA-4855-BC9D-40E1F7222F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32591" y="2336406"/>
            <a:ext cx="720080" cy="684077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789480" y="5099248"/>
                <a:ext cx="10332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=−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9480" y="5099248"/>
                <a:ext cx="1033232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699615" y="4447996"/>
                <a:ext cx="12183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9615" y="4447996"/>
                <a:ext cx="1218347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Line 82">
            <a:extLst>
              <a:ext uri="{FF2B5EF4-FFF2-40B4-BE49-F238E27FC236}">
                <a16:creationId xmlns:a16="http://schemas.microsoft.com/office/drawing/2014/main" xmlns="" id="{A10535D7-10DA-4855-BC9D-40E1F7222F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6296" y="2204864"/>
            <a:ext cx="504056" cy="504056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732240" y="4419242"/>
                <a:ext cx="12183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4419242"/>
                <a:ext cx="1218347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Line 82">
            <a:extLst>
              <a:ext uri="{FF2B5EF4-FFF2-40B4-BE49-F238E27FC236}">
                <a16:creationId xmlns:a16="http://schemas.microsoft.com/office/drawing/2014/main" xmlns="" id="{A10535D7-10DA-4855-BC9D-40E1F7222F3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876256" y="3032956"/>
            <a:ext cx="864094" cy="828092"/>
          </a:xfrm>
          <a:prstGeom prst="line">
            <a:avLst/>
          </a:prstGeom>
          <a:noFill/>
          <a:ln w="38100">
            <a:solidFill>
              <a:srgbClr val="7030A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643978" y="5081875"/>
                <a:ext cx="13914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=−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−2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3978" y="5081875"/>
                <a:ext cx="1391471" cy="369332"/>
              </a:xfrm>
              <a:prstGeom prst="rect">
                <a:avLst/>
              </a:prstGeom>
              <a:blipFill rotWithShape="1">
                <a:blip r:embed="rId10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020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Challenge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7811630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4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128</TotalTime>
  <Words>939</Words>
  <Application>Microsoft Office PowerPoint</Application>
  <PresentationFormat>On-screen Show (4:3)</PresentationFormat>
  <Paragraphs>317</Paragraphs>
  <Slides>21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This diagram shows a reflection</vt:lpstr>
      <vt:lpstr>Lines of Reflection</vt:lpstr>
      <vt:lpstr>Lines of Reflection</vt:lpstr>
      <vt:lpstr>Reflection</vt:lpstr>
      <vt:lpstr>Lines of Reflection</vt:lpstr>
      <vt:lpstr>Lines of Reflection</vt:lpstr>
      <vt:lpstr>Reflection</vt:lpstr>
      <vt:lpstr>Lines of Reflection</vt:lpstr>
      <vt:lpstr>Lines of Reflection</vt:lpstr>
      <vt:lpstr>Reflection</vt:lpstr>
      <vt:lpstr>Fluency Practice </vt:lpstr>
      <vt:lpstr>Lines of Reflection</vt:lpstr>
      <vt:lpstr>In pairs: </vt:lpstr>
      <vt:lpstr>Mark and correct your work</vt:lpstr>
      <vt:lpstr>Mark and correct your work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15</cp:revision>
  <dcterms:created xsi:type="dcterms:W3CDTF">2020-09-25T07:29:36Z</dcterms:created>
  <dcterms:modified xsi:type="dcterms:W3CDTF">2020-09-28T12:47:30Z</dcterms:modified>
</cp:coreProperties>
</file>