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</p:sldMasterIdLst>
  <p:notesMasterIdLst>
    <p:notesMasterId r:id="rId50"/>
  </p:notesMasterIdLst>
  <p:handoutMasterIdLst>
    <p:handoutMasterId r:id="rId51"/>
  </p:handoutMasterIdLst>
  <p:sldIdLst>
    <p:sldId id="289" r:id="rId27"/>
    <p:sldId id="297" r:id="rId28"/>
    <p:sldId id="298" r:id="rId29"/>
    <p:sldId id="329" r:id="rId30"/>
    <p:sldId id="330" r:id="rId31"/>
    <p:sldId id="331" r:id="rId32"/>
    <p:sldId id="332" r:id="rId33"/>
    <p:sldId id="333" r:id="rId34"/>
    <p:sldId id="313" r:id="rId35"/>
    <p:sldId id="314" r:id="rId36"/>
    <p:sldId id="315" r:id="rId37"/>
    <p:sldId id="316" r:id="rId38"/>
    <p:sldId id="317" r:id="rId39"/>
    <p:sldId id="318" r:id="rId40"/>
    <p:sldId id="321" r:id="rId41"/>
    <p:sldId id="324" r:id="rId42"/>
    <p:sldId id="322" r:id="rId43"/>
    <p:sldId id="323" r:id="rId44"/>
    <p:sldId id="325" r:id="rId45"/>
    <p:sldId id="326" r:id="rId46"/>
    <p:sldId id="327" r:id="rId47"/>
    <p:sldId id="310" r:id="rId48"/>
    <p:sldId id="306" r:id="rId49"/>
  </p:sldIdLst>
  <p:sldSz cx="9144000" cy="6858000" type="screen4x3"/>
  <p:notesSz cx="6797675" cy="9926638"/>
  <p:embeddedFontLst>
    <p:embeddedFont>
      <p:font typeface="Comic Sans MS" panose="030F0702030302020204" pitchFamily="66" charset="0"/>
      <p:regular r:id="rId52"/>
      <p:bold r:id="rId53"/>
      <p:italic r:id="rId54"/>
      <p:boldItalic r:id="rId55"/>
    </p:embeddedFont>
    <p:embeddedFont>
      <p:font typeface="Segoe Marker" panose="020B0604020202020204" charset="0"/>
      <p:regular r:id="rId56"/>
    </p:embeddedFont>
    <p:embeddedFont>
      <p:font typeface="Cambria Math" panose="02040503050406030204" pitchFamily="18" charset="0"/>
      <p:regular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0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1020"/>
      </p:cViewPr>
      <p:guideLst>
        <p:guide orient="horz" pos="34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0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56" Type="http://schemas.openxmlformats.org/officeDocument/2006/relationships/font" Target="fonts/font5.fntdata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59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font" Target="fonts/font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E6A8A-7BEE-4ED5-BF33-3787EFF52F74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E77B8-853B-44A7-ADBE-C706E9C30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21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88FB8-99B2-4655-BAEA-959D32E88603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FC8D6-3B6E-4147-ACBE-5C9CA29A5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3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out for students to refer</a:t>
            </a:r>
            <a:r>
              <a:rPr lang="en-GB" baseline="0" dirty="0" smtClean="0"/>
              <a:t> to during the lesson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974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refer to their special triangles and their table of values.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6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1" y="152401"/>
            <a:ext cx="8424863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 smtClean="0"/>
              <a:t>We need to be able to work out and memorise the values of sine, cosine and tangent for 0</a:t>
            </a:r>
            <a:r>
              <a:rPr lang="en-GB" altLang="en-US" sz="3600" baseline="30000" dirty="0" smtClean="0"/>
              <a:t>0</a:t>
            </a:r>
            <a:r>
              <a:rPr lang="en-GB" altLang="en-US" sz="3600" dirty="0" smtClean="0"/>
              <a:t>, 30</a:t>
            </a:r>
            <a:r>
              <a:rPr lang="en-GB" altLang="en-US" sz="3600" baseline="30000" dirty="0" smtClean="0"/>
              <a:t>0</a:t>
            </a:r>
            <a:r>
              <a:rPr lang="en-GB" altLang="en-US" sz="3600" dirty="0" smtClean="0"/>
              <a:t>, 45</a:t>
            </a:r>
            <a:r>
              <a:rPr lang="en-GB" altLang="en-US" sz="3600" baseline="30000" dirty="0" smtClean="0"/>
              <a:t>0</a:t>
            </a:r>
            <a:r>
              <a:rPr lang="en-GB" altLang="en-US" sz="3600" dirty="0" smtClean="0"/>
              <a:t>, 60</a:t>
            </a:r>
            <a:r>
              <a:rPr lang="en-GB" altLang="en-US" sz="3600" baseline="30000" dirty="0" smtClean="0"/>
              <a:t>0</a:t>
            </a:r>
            <a:r>
              <a:rPr lang="en-GB" altLang="en-US" sz="3600" dirty="0" smtClean="0"/>
              <a:t>, and 90</a:t>
            </a:r>
            <a:r>
              <a:rPr lang="en-GB" altLang="en-US" sz="3600" baseline="30000" dirty="0" smtClean="0"/>
              <a:t>0</a:t>
            </a:r>
            <a:r>
              <a:rPr lang="en-GB" altLang="en-US" sz="3600" dirty="0" smtClean="0"/>
              <a:t>.      </a:t>
            </a:r>
            <a:endParaRPr lang="en-GB" altLang="en-US" sz="3600" dirty="0" smtClean="0"/>
          </a:p>
          <a:p>
            <a:pPr algn="ctr">
              <a:spcBef>
                <a:spcPct val="50000"/>
              </a:spcBef>
            </a:pPr>
            <a:r>
              <a:rPr lang="en-GB" altLang="en-US" sz="2800" dirty="0" smtClean="0"/>
              <a:t>Some </a:t>
            </a:r>
            <a:r>
              <a:rPr lang="en-GB" altLang="en-US" sz="2800" dirty="0" smtClean="0"/>
              <a:t>people find the following </a:t>
            </a:r>
            <a:r>
              <a:rPr lang="en-GB" altLang="en-US" sz="2800" dirty="0" smtClean="0"/>
              <a:t>patterns helpful. </a:t>
            </a:r>
            <a:endParaRPr lang="en-GB" altLang="en-US" sz="2800" dirty="0" smtClean="0"/>
          </a:p>
          <a:p>
            <a:pPr algn="ctr">
              <a:spcBef>
                <a:spcPct val="50000"/>
              </a:spcBef>
            </a:pPr>
            <a:endParaRPr lang="en-GB" altLang="en-US" sz="3200" dirty="0" smtClean="0"/>
          </a:p>
          <a:p>
            <a:pPr>
              <a:spcBef>
                <a:spcPct val="50000"/>
              </a:spcBef>
            </a:pPr>
            <a:endParaRPr lang="en-GB" altLang="en-US" sz="3200" dirty="0">
              <a:latin typeface="Segoe Marker" panose="03080602040302020204" pitchFamily="66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3200" dirty="0">
              <a:latin typeface="Segoe Marker" panose="03080602040302020204" pitchFamily="66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821123"/>
                  </p:ext>
                </p:extLst>
              </p:nvPr>
            </p:nvGraphicFramePr>
            <p:xfrm>
              <a:off x="1469231" y="2819400"/>
              <a:ext cx="6096000" cy="3866833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 smtClean="0"/>
                        </a:p>
                        <a:p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𝟑𝟎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𝟒𝟓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𝟔𝟎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𝟗𝟎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𝐬𝐢𝐧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𝐜𝐨𝐬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𝐭𝐚𝐧</m:t>
                                </m:r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⁡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821123"/>
                  </p:ext>
                </p:extLst>
              </p:nvPr>
            </p:nvGraphicFramePr>
            <p:xfrm>
              <a:off x="1469231" y="2819400"/>
              <a:ext cx="6096000" cy="3866833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870" r="-402410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870" r="-300000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870" r="-200000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870" r="-101205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870" r="-599" b="-451304"/>
                          </a:stretch>
                        </a:blipFill>
                      </a:tcPr>
                    </a:tc>
                  </a:tr>
                  <a:tr h="10354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8235" r="-499401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68235" r="-402410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68235" r="-300000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68235" r="-200000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68235" r="-101205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68235" r="-599" b="-205294"/>
                          </a:stretch>
                        </a:blipFill>
                      </a:tcPr>
                    </a:tc>
                  </a:tr>
                  <a:tr h="10359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68235" r="-499401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68235" r="-402410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68235" r="-300000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68235" r="-200000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68235" r="-101205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68235" r="-599" b="-105294"/>
                          </a:stretch>
                        </a:blipFill>
                      </a:tcPr>
                    </a:tc>
                  </a:tr>
                  <a:tr h="10944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54749" r="-4994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254749" r="-402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254749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254749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254749" r="-1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254749" r="-59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436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369" y="542835"/>
            <a:ext cx="5195233" cy="332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4648200" y="11430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33400" y="4572000"/>
                <a:ext cx="7391400" cy="1071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/>
                  <a:t>Explain how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40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b="0" i="1" smtClean="0">
                                <a:latin typeface="Cambria Math"/>
                              </a:rPr>
                              <m:t>0</m:t>
                            </m:r>
                          </m:e>
                        </m:rad>
                      </m:num>
                      <m:den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4000" b="0" i="1" smtClean="0">
                        <a:latin typeface="Cambria Math"/>
                      </a:rPr>
                      <m:t>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572000"/>
                <a:ext cx="7391400" cy="1071255"/>
              </a:xfrm>
              <a:prstGeom prst="rect">
                <a:avLst/>
              </a:prstGeom>
              <a:blipFill rotWithShape="1">
                <a:blip r:embed="rId3"/>
                <a:stretch>
                  <a:fillRect b="-10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6200" y="542835"/>
                <a:ext cx="3657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/>
                  <a:t>Type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600" i="1" dirty="0" smtClean="0">
                        <a:latin typeface="Cambria Math"/>
                      </a:rPr>
                      <m:t>sin</m:t>
                    </m:r>
                    <m:r>
                      <a:rPr lang="en-GB" sz="3600" i="1" dirty="0" smtClean="0">
                        <a:latin typeface="Cambria Math"/>
                      </a:rPr>
                      <m:t>⁡0° </m:t>
                    </m:r>
                  </m:oMath>
                </a14:m>
                <a:r>
                  <a:rPr lang="en-GB" sz="3600" dirty="0" smtClean="0"/>
                  <a:t>into your calculator </a:t>
                </a:r>
                <a:endParaRPr lang="en-GB" sz="36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542835"/>
                <a:ext cx="3657600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7614" r="-2333" b="-18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96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369" y="542835"/>
            <a:ext cx="5195233" cy="332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4648200" y="19812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46234" y="4572000"/>
                <a:ext cx="7391400" cy="1071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/>
                  <a:t>Explain how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40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b="0" i="1" smtClean="0">
                                <a:latin typeface="Cambria Math"/>
                              </a:rPr>
                              <m:t>4</m:t>
                            </m:r>
                          </m:e>
                        </m:rad>
                      </m:num>
                      <m:den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4000" b="0" i="1" smtClean="0">
                        <a:latin typeface="Cambria Math"/>
                      </a:rPr>
                      <m:t>=1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34" y="4572000"/>
                <a:ext cx="7391400" cy="1071255"/>
              </a:xfrm>
              <a:prstGeom prst="rect">
                <a:avLst/>
              </a:prstGeom>
              <a:blipFill rotWithShape="1">
                <a:blip r:embed="rId3"/>
                <a:stretch>
                  <a:fillRect b="-10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325433" y="685800"/>
                <a:ext cx="347088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3600" dirty="0" smtClean="0"/>
                  <a:t>Type </a:t>
                </a:r>
                <a14:m>
                  <m:oMath xmlns:m="http://schemas.openxmlformats.org/officeDocument/2006/math">
                    <m:r>
                      <a:rPr lang="en-GB" sz="3600" b="0" i="1" dirty="0" smtClean="0">
                        <a:latin typeface="Cambria Math"/>
                      </a:rPr>
                      <m:t>𝑐𝑜𝑠</m:t>
                    </m:r>
                    <m:r>
                      <a:rPr lang="en-GB" sz="3600" i="1" dirty="0">
                        <a:latin typeface="Cambria Math"/>
                      </a:rPr>
                      <m:t>⁡0° </m:t>
                    </m:r>
                  </m:oMath>
                </a14:m>
                <a:r>
                  <a:rPr lang="en-GB" sz="3600" dirty="0"/>
                  <a:t>into </a:t>
                </a:r>
                <a:endParaRPr lang="en-GB" sz="3600" dirty="0" smtClean="0"/>
              </a:p>
              <a:p>
                <a:pPr algn="ctr"/>
                <a:r>
                  <a:rPr lang="en-GB" sz="3600" dirty="0" smtClean="0"/>
                  <a:t>your </a:t>
                </a:r>
                <a:r>
                  <a:rPr lang="en-GB" sz="3600" dirty="0"/>
                  <a:t>calculator </a:t>
                </a:r>
                <a:endParaRPr lang="en-GB" sz="36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33" y="685800"/>
                <a:ext cx="3470886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4912" t="-7653" r="-4737" b="-183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99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369" y="542835"/>
            <a:ext cx="5195233" cy="332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4648200" y="2832538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46234" y="4572000"/>
                <a:ext cx="7391400" cy="1100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>
                    <a:solidFill>
                      <a:srgbClr val="000000"/>
                    </a:solidFill>
                  </a:rPr>
                  <a:t>Explain how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40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0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4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solidFill>
                          <a:srgbClr val="000000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34" y="4572000"/>
                <a:ext cx="7391400" cy="1100429"/>
              </a:xfrm>
              <a:prstGeom prst="rect">
                <a:avLst/>
              </a:prstGeom>
              <a:blipFill rotWithShape="1">
                <a:blip r:embed="rId3"/>
                <a:stretch>
                  <a:fillRect b="-7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309403" y="685800"/>
                <a:ext cx="3502947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Type </a:t>
                </a:r>
                <a14:m>
                  <m:oMath xmlns:m="http://schemas.openxmlformats.org/officeDocument/2006/math"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𝑡𝑎𝑛</m:t>
                    </m:r>
                    <m:r>
                      <a:rPr lang="en-GB" sz="3600" i="1" dirty="0">
                        <a:solidFill>
                          <a:srgbClr val="000000"/>
                        </a:solidFill>
                        <a:latin typeface="Cambria Math"/>
                      </a:rPr>
                      <m:t>⁡0° </m:t>
                    </m:r>
                  </m:oMath>
                </a14:m>
                <a:r>
                  <a:rPr lang="en-GB" sz="3600" dirty="0">
                    <a:solidFill>
                      <a:srgbClr val="000000"/>
                    </a:solidFill>
                  </a:rPr>
                  <a:t>into </a:t>
                </a:r>
                <a:endParaRPr lang="en-GB" sz="36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your </a:t>
                </a:r>
                <a:r>
                  <a:rPr lang="en-GB" sz="3600" dirty="0">
                    <a:solidFill>
                      <a:srgbClr val="000000"/>
                    </a:solidFill>
                  </a:rPr>
                  <a:t>calculator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03" y="685800"/>
                <a:ext cx="3502947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4878" t="-7653" r="-4878" b="-183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82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c 16"/>
          <p:cNvSpPr>
            <a:spLocks/>
          </p:cNvSpPr>
          <p:nvPr/>
        </p:nvSpPr>
        <p:spPr bwMode="auto">
          <a:xfrm rot="7200000">
            <a:off x="3872702" y="1090553"/>
            <a:ext cx="1357322" cy="1428677"/>
          </a:xfrm>
          <a:prstGeom prst="arc">
            <a:avLst>
              <a:gd name="adj1" fmla="val 19799455"/>
              <a:gd name="adj2" fmla="val 0"/>
            </a:avLst>
          </a:pr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40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3" name="Text Box 29"/>
          <p:cNvSpPr txBox="1">
            <a:spLocks noChangeArrowheads="1"/>
          </p:cNvSpPr>
          <p:nvPr/>
        </p:nvSpPr>
        <p:spPr bwMode="auto">
          <a:xfrm>
            <a:off x="414338" y="167486"/>
            <a:ext cx="842486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dirty="0" smtClean="0">
                <a:solidFill>
                  <a:srgbClr val="000000"/>
                </a:solidFill>
              </a:rPr>
              <a:t>In pairs: Using </a:t>
            </a:r>
            <a:r>
              <a:rPr lang="en-GB" altLang="en-US" sz="2800" dirty="0">
                <a:solidFill>
                  <a:srgbClr val="000000"/>
                </a:solidFill>
              </a:rPr>
              <a:t>an equilateral triangle whose sides are 2 </a:t>
            </a:r>
            <a:r>
              <a:rPr lang="en-GB" altLang="en-US" sz="2800" dirty="0" smtClean="0">
                <a:solidFill>
                  <a:srgbClr val="000000"/>
                </a:solidFill>
              </a:rPr>
              <a:t>units in length, work out values </a:t>
            </a:r>
            <a:r>
              <a:rPr lang="en-GB" altLang="en-US" sz="2800" dirty="0">
                <a:solidFill>
                  <a:srgbClr val="000000"/>
                </a:solidFill>
              </a:rPr>
              <a:t>for the sine, cosine and tangent of 60</a:t>
            </a:r>
            <a:r>
              <a:rPr lang="en-US" altLang="en-US" sz="2800" dirty="0">
                <a:solidFill>
                  <a:srgbClr val="000000"/>
                </a:solidFill>
              </a:rPr>
              <a:t>º and 30º.</a:t>
            </a:r>
          </a:p>
        </p:txBody>
      </p:sp>
      <p:sp>
        <p:nvSpPr>
          <p:cNvPr id="5" name="Arc 16"/>
          <p:cNvSpPr>
            <a:spLocks/>
          </p:cNvSpPr>
          <p:nvPr/>
        </p:nvSpPr>
        <p:spPr bwMode="auto">
          <a:xfrm>
            <a:off x="2745664" y="4442053"/>
            <a:ext cx="556790" cy="541366"/>
          </a:xfrm>
          <a:custGeom>
            <a:avLst/>
            <a:gdLst>
              <a:gd name="G0" fmla="+- 0 0 0"/>
              <a:gd name="G1" fmla="+- 18116 0 0"/>
              <a:gd name="G2" fmla="+- 21600 0 0"/>
              <a:gd name="T0" fmla="*/ 11763 w 21600"/>
              <a:gd name="T1" fmla="*/ 0 h 18116"/>
              <a:gd name="T2" fmla="*/ 21600 w 21600"/>
              <a:gd name="T3" fmla="*/ 18116 h 18116"/>
              <a:gd name="T4" fmla="*/ 0 w 21600"/>
              <a:gd name="T5" fmla="*/ 18116 h 18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8116" fill="none" extrusionOk="0">
                <a:moveTo>
                  <a:pt x="11763" y="-1"/>
                </a:moveTo>
                <a:cubicBezTo>
                  <a:pt x="17897" y="3983"/>
                  <a:pt x="21600" y="10801"/>
                  <a:pt x="21600" y="18116"/>
                </a:cubicBezTo>
              </a:path>
              <a:path w="21600" h="18116" stroke="0" extrusionOk="0">
                <a:moveTo>
                  <a:pt x="11763" y="-1"/>
                </a:moveTo>
                <a:cubicBezTo>
                  <a:pt x="17897" y="3983"/>
                  <a:pt x="21600" y="10801"/>
                  <a:pt x="21600" y="18116"/>
                </a:cubicBezTo>
                <a:lnTo>
                  <a:pt x="0" y="18116"/>
                </a:lnTo>
                <a:close/>
              </a:path>
            </a:pathLst>
          </a:custGeom>
          <a:solidFill>
            <a:schemeClr val="accent6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40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2743201" y="1755168"/>
            <a:ext cx="3651163" cy="3239651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40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5537006" y="2789461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>
                <a:solidFill>
                  <a:srgbClr val="000000"/>
                </a:solidFill>
                <a:latin typeface="Segoe Marker" panose="03080602040302020204" pitchFamily="66" charset="0"/>
              </a:rPr>
              <a:t>2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146769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>
                <a:solidFill>
                  <a:srgbClr val="000000"/>
                </a:solidFill>
                <a:latin typeface="Segoe Marker" panose="03080602040302020204" pitchFamily="66" charset="0"/>
              </a:rPr>
              <a:t>2</a:t>
            </a: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2854066" y="2789461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>
                <a:solidFill>
                  <a:srgbClr val="000000"/>
                </a:solidFill>
                <a:latin typeface="Segoe Marker" panose="03080602040302020204" pitchFamily="66" charset="0"/>
              </a:rPr>
              <a:t>2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3228544" y="4373207"/>
            <a:ext cx="8943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>
                <a:solidFill>
                  <a:srgbClr val="000000"/>
                </a:solidFill>
                <a:latin typeface="Segoe Marker" panose="03080602040302020204" pitchFamily="66" charset="0"/>
              </a:rPr>
              <a:t>60</a:t>
            </a:r>
            <a:r>
              <a:rPr lang="en-US" altLang="en-US" sz="2400" dirty="0">
                <a:solidFill>
                  <a:srgbClr val="000000"/>
                </a:solidFill>
                <a:latin typeface="Segoe Marker" panose="03080602040302020204" pitchFamily="66" charset="0"/>
              </a:rPr>
              <a:t>º</a:t>
            </a:r>
          </a:p>
        </p:txBody>
      </p:sp>
      <p:cxnSp>
        <p:nvCxnSpPr>
          <p:cNvPr id="12" name="Straight Connector 11"/>
          <p:cNvCxnSpPr>
            <a:stCxn id="6" idx="0"/>
          </p:cNvCxnSpPr>
          <p:nvPr/>
        </p:nvCxnSpPr>
        <p:spPr>
          <a:xfrm>
            <a:off x="4568783" y="1755166"/>
            <a:ext cx="25143" cy="32576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4983319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?</a:t>
            </a:r>
            <a:endParaRPr lang="en-GB" altLang="en-US" sz="44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3306216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?</a:t>
            </a:r>
            <a:endParaRPr lang="en-GB" altLang="en-US" sz="44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983319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1</a:t>
            </a:r>
            <a:endParaRPr lang="en-GB" altLang="en-US" sz="44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3306216" y="5021890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1</a:t>
            </a:r>
            <a:endParaRPr lang="en-GB" altLang="en-US" sz="44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4456215" y="3418686"/>
            <a:ext cx="894313" cy="7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4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√3</a:t>
            </a:r>
            <a:endParaRPr lang="en-GB" altLang="en-US" sz="44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4052908" y="2498610"/>
            <a:ext cx="8943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30</a:t>
            </a:r>
            <a:r>
              <a:rPr lang="en-US" altLang="en-US" sz="2400" dirty="0">
                <a:solidFill>
                  <a:srgbClr val="000000"/>
                </a:solidFill>
                <a:latin typeface="Segoe Marker" panose="03080602040302020204" pitchFamily="66" charset="0"/>
              </a:rPr>
              <a:t>º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4495801" y="3384884"/>
            <a:ext cx="8943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8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?</a:t>
            </a:r>
            <a:endParaRPr lang="en-GB" altLang="en-US" sz="48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25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/>
      <p:bldP spid="5" grpId="0" animBg="1"/>
      <p:bldP spid="6" grpId="0" animBg="1"/>
      <p:bldP spid="7" grpId="0"/>
      <p:bldP spid="8" grpId="0"/>
      <p:bldP spid="8" grpId="1"/>
      <p:bldP spid="9" grpId="0"/>
      <p:bldP spid="10" grpId="0"/>
      <p:bldP spid="14" grpId="0"/>
      <p:bldP spid="14" grpId="1"/>
      <p:bldP spid="15" grpId="0"/>
      <p:bldP spid="15" grpId="1"/>
      <p:bldP spid="16" grpId="0"/>
      <p:bldP spid="17" grpId="0"/>
      <p:bldP spid="18" grpId="0"/>
      <p:bldP spid="20" grpId="0"/>
      <p:bldP spid="21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58014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0" y="510698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grpSp>
        <p:nvGrpSpPr>
          <p:cNvPr id="123916" name="Group 12"/>
          <p:cNvGrpSpPr>
            <a:grpSpLocks/>
          </p:cNvGrpSpPr>
          <p:nvPr/>
        </p:nvGrpSpPr>
        <p:grpSpPr bwMode="auto">
          <a:xfrm>
            <a:off x="582612" y="3908760"/>
            <a:ext cx="1582738" cy="584199"/>
            <a:chOff x="340" y="2115"/>
            <a:chExt cx="997" cy="368"/>
          </a:xfrm>
        </p:grpSpPr>
        <p:sp>
          <p:nvSpPr>
            <p:cNvPr id="123917" name="Text Box 13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Sin 60</a:t>
              </a:r>
              <a:r>
                <a: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  <p:sp>
          <p:nvSpPr>
            <p:cNvPr id="123918" name="Text Box 14"/>
            <p:cNvSpPr txBox="1">
              <a:spLocks noChangeArrowheads="1"/>
            </p:cNvSpPr>
            <p:nvPr/>
          </p:nvSpPr>
          <p:spPr bwMode="auto">
            <a:xfrm>
              <a:off x="1020" y="2115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19" name="Group 15"/>
          <p:cNvGrpSpPr>
            <a:grpSpLocks/>
          </p:cNvGrpSpPr>
          <p:nvPr/>
        </p:nvGrpSpPr>
        <p:grpSpPr bwMode="auto">
          <a:xfrm>
            <a:off x="1908176" y="3678826"/>
            <a:ext cx="777875" cy="1073149"/>
            <a:chOff x="1156" y="1979"/>
            <a:chExt cx="635" cy="676"/>
          </a:xfrm>
        </p:grpSpPr>
        <p:sp>
          <p:nvSpPr>
            <p:cNvPr id="123920" name="Text Box 16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√3</a:t>
              </a:r>
            </a:p>
          </p:txBody>
        </p:sp>
        <p:sp>
          <p:nvSpPr>
            <p:cNvPr id="123921" name="Text Box 17"/>
            <p:cNvSpPr txBox="1">
              <a:spLocks noChangeArrowheads="1"/>
            </p:cNvSpPr>
            <p:nvPr/>
          </p:nvSpPr>
          <p:spPr bwMode="auto">
            <a:xfrm>
              <a:off x="1334" y="2287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2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22" name="Line 18"/>
            <p:cNvSpPr>
              <a:spLocks noChangeShapeType="1"/>
            </p:cNvSpPr>
            <p:nvPr/>
          </p:nvSpPr>
          <p:spPr bwMode="auto">
            <a:xfrm>
              <a:off x="1334" y="2297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 sz="20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23" name="Group 19"/>
          <p:cNvGrpSpPr>
            <a:grpSpLocks/>
          </p:cNvGrpSpPr>
          <p:nvPr/>
        </p:nvGrpSpPr>
        <p:grpSpPr bwMode="auto">
          <a:xfrm>
            <a:off x="3169821" y="3872082"/>
            <a:ext cx="1866900" cy="584199"/>
            <a:chOff x="1837" y="2115"/>
            <a:chExt cx="1176" cy="368"/>
          </a:xfrm>
        </p:grpSpPr>
        <p:sp>
          <p:nvSpPr>
            <p:cNvPr id="123924" name="Text Box 20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Cos 60</a:t>
              </a:r>
              <a:r>
                <a: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  <p:sp>
          <p:nvSpPr>
            <p:cNvPr id="123925" name="Text Box 21"/>
            <p:cNvSpPr txBox="1">
              <a:spLocks noChangeArrowheads="1"/>
            </p:cNvSpPr>
            <p:nvPr/>
          </p:nvSpPr>
          <p:spPr bwMode="auto">
            <a:xfrm>
              <a:off x="2608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26" name="Group 22"/>
          <p:cNvGrpSpPr>
            <a:grpSpLocks/>
          </p:cNvGrpSpPr>
          <p:nvPr/>
        </p:nvGrpSpPr>
        <p:grpSpPr bwMode="auto">
          <a:xfrm>
            <a:off x="4823997" y="3662534"/>
            <a:ext cx="903690" cy="1073149"/>
            <a:chOff x="1156" y="1979"/>
            <a:chExt cx="635" cy="676"/>
          </a:xfrm>
        </p:grpSpPr>
        <p:sp>
          <p:nvSpPr>
            <p:cNvPr id="123927" name="Text Box 23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 1</a:t>
              </a:r>
            </a:p>
          </p:txBody>
        </p:sp>
        <p:sp>
          <p:nvSpPr>
            <p:cNvPr id="123928" name="Text Box 24"/>
            <p:cNvSpPr txBox="1">
              <a:spLocks noChangeArrowheads="1"/>
            </p:cNvSpPr>
            <p:nvPr/>
          </p:nvSpPr>
          <p:spPr bwMode="auto">
            <a:xfrm>
              <a:off x="1202" y="2287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2</a:t>
              </a:r>
              <a:endParaRPr lang="en-US" altLang="en-US" sz="32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29" name="Line 25"/>
            <p:cNvSpPr>
              <a:spLocks noChangeShapeType="1"/>
            </p:cNvSpPr>
            <p:nvPr/>
          </p:nvSpPr>
          <p:spPr bwMode="auto">
            <a:xfrm>
              <a:off x="1160" y="2301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30" name="Group 26"/>
          <p:cNvGrpSpPr>
            <a:grpSpLocks/>
          </p:cNvGrpSpPr>
          <p:nvPr/>
        </p:nvGrpSpPr>
        <p:grpSpPr bwMode="auto">
          <a:xfrm>
            <a:off x="5929902" y="3896143"/>
            <a:ext cx="1881188" cy="584199"/>
            <a:chOff x="1837" y="2115"/>
            <a:chExt cx="1185" cy="368"/>
          </a:xfrm>
        </p:grpSpPr>
        <p:sp>
          <p:nvSpPr>
            <p:cNvPr id="123931" name="Text Box 27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Tan 60</a:t>
              </a:r>
              <a:r>
                <a: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  <p:sp>
          <p:nvSpPr>
            <p:cNvPr id="123932" name="Text Box 28"/>
            <p:cNvSpPr txBox="1">
              <a:spLocks noChangeArrowheads="1"/>
            </p:cNvSpPr>
            <p:nvPr/>
          </p:nvSpPr>
          <p:spPr bwMode="auto">
            <a:xfrm>
              <a:off x="2617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sp>
        <p:nvSpPr>
          <p:cNvPr id="123933" name="Text Box 29"/>
          <p:cNvSpPr txBox="1">
            <a:spLocks noChangeArrowheads="1"/>
          </p:cNvSpPr>
          <p:nvPr/>
        </p:nvSpPr>
        <p:spPr bwMode="auto">
          <a:xfrm>
            <a:off x="7391566" y="3868242"/>
            <a:ext cx="10080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>
                <a:solidFill>
                  <a:srgbClr val="000000"/>
                </a:solidFill>
                <a:latin typeface="Segoe Marker" panose="03080602040302020204" pitchFamily="66" charset="0"/>
              </a:rPr>
              <a:t> √3</a:t>
            </a:r>
          </a:p>
        </p:txBody>
      </p:sp>
      <p:grpSp>
        <p:nvGrpSpPr>
          <p:cNvPr id="123934" name="Group 30"/>
          <p:cNvGrpSpPr>
            <a:grpSpLocks/>
          </p:cNvGrpSpPr>
          <p:nvPr/>
        </p:nvGrpSpPr>
        <p:grpSpPr bwMode="auto">
          <a:xfrm>
            <a:off x="627063" y="5440785"/>
            <a:ext cx="1582738" cy="584199"/>
            <a:chOff x="340" y="2115"/>
            <a:chExt cx="997" cy="368"/>
          </a:xfrm>
        </p:grpSpPr>
        <p:sp>
          <p:nvSpPr>
            <p:cNvPr id="123935" name="Text Box 31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Sin 30</a:t>
              </a:r>
              <a:r>
                <a: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  <p:sp>
          <p:nvSpPr>
            <p:cNvPr id="123936" name="Text Box 32"/>
            <p:cNvSpPr txBox="1">
              <a:spLocks noChangeArrowheads="1"/>
            </p:cNvSpPr>
            <p:nvPr/>
          </p:nvSpPr>
          <p:spPr bwMode="auto">
            <a:xfrm>
              <a:off x="1020" y="2115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37" name="Group 33"/>
          <p:cNvGrpSpPr>
            <a:grpSpLocks/>
          </p:cNvGrpSpPr>
          <p:nvPr/>
        </p:nvGrpSpPr>
        <p:grpSpPr bwMode="auto">
          <a:xfrm>
            <a:off x="2039938" y="5224549"/>
            <a:ext cx="1008063" cy="1035049"/>
            <a:chOff x="1156" y="1979"/>
            <a:chExt cx="635" cy="652"/>
          </a:xfrm>
        </p:grpSpPr>
        <p:sp>
          <p:nvSpPr>
            <p:cNvPr id="123938" name="Text Box 34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 1</a:t>
              </a:r>
            </a:p>
          </p:txBody>
        </p:sp>
        <p:sp>
          <p:nvSpPr>
            <p:cNvPr id="123939" name="Text Box 35"/>
            <p:cNvSpPr txBox="1">
              <a:spLocks noChangeArrowheads="1"/>
            </p:cNvSpPr>
            <p:nvPr/>
          </p:nvSpPr>
          <p:spPr bwMode="auto">
            <a:xfrm>
              <a:off x="1210" y="2263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2</a:t>
              </a:r>
              <a:endParaRPr lang="en-US" altLang="en-US" sz="32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40" name="Line 36"/>
            <p:cNvSpPr>
              <a:spLocks noChangeShapeType="1"/>
            </p:cNvSpPr>
            <p:nvPr/>
          </p:nvSpPr>
          <p:spPr bwMode="auto">
            <a:xfrm>
              <a:off x="1184" y="2293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41" name="Group 37"/>
          <p:cNvGrpSpPr>
            <a:grpSpLocks/>
          </p:cNvGrpSpPr>
          <p:nvPr/>
        </p:nvGrpSpPr>
        <p:grpSpPr bwMode="auto">
          <a:xfrm>
            <a:off x="3133726" y="5420731"/>
            <a:ext cx="1854200" cy="584199"/>
            <a:chOff x="1837" y="2115"/>
            <a:chExt cx="1168" cy="368"/>
          </a:xfrm>
        </p:grpSpPr>
        <p:sp>
          <p:nvSpPr>
            <p:cNvPr id="123942" name="Text Box 38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Cos 30</a:t>
              </a:r>
              <a:r>
                <a: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  <p:sp>
          <p:nvSpPr>
            <p:cNvPr id="123943" name="Text Box 39"/>
            <p:cNvSpPr txBox="1">
              <a:spLocks noChangeArrowheads="1"/>
            </p:cNvSpPr>
            <p:nvPr/>
          </p:nvSpPr>
          <p:spPr bwMode="auto">
            <a:xfrm>
              <a:off x="2600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44" name="Group 40"/>
          <p:cNvGrpSpPr>
            <a:grpSpLocks/>
          </p:cNvGrpSpPr>
          <p:nvPr/>
        </p:nvGrpSpPr>
        <p:grpSpPr bwMode="auto">
          <a:xfrm>
            <a:off x="4787900" y="5208509"/>
            <a:ext cx="1008063" cy="1047749"/>
            <a:chOff x="1156" y="1979"/>
            <a:chExt cx="635" cy="660"/>
          </a:xfrm>
        </p:grpSpPr>
        <p:sp>
          <p:nvSpPr>
            <p:cNvPr id="123945" name="Text Box 41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√3</a:t>
              </a:r>
            </a:p>
          </p:txBody>
        </p:sp>
        <p:sp>
          <p:nvSpPr>
            <p:cNvPr id="123946" name="Text Box 42"/>
            <p:cNvSpPr txBox="1">
              <a:spLocks noChangeArrowheads="1"/>
            </p:cNvSpPr>
            <p:nvPr/>
          </p:nvSpPr>
          <p:spPr bwMode="auto">
            <a:xfrm>
              <a:off x="1210" y="2271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2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47" name="Line 43"/>
            <p:cNvSpPr>
              <a:spLocks noChangeShapeType="1"/>
            </p:cNvSpPr>
            <p:nvPr/>
          </p:nvSpPr>
          <p:spPr bwMode="auto">
            <a:xfrm>
              <a:off x="1168" y="2300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48" name="Group 44"/>
          <p:cNvGrpSpPr>
            <a:grpSpLocks/>
          </p:cNvGrpSpPr>
          <p:nvPr/>
        </p:nvGrpSpPr>
        <p:grpSpPr bwMode="auto">
          <a:xfrm>
            <a:off x="5715001" y="5432763"/>
            <a:ext cx="1828801" cy="584199"/>
            <a:chOff x="1837" y="2115"/>
            <a:chExt cx="1152" cy="368"/>
          </a:xfrm>
        </p:grpSpPr>
        <p:sp>
          <p:nvSpPr>
            <p:cNvPr id="123949" name="Text Box 45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Tan 30</a:t>
              </a:r>
              <a:r>
                <a: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  <p:sp>
          <p:nvSpPr>
            <p:cNvPr id="123950" name="Text Box 46"/>
            <p:cNvSpPr txBox="1">
              <a:spLocks noChangeArrowheads="1"/>
            </p:cNvSpPr>
            <p:nvPr/>
          </p:nvSpPr>
          <p:spPr bwMode="auto">
            <a:xfrm>
              <a:off x="2584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51" name="Group 47"/>
          <p:cNvGrpSpPr>
            <a:grpSpLocks/>
          </p:cNvGrpSpPr>
          <p:nvPr/>
        </p:nvGrpSpPr>
        <p:grpSpPr bwMode="auto">
          <a:xfrm>
            <a:off x="7223123" y="5172413"/>
            <a:ext cx="1152525" cy="1047749"/>
            <a:chOff x="1156" y="1979"/>
            <a:chExt cx="635" cy="660"/>
          </a:xfrm>
        </p:grpSpPr>
        <p:sp>
          <p:nvSpPr>
            <p:cNvPr id="123952" name="Text Box 48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  1</a:t>
              </a:r>
            </a:p>
          </p:txBody>
        </p:sp>
        <p:sp>
          <p:nvSpPr>
            <p:cNvPr id="123953" name="Text Box 49"/>
            <p:cNvSpPr txBox="1">
              <a:spLocks noChangeArrowheads="1"/>
            </p:cNvSpPr>
            <p:nvPr/>
          </p:nvSpPr>
          <p:spPr bwMode="auto">
            <a:xfrm>
              <a:off x="1202" y="2271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√3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54" name="Line 50"/>
            <p:cNvSpPr>
              <a:spLocks noChangeShapeType="1"/>
            </p:cNvSpPr>
            <p:nvPr/>
          </p:nvSpPr>
          <p:spPr bwMode="auto">
            <a:xfrm>
              <a:off x="1192" y="2293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89898" y="-232610"/>
            <a:ext cx="3022144" cy="3737810"/>
            <a:chOff x="2743200" y="-1867353"/>
            <a:chExt cx="3688118" cy="4595036"/>
          </a:xfrm>
        </p:grpSpPr>
        <p:sp>
          <p:nvSpPr>
            <p:cNvPr id="56" name="Arc 16"/>
            <p:cNvSpPr>
              <a:spLocks/>
            </p:cNvSpPr>
            <p:nvPr/>
          </p:nvSpPr>
          <p:spPr bwMode="auto">
            <a:xfrm rot="7200000">
              <a:off x="3872702" y="-1903031"/>
              <a:ext cx="1357322" cy="1428677"/>
            </a:xfrm>
            <a:prstGeom prst="arc">
              <a:avLst>
                <a:gd name="adj1" fmla="val 19799455"/>
                <a:gd name="adj2" fmla="val 0"/>
              </a:avLst>
            </a:pr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36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57" name="Arc 16"/>
            <p:cNvSpPr>
              <a:spLocks/>
            </p:cNvSpPr>
            <p:nvPr/>
          </p:nvSpPr>
          <p:spPr bwMode="auto">
            <a:xfrm>
              <a:off x="2745664" y="1448469"/>
              <a:ext cx="556790" cy="541366"/>
            </a:xfrm>
            <a:custGeom>
              <a:avLst/>
              <a:gdLst>
                <a:gd name="G0" fmla="+- 0 0 0"/>
                <a:gd name="G1" fmla="+- 18116 0 0"/>
                <a:gd name="G2" fmla="+- 21600 0 0"/>
                <a:gd name="T0" fmla="*/ 11763 w 21600"/>
                <a:gd name="T1" fmla="*/ 0 h 18116"/>
                <a:gd name="T2" fmla="*/ 21600 w 21600"/>
                <a:gd name="T3" fmla="*/ 18116 h 18116"/>
                <a:gd name="T4" fmla="*/ 0 w 21600"/>
                <a:gd name="T5" fmla="*/ 18116 h 18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8116" fill="none" extrusionOk="0">
                  <a:moveTo>
                    <a:pt x="11763" y="-1"/>
                  </a:moveTo>
                  <a:cubicBezTo>
                    <a:pt x="17897" y="3983"/>
                    <a:pt x="21600" y="10801"/>
                    <a:pt x="21600" y="18116"/>
                  </a:cubicBezTo>
                </a:path>
                <a:path w="21600" h="18116" stroke="0" extrusionOk="0">
                  <a:moveTo>
                    <a:pt x="11763" y="-1"/>
                  </a:moveTo>
                  <a:cubicBezTo>
                    <a:pt x="17897" y="3983"/>
                    <a:pt x="21600" y="10801"/>
                    <a:pt x="21600" y="18116"/>
                  </a:cubicBezTo>
                  <a:lnTo>
                    <a:pt x="0" y="18116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36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58" name="AutoShape 17"/>
            <p:cNvSpPr>
              <a:spLocks noChangeArrowheads="1"/>
            </p:cNvSpPr>
            <p:nvPr/>
          </p:nvSpPr>
          <p:spPr bwMode="auto">
            <a:xfrm>
              <a:off x="2743200" y="-1238418"/>
              <a:ext cx="3651163" cy="323965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36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5537005" y="-204124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2</a:t>
              </a:r>
            </a:p>
          </p:txBody>
        </p:sp>
        <p:sp>
          <p:nvSpPr>
            <p:cNvPr id="61" name="Text Box 20"/>
            <p:cNvSpPr txBox="1">
              <a:spLocks noChangeArrowheads="1"/>
            </p:cNvSpPr>
            <p:nvPr/>
          </p:nvSpPr>
          <p:spPr bwMode="auto">
            <a:xfrm>
              <a:off x="2854066" y="-204124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2</a:t>
              </a:r>
            </a:p>
          </p:txBody>
        </p:sp>
        <p:sp>
          <p:nvSpPr>
            <p:cNvPr id="62" name="Text Box 21"/>
            <p:cNvSpPr txBox="1">
              <a:spLocks noChangeArrowheads="1"/>
            </p:cNvSpPr>
            <p:nvPr/>
          </p:nvSpPr>
          <p:spPr bwMode="auto">
            <a:xfrm>
              <a:off x="3228544" y="1379620"/>
              <a:ext cx="894314" cy="454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60</a:t>
              </a:r>
              <a:r>
                <a:rPr lang="en-US" altLang="en-US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  <p:cxnSp>
          <p:nvCxnSpPr>
            <p:cNvPr id="63" name="Straight Connector 62"/>
            <p:cNvCxnSpPr>
              <a:stCxn id="58" idx="0"/>
            </p:cNvCxnSpPr>
            <p:nvPr/>
          </p:nvCxnSpPr>
          <p:spPr>
            <a:xfrm>
              <a:off x="4568782" y="-1238418"/>
              <a:ext cx="25143" cy="32576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 Box 19"/>
            <p:cNvSpPr txBox="1">
              <a:spLocks noChangeArrowheads="1"/>
            </p:cNvSpPr>
            <p:nvPr/>
          </p:nvSpPr>
          <p:spPr bwMode="auto">
            <a:xfrm>
              <a:off x="4983317" y="1933123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1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67" name="Text Box 19"/>
            <p:cNvSpPr txBox="1">
              <a:spLocks noChangeArrowheads="1"/>
            </p:cNvSpPr>
            <p:nvPr/>
          </p:nvSpPr>
          <p:spPr bwMode="auto">
            <a:xfrm>
              <a:off x="3306215" y="1933123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1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68" name="Text Box 18"/>
            <p:cNvSpPr txBox="1">
              <a:spLocks noChangeArrowheads="1"/>
            </p:cNvSpPr>
            <p:nvPr/>
          </p:nvSpPr>
          <p:spPr bwMode="auto">
            <a:xfrm>
              <a:off x="4456214" y="425103"/>
              <a:ext cx="894313" cy="79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√3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69" name="Text Box 21"/>
            <p:cNvSpPr txBox="1">
              <a:spLocks noChangeArrowheads="1"/>
            </p:cNvSpPr>
            <p:nvPr/>
          </p:nvSpPr>
          <p:spPr bwMode="auto">
            <a:xfrm>
              <a:off x="4052908" y="-494977"/>
              <a:ext cx="894314" cy="454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30</a:t>
              </a:r>
              <a:r>
                <a:rPr lang="en-US" altLang="en-US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57200" y="319443"/>
            <a:ext cx="22288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Use this special triangle to calculate the following: </a:t>
            </a:r>
            <a:endParaRPr lang="en-GB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6479864" y="320116"/>
            <a:ext cx="22288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Do they match the values in your table?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7738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566738" y="304800"/>
            <a:ext cx="842486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dirty="0" smtClean="0">
                <a:solidFill>
                  <a:srgbClr val="000000"/>
                </a:solidFill>
              </a:rPr>
              <a:t>In pairs: Using </a:t>
            </a:r>
            <a:r>
              <a:rPr lang="en-GB" altLang="en-US" sz="2800" dirty="0">
                <a:solidFill>
                  <a:srgbClr val="000000"/>
                </a:solidFill>
              </a:rPr>
              <a:t>a right angled isosceles triangle whose equal sides are 1 </a:t>
            </a:r>
            <a:r>
              <a:rPr lang="en-GB" altLang="en-US" sz="2800" dirty="0" smtClean="0">
                <a:solidFill>
                  <a:srgbClr val="000000"/>
                </a:solidFill>
              </a:rPr>
              <a:t>unit in length, work out the values for </a:t>
            </a:r>
            <a:r>
              <a:rPr lang="en-GB" altLang="en-US" sz="2800" dirty="0">
                <a:solidFill>
                  <a:srgbClr val="000000"/>
                </a:solidFill>
              </a:rPr>
              <a:t>the sine, cosine and tangent of 45</a:t>
            </a:r>
            <a:r>
              <a:rPr lang="en-US" altLang="en-US" sz="2800" dirty="0">
                <a:solidFill>
                  <a:srgbClr val="000000"/>
                </a:solidFill>
              </a:rPr>
              <a:t>º.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343401" y="4297208"/>
            <a:ext cx="1297003" cy="543108"/>
            <a:chOff x="1973" y="1418"/>
            <a:chExt cx="731" cy="278"/>
          </a:xfrm>
        </p:grpSpPr>
        <p:sp>
          <p:nvSpPr>
            <p:cNvPr id="124932" name="Arc 4"/>
            <p:cNvSpPr>
              <a:spLocks/>
            </p:cNvSpPr>
            <p:nvPr/>
          </p:nvSpPr>
          <p:spPr bwMode="auto">
            <a:xfrm>
              <a:off x="1973" y="1550"/>
              <a:ext cx="226" cy="146"/>
            </a:xfrm>
            <a:custGeom>
              <a:avLst/>
              <a:gdLst>
                <a:gd name="G0" fmla="+- 0 0 0"/>
                <a:gd name="G1" fmla="+- 16689 0 0"/>
                <a:gd name="G2" fmla="+- 21600 0 0"/>
                <a:gd name="T0" fmla="*/ 13713 w 21600"/>
                <a:gd name="T1" fmla="*/ 0 h 16689"/>
                <a:gd name="T2" fmla="*/ 21600 w 21600"/>
                <a:gd name="T3" fmla="*/ 16689 h 16689"/>
                <a:gd name="T4" fmla="*/ 0 w 21600"/>
                <a:gd name="T5" fmla="*/ 16689 h 16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6689" fill="none" extrusionOk="0">
                  <a:moveTo>
                    <a:pt x="13712" y="0"/>
                  </a:moveTo>
                  <a:cubicBezTo>
                    <a:pt x="18706" y="4103"/>
                    <a:pt x="21600" y="10226"/>
                    <a:pt x="21600" y="16689"/>
                  </a:cubicBezTo>
                </a:path>
                <a:path w="21600" h="16689" stroke="0" extrusionOk="0">
                  <a:moveTo>
                    <a:pt x="13712" y="0"/>
                  </a:moveTo>
                  <a:cubicBezTo>
                    <a:pt x="18706" y="4103"/>
                    <a:pt x="21600" y="10226"/>
                    <a:pt x="21600" y="16689"/>
                  </a:cubicBezTo>
                  <a:lnTo>
                    <a:pt x="0" y="16689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4933" name="Text Box 5"/>
            <p:cNvSpPr txBox="1">
              <a:spLocks noChangeArrowheads="1"/>
            </p:cNvSpPr>
            <p:nvPr/>
          </p:nvSpPr>
          <p:spPr bwMode="auto">
            <a:xfrm>
              <a:off x="2160" y="1418"/>
              <a:ext cx="544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000000"/>
                  </a:solidFill>
                  <a:latin typeface="Segoe Marker" panose="03080602040302020204" pitchFamily="66" charset="0"/>
                </a:rPr>
                <a:t>45</a:t>
              </a:r>
              <a:r>
                <a:rPr lang="en-US" altLang="en-US" sz="240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</p:grpSp>
      <p:grpSp>
        <p:nvGrpSpPr>
          <p:cNvPr id="124934" name="Group 6"/>
          <p:cNvGrpSpPr>
            <a:grpSpLocks/>
          </p:cNvGrpSpPr>
          <p:nvPr/>
        </p:nvGrpSpPr>
        <p:grpSpPr bwMode="auto">
          <a:xfrm>
            <a:off x="6389796" y="2281428"/>
            <a:ext cx="1153324" cy="869364"/>
            <a:chOff x="2956" y="414"/>
            <a:chExt cx="544" cy="445"/>
          </a:xfrm>
        </p:grpSpPr>
        <p:sp>
          <p:nvSpPr>
            <p:cNvPr id="124935" name="Arc 7"/>
            <p:cNvSpPr>
              <a:spLocks/>
            </p:cNvSpPr>
            <p:nvPr/>
          </p:nvSpPr>
          <p:spPr bwMode="auto">
            <a:xfrm>
              <a:off x="3070" y="414"/>
              <a:ext cx="164" cy="226"/>
            </a:xfrm>
            <a:custGeom>
              <a:avLst/>
              <a:gdLst>
                <a:gd name="G0" fmla="+- 15662 0 0"/>
                <a:gd name="G1" fmla="+- 0 0 0"/>
                <a:gd name="G2" fmla="+- 21600 0 0"/>
                <a:gd name="T0" fmla="*/ 15593 w 15662"/>
                <a:gd name="T1" fmla="*/ 21600 h 21600"/>
                <a:gd name="T2" fmla="*/ 0 w 15662"/>
                <a:gd name="T3" fmla="*/ 14875 h 21600"/>
                <a:gd name="T4" fmla="*/ 15662 w 1566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62" h="21600" fill="none" extrusionOk="0">
                  <a:moveTo>
                    <a:pt x="15593" y="21599"/>
                  </a:moveTo>
                  <a:cubicBezTo>
                    <a:pt x="9695" y="21581"/>
                    <a:pt x="4061" y="19151"/>
                    <a:pt x="0" y="14874"/>
                  </a:cubicBezTo>
                </a:path>
                <a:path w="15662" h="21600" stroke="0" extrusionOk="0">
                  <a:moveTo>
                    <a:pt x="15593" y="21599"/>
                  </a:moveTo>
                  <a:cubicBezTo>
                    <a:pt x="9695" y="21581"/>
                    <a:pt x="4061" y="19151"/>
                    <a:pt x="0" y="14874"/>
                  </a:cubicBezTo>
                  <a:lnTo>
                    <a:pt x="15662" y="0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4936" name="Text Box 8"/>
            <p:cNvSpPr txBox="1">
              <a:spLocks noChangeArrowheads="1"/>
            </p:cNvSpPr>
            <p:nvPr/>
          </p:nvSpPr>
          <p:spPr bwMode="auto">
            <a:xfrm>
              <a:off x="2956" y="623"/>
              <a:ext cx="544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000000"/>
                  </a:solidFill>
                  <a:latin typeface="Segoe Marker" panose="03080602040302020204" pitchFamily="66" charset="0"/>
                </a:rPr>
                <a:t>45</a:t>
              </a:r>
              <a:r>
                <a:rPr lang="en-US" altLang="en-US" sz="240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</a:p>
          </p:txBody>
        </p:sp>
      </p:grpSp>
      <p:grpSp>
        <p:nvGrpSpPr>
          <p:cNvPr id="124937" name="Group 9"/>
          <p:cNvGrpSpPr>
            <a:grpSpLocks/>
          </p:cNvGrpSpPr>
          <p:nvPr/>
        </p:nvGrpSpPr>
        <p:grpSpPr bwMode="auto">
          <a:xfrm>
            <a:off x="4335833" y="2260958"/>
            <a:ext cx="3185775" cy="3149242"/>
            <a:chOff x="1927" y="391"/>
            <a:chExt cx="1587" cy="1612"/>
          </a:xfrm>
        </p:grpSpPr>
        <p:sp>
          <p:nvSpPr>
            <p:cNvPr id="124938" name="AutoShape 10"/>
            <p:cNvSpPr>
              <a:spLocks noChangeArrowheads="1"/>
            </p:cNvSpPr>
            <p:nvPr/>
          </p:nvSpPr>
          <p:spPr bwMode="auto">
            <a:xfrm flipH="1">
              <a:off x="1927" y="391"/>
              <a:ext cx="1316" cy="1316"/>
            </a:xfrm>
            <a:prstGeom prst="rtTriangl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4939" name="Rectangle 11"/>
            <p:cNvSpPr>
              <a:spLocks noChangeArrowheads="1"/>
            </p:cNvSpPr>
            <p:nvPr/>
          </p:nvSpPr>
          <p:spPr bwMode="auto">
            <a:xfrm>
              <a:off x="3107" y="1565"/>
              <a:ext cx="136" cy="1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4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4940" name="Text Box 12"/>
            <p:cNvSpPr txBox="1">
              <a:spLocks noChangeArrowheads="1"/>
            </p:cNvSpPr>
            <p:nvPr/>
          </p:nvSpPr>
          <p:spPr bwMode="auto">
            <a:xfrm>
              <a:off x="3274" y="885"/>
              <a:ext cx="24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1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4941" name="Text Box 13"/>
            <p:cNvSpPr txBox="1">
              <a:spLocks noChangeArrowheads="1"/>
            </p:cNvSpPr>
            <p:nvPr/>
          </p:nvSpPr>
          <p:spPr bwMode="auto">
            <a:xfrm>
              <a:off x="2480" y="1704"/>
              <a:ext cx="544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1</a:t>
              </a:r>
              <a:endParaRPr lang="en-US" altLang="en-US" sz="32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sp>
        <p:nvSpPr>
          <p:cNvPr id="124942" name="Text Box 14"/>
          <p:cNvSpPr txBox="1">
            <a:spLocks noChangeArrowheads="1"/>
          </p:cNvSpPr>
          <p:nvPr/>
        </p:nvSpPr>
        <p:spPr bwMode="auto">
          <a:xfrm>
            <a:off x="5065748" y="3052695"/>
            <a:ext cx="11533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dirty="0">
                <a:solidFill>
                  <a:srgbClr val="000000"/>
                </a:solidFill>
                <a:latin typeface="Segoe Marker" panose="03080602040302020204" pitchFamily="66" charset="0"/>
              </a:rPr>
              <a:t>√2</a:t>
            </a:r>
          </a:p>
        </p:txBody>
      </p:sp>
    </p:spTree>
    <p:extLst>
      <p:ext uri="{BB962C8B-B14F-4D97-AF65-F5344CB8AC3E}">
        <p14:creationId xmlns:p14="http://schemas.microsoft.com/office/powerpoint/2010/main" val="245761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58014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0" y="5106988"/>
            <a:ext cx="9144000" cy="12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grpSp>
        <p:nvGrpSpPr>
          <p:cNvPr id="123916" name="Group 12"/>
          <p:cNvGrpSpPr>
            <a:grpSpLocks/>
          </p:cNvGrpSpPr>
          <p:nvPr/>
        </p:nvGrpSpPr>
        <p:grpSpPr bwMode="auto">
          <a:xfrm>
            <a:off x="1039812" y="3908760"/>
            <a:ext cx="1582738" cy="584199"/>
            <a:chOff x="340" y="2115"/>
            <a:chExt cx="997" cy="368"/>
          </a:xfrm>
        </p:grpSpPr>
        <p:sp>
          <p:nvSpPr>
            <p:cNvPr id="123917" name="Text Box 13"/>
            <p:cNvSpPr txBox="1">
              <a:spLocks noChangeArrowheads="1"/>
            </p:cNvSpPr>
            <p:nvPr/>
          </p:nvSpPr>
          <p:spPr bwMode="auto">
            <a:xfrm>
              <a:off x="340" y="2115"/>
              <a:ext cx="81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Sin </a:t>
              </a:r>
              <a:r>
                <a:rPr lang="en-GB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45</a:t>
              </a:r>
              <a:r>
                <a:rPr lang="en-US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18" name="Text Box 14"/>
            <p:cNvSpPr txBox="1">
              <a:spLocks noChangeArrowheads="1"/>
            </p:cNvSpPr>
            <p:nvPr/>
          </p:nvSpPr>
          <p:spPr bwMode="auto">
            <a:xfrm>
              <a:off x="1020" y="2115"/>
              <a:ext cx="31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19" name="Group 15"/>
          <p:cNvGrpSpPr>
            <a:grpSpLocks/>
          </p:cNvGrpSpPr>
          <p:nvPr/>
        </p:nvGrpSpPr>
        <p:grpSpPr bwMode="auto">
          <a:xfrm>
            <a:off x="2365376" y="3678826"/>
            <a:ext cx="777875" cy="1073149"/>
            <a:chOff x="1156" y="1979"/>
            <a:chExt cx="635" cy="676"/>
          </a:xfrm>
        </p:grpSpPr>
        <p:sp>
          <p:nvSpPr>
            <p:cNvPr id="123920" name="Text Box 16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1</a:t>
              </a:r>
            </a:p>
          </p:txBody>
        </p:sp>
        <p:sp>
          <p:nvSpPr>
            <p:cNvPr id="123921" name="Text Box 17"/>
            <p:cNvSpPr txBox="1">
              <a:spLocks noChangeArrowheads="1"/>
            </p:cNvSpPr>
            <p:nvPr/>
          </p:nvSpPr>
          <p:spPr bwMode="auto">
            <a:xfrm>
              <a:off x="1217" y="2287"/>
              <a:ext cx="50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√2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22" name="Line 18"/>
            <p:cNvSpPr>
              <a:spLocks noChangeShapeType="1"/>
            </p:cNvSpPr>
            <p:nvPr/>
          </p:nvSpPr>
          <p:spPr bwMode="auto">
            <a:xfrm>
              <a:off x="1334" y="2297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 sz="200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23" name="Group 19"/>
          <p:cNvGrpSpPr>
            <a:grpSpLocks/>
          </p:cNvGrpSpPr>
          <p:nvPr/>
        </p:nvGrpSpPr>
        <p:grpSpPr bwMode="auto">
          <a:xfrm>
            <a:off x="5062134" y="3872082"/>
            <a:ext cx="1866900" cy="584199"/>
            <a:chOff x="1837" y="2115"/>
            <a:chExt cx="1176" cy="368"/>
          </a:xfrm>
        </p:grpSpPr>
        <p:sp>
          <p:nvSpPr>
            <p:cNvPr id="123924" name="Text Box 20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Cos </a:t>
              </a:r>
              <a:r>
                <a:rPr lang="en-GB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45</a:t>
              </a:r>
              <a:r>
                <a:rPr lang="en-US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25" name="Text Box 21"/>
            <p:cNvSpPr txBox="1">
              <a:spLocks noChangeArrowheads="1"/>
            </p:cNvSpPr>
            <p:nvPr/>
          </p:nvSpPr>
          <p:spPr bwMode="auto">
            <a:xfrm>
              <a:off x="2608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26" name="Group 22"/>
          <p:cNvGrpSpPr>
            <a:grpSpLocks/>
          </p:cNvGrpSpPr>
          <p:nvPr/>
        </p:nvGrpSpPr>
        <p:grpSpPr bwMode="auto">
          <a:xfrm>
            <a:off x="6663657" y="3662534"/>
            <a:ext cx="956348" cy="1073149"/>
            <a:chOff x="1119" y="1979"/>
            <a:chExt cx="672" cy="676"/>
          </a:xfrm>
        </p:grpSpPr>
        <p:sp>
          <p:nvSpPr>
            <p:cNvPr id="123927" name="Text Box 23"/>
            <p:cNvSpPr txBox="1">
              <a:spLocks noChangeArrowheads="1"/>
            </p:cNvSpPr>
            <p:nvPr/>
          </p:nvSpPr>
          <p:spPr bwMode="auto">
            <a:xfrm>
              <a:off x="1156" y="1979"/>
              <a:ext cx="6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>
                  <a:solidFill>
                    <a:srgbClr val="000000"/>
                  </a:solidFill>
                  <a:latin typeface="Segoe Marker" panose="03080602040302020204" pitchFamily="66" charset="0"/>
                </a:rPr>
                <a:t> 1</a:t>
              </a:r>
            </a:p>
          </p:txBody>
        </p:sp>
        <p:sp>
          <p:nvSpPr>
            <p:cNvPr id="123928" name="Text Box 24"/>
            <p:cNvSpPr txBox="1">
              <a:spLocks noChangeArrowheads="1"/>
            </p:cNvSpPr>
            <p:nvPr/>
          </p:nvSpPr>
          <p:spPr bwMode="auto">
            <a:xfrm>
              <a:off x="1119" y="2287"/>
              <a:ext cx="57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√2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29" name="Line 25"/>
            <p:cNvSpPr>
              <a:spLocks noChangeShapeType="1"/>
            </p:cNvSpPr>
            <p:nvPr/>
          </p:nvSpPr>
          <p:spPr bwMode="auto">
            <a:xfrm>
              <a:off x="1160" y="2301"/>
              <a:ext cx="317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GB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123948" name="Group 44"/>
          <p:cNvGrpSpPr>
            <a:grpSpLocks/>
          </p:cNvGrpSpPr>
          <p:nvPr/>
        </p:nvGrpSpPr>
        <p:grpSpPr bwMode="auto">
          <a:xfrm>
            <a:off x="3200401" y="5432763"/>
            <a:ext cx="1828801" cy="584199"/>
            <a:chOff x="1837" y="2115"/>
            <a:chExt cx="1152" cy="368"/>
          </a:xfrm>
        </p:grpSpPr>
        <p:sp>
          <p:nvSpPr>
            <p:cNvPr id="123949" name="Text Box 45"/>
            <p:cNvSpPr txBox="1">
              <a:spLocks noChangeArrowheads="1"/>
            </p:cNvSpPr>
            <p:nvPr/>
          </p:nvSpPr>
          <p:spPr bwMode="auto">
            <a:xfrm>
              <a:off x="1837" y="2115"/>
              <a:ext cx="104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Tan </a:t>
              </a:r>
              <a:r>
                <a:rPr lang="en-GB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45</a:t>
              </a:r>
              <a:r>
                <a:rPr lang="en-US" altLang="en-US" sz="32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º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23950" name="Text Box 46"/>
            <p:cNvSpPr txBox="1">
              <a:spLocks noChangeArrowheads="1"/>
            </p:cNvSpPr>
            <p:nvPr/>
          </p:nvSpPr>
          <p:spPr bwMode="auto">
            <a:xfrm>
              <a:off x="2584" y="2115"/>
              <a:ext cx="40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  <a:endParaRPr lang="en-US" altLang="en-US" sz="32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sp>
        <p:nvSpPr>
          <p:cNvPr id="123959" name="Text Box 55"/>
          <p:cNvSpPr txBox="1">
            <a:spLocks noChangeArrowheads="1"/>
          </p:cNvSpPr>
          <p:nvPr/>
        </p:nvSpPr>
        <p:spPr bwMode="auto">
          <a:xfrm>
            <a:off x="4876800" y="5407362"/>
            <a:ext cx="647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dirty="0" smtClean="0">
                <a:solidFill>
                  <a:srgbClr val="000000"/>
                </a:solidFill>
                <a:latin typeface="Segoe Marker" panose="03080602040302020204" pitchFamily="66" charset="0"/>
              </a:rPr>
              <a:t>1</a:t>
            </a:r>
            <a:endParaRPr lang="en-GB" altLang="en-US" sz="32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895600" y="342617"/>
            <a:ext cx="3153460" cy="3155283"/>
            <a:chOff x="4335832" y="2260958"/>
            <a:chExt cx="3207287" cy="3225433"/>
          </a:xfrm>
        </p:grpSpPr>
        <p:grpSp>
          <p:nvGrpSpPr>
            <p:cNvPr id="60" name="Group 3"/>
            <p:cNvGrpSpPr>
              <a:grpSpLocks/>
            </p:cNvGrpSpPr>
            <p:nvPr/>
          </p:nvGrpSpPr>
          <p:grpSpPr bwMode="auto">
            <a:xfrm>
              <a:off x="4343400" y="4297207"/>
              <a:ext cx="1297003" cy="543108"/>
              <a:chOff x="1973" y="1418"/>
              <a:chExt cx="731" cy="278"/>
            </a:xfrm>
          </p:grpSpPr>
          <p:sp>
            <p:nvSpPr>
              <p:cNvPr id="64" name="Arc 4"/>
              <p:cNvSpPr>
                <a:spLocks/>
              </p:cNvSpPr>
              <p:nvPr/>
            </p:nvSpPr>
            <p:spPr bwMode="auto">
              <a:xfrm>
                <a:off x="1973" y="1550"/>
                <a:ext cx="226" cy="146"/>
              </a:xfrm>
              <a:custGeom>
                <a:avLst/>
                <a:gdLst>
                  <a:gd name="G0" fmla="+- 0 0 0"/>
                  <a:gd name="G1" fmla="+- 16689 0 0"/>
                  <a:gd name="G2" fmla="+- 21600 0 0"/>
                  <a:gd name="T0" fmla="*/ 13713 w 21600"/>
                  <a:gd name="T1" fmla="*/ 0 h 16689"/>
                  <a:gd name="T2" fmla="*/ 21600 w 21600"/>
                  <a:gd name="T3" fmla="*/ 16689 h 16689"/>
                  <a:gd name="T4" fmla="*/ 0 w 21600"/>
                  <a:gd name="T5" fmla="*/ 16689 h 1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6689" fill="none" extrusionOk="0">
                    <a:moveTo>
                      <a:pt x="13712" y="0"/>
                    </a:moveTo>
                    <a:cubicBezTo>
                      <a:pt x="18706" y="4103"/>
                      <a:pt x="21600" y="10226"/>
                      <a:pt x="21600" y="16689"/>
                    </a:cubicBezTo>
                  </a:path>
                  <a:path w="21600" h="16689" stroke="0" extrusionOk="0">
                    <a:moveTo>
                      <a:pt x="13712" y="0"/>
                    </a:moveTo>
                    <a:cubicBezTo>
                      <a:pt x="18706" y="4103"/>
                      <a:pt x="21600" y="10226"/>
                      <a:pt x="21600" y="16689"/>
                    </a:cubicBezTo>
                    <a:lnTo>
                      <a:pt x="0" y="16689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5" name="Text Box 5"/>
              <p:cNvSpPr txBox="1">
                <a:spLocks noChangeArrowheads="1"/>
              </p:cNvSpPr>
              <p:nvPr/>
            </p:nvSpPr>
            <p:spPr bwMode="auto">
              <a:xfrm>
                <a:off x="2160" y="1418"/>
                <a:ext cx="544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</a:p>
            </p:txBody>
          </p:sp>
        </p:grpSp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389795" y="2281427"/>
              <a:ext cx="1153324" cy="943602"/>
              <a:chOff x="2956" y="414"/>
              <a:chExt cx="544" cy="48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0" y="414"/>
                <a:ext cx="164" cy="226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956" y="623"/>
                <a:ext cx="544" cy="2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4335832" y="2260958"/>
              <a:ext cx="3185775" cy="3225433"/>
              <a:chOff x="1927" y="391"/>
              <a:chExt cx="1587" cy="1651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927" y="391"/>
                <a:ext cx="1316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65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274" y="885"/>
                <a:ext cx="240" cy="3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1</a:t>
                </a:r>
                <a:endParaRPr lang="en-US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8" name="Text Box 13"/>
              <p:cNvSpPr txBox="1">
                <a:spLocks noChangeArrowheads="1"/>
              </p:cNvSpPr>
              <p:nvPr/>
            </p:nvSpPr>
            <p:spPr bwMode="auto">
              <a:xfrm>
                <a:off x="2480" y="1704"/>
                <a:ext cx="544" cy="3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1</a:t>
                </a:r>
                <a:endParaRPr lang="en-US" altLang="en-US" sz="36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5065747" y="3052693"/>
              <a:ext cx="1153324" cy="660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√2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57200" y="319443"/>
            <a:ext cx="22288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Use this special triangle to calculate the following: </a:t>
            </a:r>
            <a:endParaRPr lang="en-GB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6479864" y="320116"/>
            <a:ext cx="22288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Do they match the values in your table?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6394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/>
                  <a:t>On your whiteboard: </a:t>
                </a:r>
              </a:p>
              <a:p>
                <a:endParaRPr lang="en-GB" sz="4000" dirty="0"/>
              </a:p>
              <a:p>
                <a:endParaRPr lang="en-GB" sz="4000" dirty="0" smtClean="0"/>
              </a:p>
              <a:p>
                <a:pPr algn="ctr"/>
                <a:r>
                  <a:rPr lang="en-GB" sz="72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5</m:t>
                    </m:r>
                    <m:r>
                      <a:rPr lang="en-GB" sz="7200" b="0" i="1" smtClean="0">
                        <a:latin typeface="Cambria Math"/>
                      </a:rPr>
                      <m:t>𝑠𝑖𝑛</m:t>
                    </m:r>
                    <m:r>
                      <a:rPr lang="en-GB" sz="7200" b="0" i="1" smtClean="0">
                        <a:latin typeface="Cambria Math"/>
                      </a:rPr>
                      <m:t>30? 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3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172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5</m:t>
                    </m:r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𝑠𝑖𝑛</m:t>
                    </m:r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6</m:t>
                    </m:r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0?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7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11</m:t>
                    </m:r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𝑐𝑜𝑠</m:t>
                    </m:r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60?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7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66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11</m:t>
                    </m:r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𝑐𝑜𝑠</m:t>
                    </m:r>
                    <m:r>
                      <a:rPr lang="en-GB" sz="6600" b="0" i="1" smtClean="0">
                        <a:solidFill>
                          <a:srgbClr val="000000"/>
                        </a:solidFill>
                        <a:latin typeface="Cambria Math"/>
                      </a:rPr>
                      <m:t>30</m:t>
                    </m:r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? </m:t>
                    </m:r>
                  </m:oMath>
                </a14:m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3970318"/>
              </a:xfrm>
              <a:prstGeom prst="rect">
                <a:avLst/>
              </a:prstGeom>
              <a:blipFill rotWithShape="1">
                <a:blip r:embed="rId2"/>
                <a:stretch>
                  <a:fillRect l="-2545" t="-2765" r="-2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31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dirty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𝑡𝑎𝑛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45?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31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dirty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7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𝑡𝑎𝑛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30</m:t>
                    </m:r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9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dirty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𝑠𝑖𝑛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60+3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𝑐𝑜𝑠</m:t>
                    </m:r>
                    <m:r>
                      <a:rPr lang="en-GB" sz="72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30? </m:t>
                    </m:r>
                  </m:oMath>
                </a14:m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639" r="-7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19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30 </m:t>
                        </m:r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</m:func>
                    <m:func>
                      <m:func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30</m:t>
                        </m:r>
                      </m:e>
                    </m:func>
                  </m:oMath>
                </a14:m>
                <a:r>
                  <a:rPr lang="en-GB" sz="7200" dirty="0" smtClean="0">
                    <a:solidFill>
                      <a:srgbClr val="000000"/>
                    </a:solidFill>
                  </a:rPr>
                  <a:t>? </a:t>
                </a:r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2545" t="-2639" r="-4000" b="-111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04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7200" b="0" i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30)</m:t>
                            </m:r>
                          </m:e>
                        </m:func>
                      </m:e>
                      <m:sup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7200" dirty="0" smtClean="0">
                    <a:solidFill>
                      <a:srgbClr val="000000"/>
                    </a:solidFill>
                  </a:rPr>
                  <a:t>? </a:t>
                </a:r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582" r="-7418" b="-8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2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720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7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7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72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60</m:t>
                            </m:r>
                            <m:r>
                              <a:rPr lang="en-GB" sz="7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7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7200" dirty="0" smtClean="0">
                    <a:solidFill>
                      <a:srgbClr val="000000"/>
                    </a:solidFill>
                  </a:rPr>
                  <a:t>? </a:t>
                </a:r>
                <a:endParaRPr lang="en-GB" sz="7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249753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582" r="-7418" b="-8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04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60</m:t>
                            </m:r>
                            <m: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6600" b="0" i="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b="0" i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60)</m:t>
                            </m:r>
                          </m:e>
                        </m:func>
                      </m:e>
                      <m:sup>
                        <m:r>
                          <a:rPr lang="en-GB" sz="6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dirty="0" smtClean="0">
                    <a:solidFill>
                      <a:srgbClr val="000000"/>
                    </a:solidFill>
                  </a:rPr>
                  <a:t>? </a:t>
                </a:r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703" r="-7418" b="-10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78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660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45</m:t>
                            </m:r>
                            <m: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660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60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6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45</m:t>
                            </m:r>
                            <m:r>
                              <a:rPr lang="en-GB" sz="66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en-GB" sz="6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dirty="0" smtClean="0">
                    <a:solidFill>
                      <a:srgbClr val="000000"/>
                    </a:solidFill>
                  </a:rPr>
                  <a:t>? </a:t>
                </a:r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062651"/>
              </a:xfrm>
              <a:prstGeom prst="rect">
                <a:avLst/>
              </a:prstGeom>
              <a:blipFill rotWithShape="1">
                <a:blip r:embed="rId2"/>
                <a:stretch>
                  <a:fillRect l="-4436" t="-2703" r="-7418" b="-10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0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 smtClean="0">
                    <a:solidFill>
                      <a:srgbClr val="000000"/>
                    </a:solidFill>
                  </a:rPr>
                  <a:t>On your whiteboard: </a:t>
                </a:r>
              </a:p>
              <a:p>
                <a:endParaRPr lang="en-GB" sz="4000" dirty="0">
                  <a:solidFill>
                    <a:srgbClr val="000000"/>
                  </a:solidFill>
                </a:endParaRPr>
              </a:p>
              <a:p>
                <a:endParaRPr lang="en-GB" sz="4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7200" dirty="0" smtClean="0">
                    <a:solidFill>
                      <a:srgbClr val="000000"/>
                    </a:solidFill>
                  </a:rPr>
                  <a:t>What is the value of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7200" b="0" i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60 </m:t>
                        </m:r>
                        <m:r>
                          <a:rPr lang="en-GB" sz="72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÷</m:t>
                        </m:r>
                        <m:func>
                          <m:funcPr>
                            <m:ctrlP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7200" b="0" i="0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7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60</m:t>
                            </m:r>
                          </m:e>
                        </m:func>
                      </m:e>
                    </m:func>
                  </m:oMath>
                </a14:m>
                <a:r>
                  <a:rPr lang="en-GB" sz="6600" dirty="0" smtClean="0">
                    <a:solidFill>
                      <a:srgbClr val="000000"/>
                    </a:solidFill>
                  </a:rPr>
                  <a:t>? </a:t>
                </a:r>
                <a:endParaRPr lang="en-GB" sz="6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3820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2545" t="-2639" r="-3491" b="-111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812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" t="20203" r="52311" b="43823"/>
          <a:stretch/>
        </p:blipFill>
        <p:spPr>
          <a:xfrm>
            <a:off x="228600" y="2133600"/>
            <a:ext cx="5065986" cy="29102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6614" y="20377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TITLE: </a:t>
            </a:r>
            <a:r>
              <a:rPr lang="en-GB" sz="2400" u="sng" dirty="0" smtClean="0">
                <a:solidFill>
                  <a:srgbClr val="000000"/>
                </a:solidFill>
              </a:rPr>
              <a:t>Trigonometry without a Calculator</a:t>
            </a:r>
            <a:endParaRPr lang="en-GB" sz="2400" u="sng" dirty="0">
              <a:solidFill>
                <a:srgbClr val="000000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" t="54320" r="61309" b="4344"/>
          <a:stretch/>
        </p:blipFill>
        <p:spPr>
          <a:xfrm>
            <a:off x="4495800" y="3324089"/>
            <a:ext cx="4445876" cy="34395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1430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 your books use the special triangles and your table of values to work out the following: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663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3098925" cy="89562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Mark your work:</a:t>
            </a:r>
          </a:p>
          <a:p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1</a:t>
            </a:r>
          </a:p>
          <a:p>
            <a:pPr marL="514350" indent="-514350">
              <a:buAutoNum type="arabicPeriod"/>
            </a:pPr>
            <a:r>
              <a:rPr lang="en-GB" sz="3200" dirty="0" smtClean="0"/>
              <a:t> 4/3</a:t>
            </a:r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  <a:p>
            <a:pPr marL="514350" indent="-514350">
              <a:buAutoNum type="arabicPeriod"/>
            </a:pP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99874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747</TotalTime>
  <Words>648</Words>
  <Application>Microsoft Office PowerPoint</Application>
  <PresentationFormat>On-screen Show (4:3)</PresentationFormat>
  <Paragraphs>176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26</vt:i4>
      </vt:variant>
      <vt:variant>
        <vt:lpstr>Slide Titles</vt:lpstr>
      </vt:variant>
      <vt:variant>
        <vt:i4>23</vt:i4>
      </vt:variant>
    </vt:vector>
  </HeadingPairs>
  <TitlesOfParts>
    <vt:vector size="54" baseType="lpstr">
      <vt:lpstr>Arial</vt:lpstr>
      <vt:lpstr>Comic Sans MS</vt:lpstr>
      <vt:lpstr>Segoe Marker</vt:lpstr>
      <vt:lpstr>Cambria Math</vt:lpstr>
      <vt:lpstr>Calibri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 Stonehouse</dc:creator>
  <cp:lastModifiedBy>Elder, L</cp:lastModifiedBy>
  <cp:revision>56</cp:revision>
  <cp:lastPrinted>2017-10-04T13:05:11Z</cp:lastPrinted>
  <dcterms:created xsi:type="dcterms:W3CDTF">2006-08-16T00:00:00Z</dcterms:created>
  <dcterms:modified xsi:type="dcterms:W3CDTF">2020-09-13T18:17:04Z</dcterms:modified>
</cp:coreProperties>
</file>