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theme/theme1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  <p:sldMasterId id="2147483696" r:id="rId3"/>
    <p:sldMasterId id="2147483708" r:id="rId4"/>
    <p:sldMasterId id="2147483720" r:id="rId5"/>
    <p:sldMasterId id="2147483732" r:id="rId6"/>
    <p:sldMasterId id="2147483744" r:id="rId7"/>
    <p:sldMasterId id="2147483756" r:id="rId8"/>
    <p:sldMasterId id="2147483768" r:id="rId9"/>
    <p:sldMasterId id="2147483780" r:id="rId10"/>
    <p:sldMasterId id="2147483792" r:id="rId11"/>
    <p:sldMasterId id="2147483804" r:id="rId12"/>
    <p:sldMasterId id="2147483816" r:id="rId13"/>
  </p:sldMasterIdLst>
  <p:notesMasterIdLst>
    <p:notesMasterId r:id="rId29"/>
  </p:notesMasterIdLst>
  <p:sldIdLst>
    <p:sldId id="335" r:id="rId14"/>
    <p:sldId id="342" r:id="rId15"/>
    <p:sldId id="349" r:id="rId16"/>
    <p:sldId id="343" r:id="rId17"/>
    <p:sldId id="344" r:id="rId18"/>
    <p:sldId id="345" r:id="rId19"/>
    <p:sldId id="346" r:id="rId20"/>
    <p:sldId id="350" r:id="rId21"/>
    <p:sldId id="351" r:id="rId22"/>
    <p:sldId id="337" r:id="rId23"/>
    <p:sldId id="352" r:id="rId24"/>
    <p:sldId id="353" r:id="rId25"/>
    <p:sldId id="347" r:id="rId26"/>
    <p:sldId id="348" r:id="rId27"/>
    <p:sldId id="340" r:id="rId28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88467" autoAdjust="0"/>
  </p:normalViewPr>
  <p:slideViewPr>
    <p:cSldViewPr snapToGrid="0">
      <p:cViewPr varScale="1">
        <p:scale>
          <a:sx n="96" d="100"/>
          <a:sy n="96" d="100"/>
        </p:scale>
        <p:origin x="-438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5.xml"/><Relationship Id="rId26" Type="http://schemas.openxmlformats.org/officeDocument/2006/relationships/slide" Target="slides/slide1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8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4.xml"/><Relationship Id="rId25" Type="http://schemas.openxmlformats.org/officeDocument/2006/relationships/slide" Target="slides/slide12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3.xml"/><Relationship Id="rId20" Type="http://schemas.openxmlformats.org/officeDocument/2006/relationships/slide" Target="slides/slide7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1.xml"/><Relationship Id="rId32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slide" Target="slides/slide15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6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1.xml"/><Relationship Id="rId22" Type="http://schemas.openxmlformats.org/officeDocument/2006/relationships/slide" Target="slides/slide9.xml"/><Relationship Id="rId27" Type="http://schemas.openxmlformats.org/officeDocument/2006/relationships/slide" Target="slides/slide14.xml"/><Relationship Id="rId30" Type="http://schemas.openxmlformats.org/officeDocument/2006/relationships/presProps" Target="presProps.xml"/><Relationship Id="rId8" Type="http://schemas.openxmlformats.org/officeDocument/2006/relationships/slideMaster" Target="slideMasters/slideMaster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92A451-1D68-4C67-BE54-8E146B936B11}" type="datetimeFigureOut">
              <a:rPr lang="en-GB" smtClean="0"/>
              <a:t>13/09/2020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E91062-EF12-46A9-B437-7769B7E470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14180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Some classes/students may not</a:t>
            </a:r>
            <a:r>
              <a:rPr lang="en-GB" baseline="0" dirty="0" smtClean="0"/>
              <a:t> need this scaffold and should go straight to the increasingly difficult questions on the next slide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E91062-EF12-46A9-B437-7769B7E4707B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13804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595939-B29A-4B1C-9214-A2E5F705DF7E}" type="datetimeFigureOut">
              <a:rPr lang="en-GB" smtClean="0"/>
              <a:t>13/09/2020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595939-B29A-4B1C-9214-A2E5F705DF7E}" type="datetimeFigureOut">
              <a:rPr lang="en-GB" smtClean="0"/>
              <a:t>13/09/2020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595939-B29A-4B1C-9214-A2E5F705DF7E}" type="datetimeFigureOut">
              <a:rPr lang="en-GB" smtClean="0"/>
              <a:t>13/09/2020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595939-B29A-4B1C-9214-A2E5F705DF7E}" type="datetimeFigureOut">
              <a:rPr lang="en-GB" smtClean="0"/>
              <a:t>13/09/2020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595939-B29A-4B1C-9214-A2E5F705DF7E}" type="datetimeFigureOut">
              <a:rPr lang="en-GB" smtClean="0"/>
              <a:t>13/09/2020</a:t>
            </a:fld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595939-B29A-4B1C-9214-A2E5F705DF7E}" type="datetimeFigureOut">
              <a:rPr lang="en-GB" smtClean="0"/>
              <a:t>13/09/2020</a:t>
            </a:fld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595939-B29A-4B1C-9214-A2E5F705DF7E}" type="datetimeFigureOut">
              <a:rPr lang="en-GB" smtClean="0"/>
              <a:t>13/09/2020</a:t>
            </a:fld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595939-B29A-4B1C-9214-A2E5F705DF7E}" type="datetimeFigureOut">
              <a:rPr lang="en-GB" smtClean="0"/>
              <a:t>13/09/2020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595939-B29A-4B1C-9214-A2E5F705DF7E}" type="datetimeFigureOut">
              <a:rPr lang="en-GB" smtClean="0"/>
              <a:t>13/09/2020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595939-B29A-4B1C-9214-A2E5F705DF7E}" type="datetimeFigureOut">
              <a:rPr lang="en-GB" smtClean="0"/>
              <a:t>13/09/2020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595939-B29A-4B1C-9214-A2E5F705DF7E}" type="datetimeFigureOut">
              <a:rPr lang="en-GB" smtClean="0"/>
              <a:t>13/09/2020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9/13/2020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9/13/2020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9/13/2020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9/13/2020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9/13/2020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9/13/2020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9/13/2020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9/13/2020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9/13/2020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9/13/2020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9/13/2020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9/13/2020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9/13/2020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9/13/2020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9/13/2020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9/13/2020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9/13/2020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9/13/2020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9/13/2020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9/13/2020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9/13/2020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9/13/2020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9/13/2020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788410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9/13/2020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780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9/13/2020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107488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9/13/2020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585668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9/13/2020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252344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9/13/2020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379832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9/13/2020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517152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9/13/2020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738384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9/13/2020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896038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9/13/2020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152986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9/13/2020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418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0595939-B29A-4B1C-9214-A2E5F705DF7E}" type="datetimeFigureOut">
              <a:rPr lang="en-GB" smtClean="0"/>
              <a:t>13/09/2020</a:t>
            </a:fld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4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8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9/13/2020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7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9/13/2020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5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9/13/2020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355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Evaluate the following:</a:t>
            </a:r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199" y="1600206"/>
                <a:ext cx="4472609" cy="4525963"/>
              </a:xfrm>
            </p:spPr>
            <p:txBody>
              <a:bodyPr/>
              <a:lstStyle/>
              <a:p>
                <a:pPr marL="0" indent="0">
                  <a:buNone/>
                </a:pPr>
                <a:endParaRPr lang="en-GB" dirty="0" smtClean="0"/>
              </a:p>
              <a:p>
                <a14:m>
                  <m:oMath xmlns:m="http://schemas.openxmlformats.org/officeDocument/2006/math">
                    <m:r>
                      <a:rPr lang="en-GB" i="1" dirty="0" smtClean="0">
                        <a:latin typeface="Cambria Math"/>
                      </a:rPr>
                      <m:t>3 + 4 =</m:t>
                    </m:r>
                    <m:r>
                      <a:rPr lang="en-GB" b="0" i="0" dirty="0" smtClean="0">
                        <a:latin typeface="Cambria Math"/>
                      </a:rPr>
                      <m:t>7</m:t>
                    </m:r>
                  </m:oMath>
                </a14:m>
                <a:endParaRPr lang="en-GB" b="0" dirty="0" smtClean="0"/>
              </a:p>
              <a:p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3</m:t>
                    </m:r>
                    <m:r>
                      <a:rPr lang="en-GB" b="0" i="1" smtClean="0">
                        <a:latin typeface="Cambria Math"/>
                      </a:rPr>
                      <m:t>𝑥</m:t>
                    </m:r>
                    <m:r>
                      <a:rPr lang="en-GB" b="0" i="1" smtClean="0">
                        <a:latin typeface="Cambria Math"/>
                      </a:rPr>
                      <m:t>+4</m:t>
                    </m:r>
                    <m:r>
                      <a:rPr lang="en-GB" b="0" i="1" smtClean="0">
                        <a:latin typeface="Cambria Math"/>
                      </a:rPr>
                      <m:t>𝑥</m:t>
                    </m:r>
                    <m:r>
                      <a:rPr lang="en-GB" b="0" i="1" smtClean="0">
                        <a:latin typeface="Cambria Math"/>
                      </a:rPr>
                      <m:t>=7</m:t>
                    </m:r>
                    <m:r>
                      <a:rPr lang="en-GB" b="0" i="1" smtClean="0">
                        <a:latin typeface="Cambria Math"/>
                      </a:rPr>
                      <m:t>𝑥</m:t>
                    </m:r>
                    <m:r>
                      <a:rPr lang="en-GB" b="0" i="1" smtClean="0">
                        <a:latin typeface="Cambria Math"/>
                      </a:rPr>
                      <m:t> </m:t>
                    </m:r>
                  </m:oMath>
                </a14:m>
                <a:endParaRPr lang="en-GB" b="0" dirty="0" smtClean="0"/>
              </a:p>
              <a:p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3</m:t>
                    </m:r>
                    <m:sSup>
                      <m:sSupPr>
                        <m:ctrlPr>
                          <a:rPr lang="en-GB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/>
                          </a:rPr>
                          <m:t>𝑦</m:t>
                        </m:r>
                      </m:e>
                      <m:sup>
                        <m:r>
                          <a:rPr lang="en-GB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GB" b="0" i="1" smtClean="0">
                        <a:latin typeface="Cambria Math"/>
                      </a:rPr>
                      <m:t>𝑧</m:t>
                    </m:r>
                    <m:r>
                      <a:rPr lang="en-GB" b="0" i="1" smtClean="0">
                        <a:latin typeface="Cambria Math"/>
                      </a:rPr>
                      <m:t>+4</m:t>
                    </m:r>
                    <m:sSup>
                      <m:sSupPr>
                        <m:ctrlPr>
                          <a:rPr lang="en-GB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/>
                          </a:rPr>
                          <m:t>𝑦</m:t>
                        </m:r>
                      </m:e>
                      <m:sup>
                        <m:r>
                          <a:rPr lang="en-GB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GB" b="0" i="1" smtClean="0">
                        <a:latin typeface="Cambria Math"/>
                      </a:rPr>
                      <m:t>𝑧</m:t>
                    </m:r>
                    <m:r>
                      <a:rPr lang="en-GB" b="0" i="1" smtClean="0">
                        <a:latin typeface="Cambria Math"/>
                      </a:rPr>
                      <m:t>=7</m:t>
                    </m:r>
                    <m:sSup>
                      <m:sSupPr>
                        <m:ctrlPr>
                          <a:rPr lang="en-GB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/>
                          </a:rPr>
                          <m:t>𝑦</m:t>
                        </m:r>
                      </m:e>
                      <m:sup>
                        <m:r>
                          <a:rPr lang="en-GB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GB" b="0" i="1" smtClean="0">
                        <a:latin typeface="Cambria Math"/>
                      </a:rPr>
                      <m:t>𝑧</m:t>
                    </m:r>
                  </m:oMath>
                </a14:m>
                <a:endParaRPr lang="en-GB" b="0" dirty="0" smtClean="0"/>
              </a:p>
              <a:p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3</m:t>
                    </m:r>
                    <m:rad>
                      <m:radPr>
                        <m:degHide m:val="on"/>
                        <m:ctrlPr>
                          <a:rPr lang="en-GB" b="0" i="1" smtClean="0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GB" b="0" i="1" smtClean="0">
                            <a:latin typeface="Cambria Math"/>
                          </a:rPr>
                          <m:t>2</m:t>
                        </m:r>
                      </m:e>
                    </m:rad>
                    <m:r>
                      <a:rPr lang="en-GB" b="0" i="1" smtClean="0">
                        <a:latin typeface="Cambria Math"/>
                      </a:rPr>
                      <m:t>+4</m:t>
                    </m:r>
                    <m:rad>
                      <m:radPr>
                        <m:degHide m:val="on"/>
                        <m:ctrlPr>
                          <a:rPr lang="en-GB" b="0" i="1" smtClean="0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GB" b="0" i="1" smtClean="0">
                            <a:latin typeface="Cambria Math"/>
                          </a:rPr>
                          <m:t>2</m:t>
                        </m:r>
                      </m:e>
                    </m:rad>
                    <m:r>
                      <a:rPr lang="en-GB" b="0" i="0" smtClean="0">
                        <a:latin typeface="Cambria Math"/>
                      </a:rPr>
                      <m:t>=7</m:t>
                    </m:r>
                    <m:rad>
                      <m:radPr>
                        <m:degHide m:val="on"/>
                        <m:ctrlPr>
                          <a:rPr lang="en-GB" b="0" i="1" smtClean="0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GB" b="0" i="1" smtClean="0">
                            <a:latin typeface="Cambria Math"/>
                          </a:rPr>
                          <m:t>2</m:t>
                        </m:r>
                      </m:e>
                    </m:rad>
                  </m:oMath>
                </a14:m>
                <a:endParaRPr lang="en-GB" dirty="0" smtClean="0"/>
              </a:p>
              <a:p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3</m:t>
                    </m:r>
                    <m:rad>
                      <m:radPr>
                        <m:degHide m:val="on"/>
                        <m:ctrlPr>
                          <a:rPr lang="en-GB" b="0" i="1" smtClean="0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GB" b="0" i="1" smtClean="0">
                            <a:latin typeface="Cambria Math"/>
                          </a:rPr>
                          <m:t>23</m:t>
                        </m:r>
                      </m:e>
                    </m:rad>
                    <m:r>
                      <a:rPr lang="en-GB" b="0" i="1" smtClean="0">
                        <a:latin typeface="Cambria Math"/>
                      </a:rPr>
                      <m:t>+4</m:t>
                    </m:r>
                    <m:rad>
                      <m:radPr>
                        <m:degHide m:val="on"/>
                        <m:ctrlPr>
                          <a:rPr lang="en-GB" b="0" i="1" smtClean="0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GB" b="0" i="1" smtClean="0">
                            <a:latin typeface="Cambria Math"/>
                          </a:rPr>
                          <m:t>23</m:t>
                        </m:r>
                      </m:e>
                    </m:rad>
                    <m:r>
                      <a:rPr lang="en-GB" b="0" i="1" smtClean="0">
                        <a:latin typeface="Cambria Math"/>
                      </a:rPr>
                      <m:t>=7</m:t>
                    </m:r>
                    <m:rad>
                      <m:radPr>
                        <m:degHide m:val="on"/>
                        <m:ctrlPr>
                          <a:rPr lang="en-GB" b="0" i="1" smtClean="0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GB" b="0" i="1" smtClean="0">
                            <a:latin typeface="Cambria Math"/>
                          </a:rPr>
                          <m:t>23</m:t>
                        </m:r>
                      </m:e>
                    </m:rad>
                  </m:oMath>
                </a14:m>
                <a:endParaRPr lang="en-GB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199" y="1600206"/>
                <a:ext cx="4472609" cy="4525963"/>
              </a:xfr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/>
          <p:cNvSpPr/>
          <p:nvPr/>
        </p:nvSpPr>
        <p:spPr>
          <a:xfrm>
            <a:off x="2564296" y="2266122"/>
            <a:ext cx="357808" cy="4373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/>
          <p:cNvSpPr/>
          <p:nvPr/>
        </p:nvSpPr>
        <p:spPr>
          <a:xfrm>
            <a:off x="2743200" y="2855843"/>
            <a:ext cx="596348" cy="4373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/>
        </p:nvSpPr>
        <p:spPr>
          <a:xfrm>
            <a:off x="3611217" y="3445564"/>
            <a:ext cx="950844" cy="4373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3313043" y="3975652"/>
            <a:ext cx="901148" cy="5333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/>
          <p:cNvSpPr/>
          <p:nvPr/>
        </p:nvSpPr>
        <p:spPr>
          <a:xfrm>
            <a:off x="3743738" y="4661451"/>
            <a:ext cx="1126436" cy="5333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Content Placeholder 2"/>
              <p:cNvSpPr txBox="1">
                <a:spLocks/>
              </p:cNvSpPr>
              <p:nvPr/>
            </p:nvSpPr>
            <p:spPr bwMode="auto">
              <a:xfrm>
                <a:off x="4442791" y="1589560"/>
                <a:ext cx="4701207" cy="45259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 defTabSz="914400">
                  <a:buFontTx/>
                  <a:buNone/>
                </a:pPr>
                <a:endParaRPr lang="en-GB" kern="0" dirty="0" smtClean="0"/>
              </a:p>
              <a:p>
                <a:pPr defTabSz="914400"/>
                <a14:m>
                  <m:oMath xmlns:m="http://schemas.openxmlformats.org/officeDocument/2006/math">
                    <m:r>
                      <a:rPr lang="en-GB" i="1" kern="0" dirty="0" smtClean="0">
                        <a:latin typeface="Cambria Math"/>
                      </a:rPr>
                      <m:t>3 </m:t>
                    </m:r>
                    <m:r>
                      <a:rPr lang="en-GB" i="1" kern="0" dirty="0" smtClean="0">
                        <a:latin typeface="Cambria Math"/>
                        <a:ea typeface="Cambria Math"/>
                      </a:rPr>
                      <m:t>×</m:t>
                    </m:r>
                    <m:r>
                      <a:rPr lang="en-GB" i="1" kern="0" dirty="0" smtClean="0">
                        <a:latin typeface="Cambria Math"/>
                      </a:rPr>
                      <m:t> 4 =</m:t>
                    </m:r>
                    <m:r>
                      <a:rPr lang="en-GB" b="0" i="0" kern="0" dirty="0" smtClean="0">
                        <a:latin typeface="Cambria Math"/>
                      </a:rPr>
                      <m:t>12</m:t>
                    </m:r>
                  </m:oMath>
                </a14:m>
                <a:endParaRPr lang="en-GB" kern="0" dirty="0" smtClean="0"/>
              </a:p>
              <a:p>
                <a:pPr defTabSz="914400"/>
                <a14:m>
                  <m:oMath xmlns:m="http://schemas.openxmlformats.org/officeDocument/2006/math">
                    <m:r>
                      <a:rPr lang="en-GB" i="1" kern="0" smtClean="0">
                        <a:latin typeface="Cambria Math"/>
                      </a:rPr>
                      <m:t>3</m:t>
                    </m:r>
                    <m:r>
                      <a:rPr lang="en-GB" i="1" kern="0" smtClean="0">
                        <a:latin typeface="Cambria Math"/>
                      </a:rPr>
                      <m:t>𝑥</m:t>
                    </m:r>
                    <m:r>
                      <a:rPr lang="en-GB" i="1" kern="0" smtClean="0">
                        <a:latin typeface="Cambria Math"/>
                        <a:ea typeface="Cambria Math"/>
                      </a:rPr>
                      <m:t>×</m:t>
                    </m:r>
                    <m:r>
                      <a:rPr lang="en-GB" i="1" kern="0" smtClean="0">
                        <a:latin typeface="Cambria Math"/>
                      </a:rPr>
                      <m:t>4</m:t>
                    </m:r>
                    <m:r>
                      <a:rPr lang="en-GB" i="1" kern="0" smtClean="0">
                        <a:latin typeface="Cambria Math"/>
                      </a:rPr>
                      <m:t>𝑥</m:t>
                    </m:r>
                    <m:r>
                      <a:rPr lang="en-GB" i="1" kern="0" smtClean="0">
                        <a:latin typeface="Cambria Math"/>
                      </a:rPr>
                      <m:t>=12</m:t>
                    </m:r>
                    <m:sSup>
                      <m:sSupPr>
                        <m:ctrlPr>
                          <a:rPr lang="en-GB" b="0" i="1" kern="0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GB" b="0" i="1" kern="0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GB" b="0" i="1" kern="0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endParaRPr lang="en-GB" b="0" i="1" kern="0" dirty="0" smtClean="0">
                  <a:latin typeface="Cambria Math"/>
                </a:endParaRPr>
              </a:p>
              <a:p>
                <a:pPr defTabSz="914400"/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i="1" kern="0" smtClean="0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GB" b="0" i="1" kern="0" smtClean="0">
                            <a:latin typeface="Cambria Math"/>
                          </a:rPr>
                          <m:t>3</m:t>
                        </m:r>
                      </m:e>
                    </m:rad>
                    <m:r>
                      <a:rPr lang="en-GB" i="1" kern="0" smtClean="0">
                        <a:latin typeface="Cambria Math"/>
                        <a:ea typeface="Cambria Math"/>
                      </a:rPr>
                      <m:t>×</m:t>
                    </m:r>
                    <m:rad>
                      <m:radPr>
                        <m:degHide m:val="on"/>
                        <m:ctrlPr>
                          <a:rPr lang="en-GB" i="1" kern="0" smtClean="0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GB" b="0" i="1" kern="0" smtClean="0">
                            <a:latin typeface="Cambria Math"/>
                          </a:rPr>
                          <m:t>4</m:t>
                        </m:r>
                      </m:e>
                    </m:rad>
                    <m:r>
                      <a:rPr lang="en-GB" kern="0" smtClean="0">
                        <a:latin typeface="Cambria Math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GB" i="1" kern="0" smtClean="0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GB" b="0" i="1" kern="0" smtClean="0">
                            <a:latin typeface="Cambria Math"/>
                          </a:rPr>
                          <m:t>1</m:t>
                        </m:r>
                        <m:r>
                          <a:rPr lang="en-GB" i="1" kern="0" smtClean="0">
                            <a:latin typeface="Cambria Math"/>
                          </a:rPr>
                          <m:t>2</m:t>
                        </m:r>
                      </m:e>
                    </m:rad>
                    <m:r>
                      <a:rPr lang="en-GB" b="0" i="1" kern="0" smtClean="0">
                        <a:latin typeface="Cambria Math"/>
                      </a:rPr>
                      <m:t>=2</m:t>
                    </m:r>
                    <m:rad>
                      <m:radPr>
                        <m:degHide m:val="on"/>
                        <m:ctrlPr>
                          <a:rPr lang="en-GB" b="0" i="1" kern="0" smtClean="0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GB" b="0" i="1" kern="0" smtClean="0">
                            <a:latin typeface="Cambria Math"/>
                          </a:rPr>
                          <m:t>3</m:t>
                        </m:r>
                      </m:e>
                    </m:rad>
                  </m:oMath>
                </a14:m>
                <a:endParaRPr lang="en-GB" kern="0" dirty="0" smtClean="0"/>
              </a:p>
              <a:p>
                <a:pPr defTabSz="914400"/>
                <a14:m>
                  <m:oMath xmlns:m="http://schemas.openxmlformats.org/officeDocument/2006/math">
                    <m:r>
                      <a:rPr lang="en-GB" i="1" kern="0" smtClean="0">
                        <a:latin typeface="Cambria Math"/>
                      </a:rPr>
                      <m:t>3</m:t>
                    </m:r>
                    <m:r>
                      <a:rPr lang="en-GB" i="1" kern="0" smtClean="0">
                        <a:latin typeface="Cambria Math"/>
                        <a:ea typeface="Cambria Math"/>
                      </a:rPr>
                      <m:t>×</m:t>
                    </m:r>
                    <m:rad>
                      <m:radPr>
                        <m:degHide m:val="on"/>
                        <m:ctrlPr>
                          <a:rPr lang="en-GB" i="1" kern="0" smtClean="0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GB" b="0" i="1" kern="0" smtClean="0">
                            <a:latin typeface="Cambria Math"/>
                          </a:rPr>
                          <m:t>4</m:t>
                        </m:r>
                      </m:e>
                    </m:rad>
                    <m:r>
                      <a:rPr lang="en-GB" i="1" kern="0" smtClean="0">
                        <a:latin typeface="Cambria Math"/>
                      </a:rPr>
                      <m:t>=</m:t>
                    </m:r>
                    <m:r>
                      <a:rPr lang="en-GB" b="0" i="1" kern="0" smtClean="0">
                        <a:latin typeface="Cambria Math"/>
                      </a:rPr>
                      <m:t>3</m:t>
                    </m:r>
                    <m:rad>
                      <m:radPr>
                        <m:degHide m:val="on"/>
                        <m:ctrlPr>
                          <a:rPr lang="en-GB" i="1" kern="0" smtClean="0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GB" b="0" i="1" kern="0" smtClean="0">
                            <a:latin typeface="Cambria Math"/>
                          </a:rPr>
                          <m:t>4</m:t>
                        </m:r>
                      </m:e>
                    </m:rad>
                    <m:r>
                      <a:rPr lang="en-GB" b="0" i="1" kern="0" smtClean="0">
                        <a:latin typeface="Cambria Math"/>
                      </a:rPr>
                      <m:t>=6</m:t>
                    </m:r>
                  </m:oMath>
                </a14:m>
                <a:endParaRPr lang="en-GB" b="0" kern="0" dirty="0" smtClean="0"/>
              </a:p>
              <a:p>
                <a:pPr defTabSz="914400"/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i="1" kern="0" smtClean="0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GB" b="0" i="1" kern="0" smtClean="0">
                            <a:latin typeface="Cambria Math"/>
                          </a:rPr>
                          <m:t>3</m:t>
                        </m:r>
                      </m:e>
                    </m:rad>
                    <m:r>
                      <a:rPr lang="en-GB" i="1" kern="0" smtClean="0">
                        <a:latin typeface="Cambria Math"/>
                        <a:ea typeface="Cambria Math"/>
                      </a:rPr>
                      <m:t>×</m:t>
                    </m:r>
                    <m:r>
                      <a:rPr lang="en-GB" b="0" i="1" kern="0" smtClean="0">
                        <a:latin typeface="Cambria Math"/>
                        <a:ea typeface="Cambria Math"/>
                      </a:rPr>
                      <m:t>4=4</m:t>
                    </m:r>
                    <m:rad>
                      <m:radPr>
                        <m:degHide m:val="on"/>
                        <m:ctrlPr>
                          <a:rPr lang="en-GB" b="0" i="1" kern="0" smtClean="0">
                            <a:latin typeface="Cambria Math"/>
                            <a:ea typeface="Cambria Math"/>
                          </a:rPr>
                        </m:ctrlPr>
                      </m:radPr>
                      <m:deg/>
                      <m:e>
                        <m:r>
                          <a:rPr lang="en-GB" b="0" i="1" kern="0" smtClean="0">
                            <a:latin typeface="Cambria Math"/>
                            <a:ea typeface="Cambria Math"/>
                          </a:rPr>
                          <m:t>3</m:t>
                        </m:r>
                      </m:e>
                    </m:rad>
                  </m:oMath>
                </a14:m>
                <a:endParaRPr lang="en-GB" kern="0" dirty="0"/>
              </a:p>
            </p:txBody>
          </p:sp>
        </mc:Choice>
        <mc:Fallback>
          <p:sp>
            <p:nvSpPr>
              <p:cNvPr id="9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442791" y="1589560"/>
                <a:ext cx="4701207" cy="4525963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ectangle 9"/>
          <p:cNvSpPr/>
          <p:nvPr/>
        </p:nvSpPr>
        <p:spPr>
          <a:xfrm>
            <a:off x="6579704" y="2151820"/>
            <a:ext cx="1126436" cy="5333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/>
          <p:cNvSpPr/>
          <p:nvPr/>
        </p:nvSpPr>
        <p:spPr>
          <a:xfrm>
            <a:off x="6698972" y="2847558"/>
            <a:ext cx="1126436" cy="5333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/>
          <p:cNvSpPr/>
          <p:nvPr/>
        </p:nvSpPr>
        <p:spPr>
          <a:xfrm>
            <a:off x="6877878" y="3346171"/>
            <a:ext cx="2146852" cy="5333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/>
          <p:cNvSpPr/>
          <p:nvPr/>
        </p:nvSpPr>
        <p:spPr>
          <a:xfrm>
            <a:off x="6576389" y="4002154"/>
            <a:ext cx="1692967" cy="5333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tangle 13"/>
          <p:cNvSpPr/>
          <p:nvPr/>
        </p:nvSpPr>
        <p:spPr>
          <a:xfrm>
            <a:off x="6576389" y="4687953"/>
            <a:ext cx="1129752" cy="5333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6548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526473" y="1699491"/>
                <a:ext cx="7943272" cy="41731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800" dirty="0" smtClean="0">
                    <a:solidFill>
                      <a:srgbClr val="000000"/>
                    </a:solidFill>
                  </a:rPr>
                  <a:t>Evaluate: </a:t>
                </a:r>
                <a:endParaRPr lang="en-GB" sz="2800" dirty="0">
                  <a:solidFill>
                    <a:srgbClr val="000000"/>
                  </a:solidFill>
                </a:endParaRPr>
              </a:p>
              <a:p>
                <a:endParaRPr lang="en-GB" sz="2800" dirty="0" smtClean="0">
                  <a:solidFill>
                    <a:srgbClr val="00000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2</m:t>
                      </m:r>
                      <m:rad>
                        <m:radPr>
                          <m:degHide m:val="on"/>
                          <m:ctrlPr>
                            <a:rPr lang="en-GB" sz="280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GB" sz="280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3</m:t>
                          </m:r>
                        </m:e>
                      </m:rad>
                      <m:r>
                        <a:rPr lang="en-GB" sz="2800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en-GB" sz="2800" b="0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4</m:t>
                      </m:r>
                      <m:rad>
                        <m:radPr>
                          <m:degHide m:val="on"/>
                          <m:ctrlPr>
                            <a:rPr lang="en-GB" sz="2800" i="1" smtClean="0">
                              <a:solidFill>
                                <a:srgbClr val="000000"/>
                              </a:solidFill>
                              <a:latin typeface="Cambria Math"/>
                              <a:ea typeface="Cambria Math"/>
                            </a:rPr>
                          </m:ctrlPr>
                        </m:radPr>
                        <m:deg/>
                        <m:e>
                          <m:r>
                            <a:rPr lang="en-GB" sz="2800" b="0" i="1" smtClean="0">
                              <a:solidFill>
                                <a:srgbClr val="000000"/>
                              </a:solidFill>
                              <a:latin typeface="Cambria Math"/>
                              <a:ea typeface="Cambria Math"/>
                            </a:rPr>
                            <m:t>3</m:t>
                          </m:r>
                        </m:e>
                      </m:rad>
                    </m:oMath>
                  </m:oMathPara>
                </a14:m>
                <a:endParaRPr lang="en-GB" sz="2800" b="0" dirty="0" smtClean="0">
                  <a:solidFill>
                    <a:srgbClr val="000000"/>
                  </a:solidFill>
                  <a:ea typeface="Cambria Math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2</m:t>
                      </m:r>
                      <m:r>
                        <a:rPr lang="en-GB" sz="2800" b="0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×</m:t>
                      </m:r>
                      <m:rad>
                        <m:radPr>
                          <m:degHide m:val="on"/>
                          <m:ctrlPr>
                            <a:rPr lang="en-GB" sz="2800" b="0" i="1" smtClean="0">
                              <a:solidFill>
                                <a:srgbClr val="000000"/>
                              </a:solidFill>
                              <a:latin typeface="Cambria Math"/>
                              <a:ea typeface="Cambria Math"/>
                            </a:rPr>
                          </m:ctrlPr>
                        </m:radPr>
                        <m:deg/>
                        <m:e>
                          <m:r>
                            <a:rPr lang="en-GB" sz="2800" b="0" i="1" smtClean="0">
                              <a:solidFill>
                                <a:srgbClr val="000000"/>
                              </a:solidFill>
                              <a:latin typeface="Cambria Math"/>
                              <a:ea typeface="Cambria Math"/>
                            </a:rPr>
                            <m:t>3</m:t>
                          </m:r>
                        </m:e>
                      </m:rad>
                      <m:r>
                        <a:rPr lang="en-GB" sz="2800" b="0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×4×</m:t>
                      </m:r>
                      <m:rad>
                        <m:radPr>
                          <m:degHide m:val="on"/>
                          <m:ctrlPr>
                            <a:rPr lang="en-GB" sz="2800" b="0" i="1" smtClean="0">
                              <a:solidFill>
                                <a:srgbClr val="000000"/>
                              </a:solidFill>
                              <a:latin typeface="Cambria Math"/>
                              <a:ea typeface="Cambria Math"/>
                            </a:rPr>
                          </m:ctrlPr>
                        </m:radPr>
                        <m:deg/>
                        <m:e>
                          <m:r>
                            <a:rPr lang="en-GB" sz="2800" b="0" i="1" smtClean="0">
                              <a:solidFill>
                                <a:srgbClr val="000000"/>
                              </a:solidFill>
                              <a:latin typeface="Cambria Math"/>
                              <a:ea typeface="Cambria Math"/>
                            </a:rPr>
                            <m:t>3</m:t>
                          </m:r>
                        </m:e>
                      </m:rad>
                    </m:oMath>
                  </m:oMathPara>
                </a14:m>
                <a:endParaRPr lang="en-GB" sz="2800" b="0" dirty="0" smtClean="0">
                  <a:solidFill>
                    <a:srgbClr val="000000"/>
                  </a:solidFill>
                  <a:ea typeface="Cambria Math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2</m:t>
                      </m:r>
                      <m:r>
                        <a:rPr lang="en-GB" sz="2800" b="0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×4×</m:t>
                      </m:r>
                      <m:rad>
                        <m:radPr>
                          <m:degHide m:val="on"/>
                          <m:ctrlPr>
                            <a:rPr lang="en-GB" sz="2800" b="0" i="1" smtClean="0">
                              <a:solidFill>
                                <a:srgbClr val="000000"/>
                              </a:solidFill>
                              <a:latin typeface="Cambria Math"/>
                              <a:ea typeface="Cambria Math"/>
                            </a:rPr>
                          </m:ctrlPr>
                        </m:radPr>
                        <m:deg/>
                        <m:e>
                          <m:r>
                            <a:rPr lang="en-GB" sz="2800" b="0" i="1" smtClean="0">
                              <a:solidFill>
                                <a:srgbClr val="000000"/>
                              </a:solidFill>
                              <a:latin typeface="Cambria Math"/>
                              <a:ea typeface="Cambria Math"/>
                            </a:rPr>
                            <m:t>3</m:t>
                          </m:r>
                        </m:e>
                      </m:rad>
                      <m:r>
                        <a:rPr lang="en-GB" sz="2800" b="0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×</m:t>
                      </m:r>
                      <m:rad>
                        <m:radPr>
                          <m:degHide m:val="on"/>
                          <m:ctrlPr>
                            <a:rPr lang="en-GB" sz="2800" b="0" i="1" smtClean="0">
                              <a:solidFill>
                                <a:srgbClr val="000000"/>
                              </a:solidFill>
                              <a:latin typeface="Cambria Math"/>
                              <a:ea typeface="Cambria Math"/>
                            </a:rPr>
                          </m:ctrlPr>
                        </m:radPr>
                        <m:deg/>
                        <m:e>
                          <m:r>
                            <a:rPr lang="en-GB" sz="2800" b="0" i="1" smtClean="0">
                              <a:solidFill>
                                <a:srgbClr val="000000"/>
                              </a:solidFill>
                              <a:latin typeface="Cambria Math"/>
                              <a:ea typeface="Cambria Math"/>
                            </a:rPr>
                            <m:t>3</m:t>
                          </m:r>
                        </m:e>
                      </m:rad>
                    </m:oMath>
                  </m:oMathPara>
                </a14:m>
                <a:endParaRPr lang="en-GB" sz="2800" b="0" dirty="0" smtClean="0">
                  <a:solidFill>
                    <a:srgbClr val="000000"/>
                  </a:solidFill>
                  <a:ea typeface="Cambria Math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8</m:t>
                      </m:r>
                      <m:r>
                        <a:rPr lang="en-GB" sz="2800" b="0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×</m:t>
                      </m:r>
                      <m:rad>
                        <m:radPr>
                          <m:degHide m:val="on"/>
                          <m:ctrlPr>
                            <a:rPr lang="en-GB" sz="2800" b="0" i="1" smtClean="0">
                              <a:solidFill>
                                <a:srgbClr val="000000"/>
                              </a:solidFill>
                              <a:latin typeface="Cambria Math"/>
                              <a:ea typeface="Cambria Math"/>
                            </a:rPr>
                          </m:ctrlPr>
                        </m:radPr>
                        <m:deg/>
                        <m:e>
                          <m:r>
                            <a:rPr lang="en-GB" sz="2800" b="0" i="1" smtClean="0">
                              <a:solidFill>
                                <a:srgbClr val="000000"/>
                              </a:solidFill>
                              <a:latin typeface="Cambria Math"/>
                              <a:ea typeface="Cambria Math"/>
                            </a:rPr>
                            <m:t>9</m:t>
                          </m:r>
                        </m:e>
                      </m:rad>
                    </m:oMath>
                  </m:oMathPara>
                </a14:m>
                <a:endParaRPr lang="en-GB" sz="2800" b="0" dirty="0" smtClean="0">
                  <a:solidFill>
                    <a:srgbClr val="000000"/>
                  </a:solidFill>
                  <a:ea typeface="Cambria Math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8</m:t>
                      </m:r>
                      <m:r>
                        <a:rPr lang="en-GB" sz="2800" b="0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×3</m:t>
                      </m:r>
                    </m:oMath>
                  </m:oMathPara>
                </a14:m>
                <a:endParaRPr lang="en-GB" sz="2800" b="0" dirty="0" smtClean="0">
                  <a:solidFill>
                    <a:srgbClr val="000000"/>
                  </a:solidFill>
                  <a:ea typeface="Cambria Math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24</m:t>
                      </m:r>
                    </m:oMath>
                  </m:oMathPara>
                </a14:m>
                <a:endParaRPr lang="en-GB" sz="2800" dirty="0" smtClean="0">
                  <a:solidFill>
                    <a:srgbClr val="000000"/>
                  </a:solidFill>
                </a:endParaRPr>
              </a:p>
              <a:p>
                <a:endParaRPr lang="en-GB" sz="28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6473" y="1699491"/>
                <a:ext cx="7943272" cy="4173194"/>
              </a:xfrm>
              <a:prstGeom prst="rect">
                <a:avLst/>
              </a:prstGeom>
              <a:blipFill rotWithShape="1">
                <a:blip r:embed="rId2"/>
                <a:stretch>
                  <a:fillRect l="-1535" t="-146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74092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Whiteboards Ready!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/>
          </a:p>
          <a:p>
            <a:pPr marL="0" indent="0" algn="ctr">
              <a:buNone/>
            </a:pPr>
            <a:r>
              <a:rPr lang="en-GB" sz="2800" dirty="0" smtClean="0"/>
              <a:t>5 questions to check your understanding so far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3131604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dirty="0" smtClean="0"/>
              <a:t>Evaluate: 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endParaRPr lang="en-GB" dirty="0" smtClean="0"/>
              </a:p>
              <a:p>
                <a:pPr marL="0" indent="0">
                  <a:buNone/>
                </a:pPr>
                <a:endParaRPr lang="en-GB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6000" b="0" i="1" smtClean="0">
                          <a:latin typeface="Cambria Math"/>
                        </a:rPr>
                        <m:t>4</m:t>
                      </m:r>
                      <m:rad>
                        <m:radPr>
                          <m:degHide m:val="on"/>
                          <m:ctrlPr>
                            <a:rPr lang="en-GB" sz="6000" b="0" i="1" smtClean="0"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GB" sz="6000" b="0" i="1" smtClean="0">
                              <a:latin typeface="Cambria Math"/>
                            </a:rPr>
                            <m:t>3</m:t>
                          </m:r>
                        </m:e>
                      </m:rad>
                      <m:r>
                        <a:rPr lang="en-GB" sz="6000" b="0" i="1" smtClean="0">
                          <a:latin typeface="Cambria Math"/>
                          <a:ea typeface="Cambria Math"/>
                        </a:rPr>
                        <m:t>×3</m:t>
                      </m:r>
                      <m:rad>
                        <m:radPr>
                          <m:degHide m:val="on"/>
                          <m:ctrlPr>
                            <a:rPr lang="en-GB" sz="6000" b="0" i="1" smtClean="0">
                              <a:latin typeface="Cambria Math"/>
                              <a:ea typeface="Cambria Math"/>
                            </a:rPr>
                          </m:ctrlPr>
                        </m:radPr>
                        <m:deg/>
                        <m:e>
                          <m:r>
                            <a:rPr lang="en-GB" sz="6000" b="0" i="1" smtClean="0">
                              <a:latin typeface="Cambria Math"/>
                              <a:ea typeface="Cambria Math"/>
                            </a:rPr>
                            <m:t>3</m:t>
                          </m:r>
                        </m:e>
                      </m:rad>
                    </m:oMath>
                  </m:oMathPara>
                </a14:m>
                <a:endParaRPr lang="en-GB" sz="60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80691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dirty="0" smtClean="0"/>
              <a:t>Evaluate: 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endParaRPr lang="en-GB" dirty="0" smtClean="0"/>
              </a:p>
              <a:p>
                <a:pPr marL="0" indent="0">
                  <a:buNone/>
                </a:pPr>
                <a:endParaRPr lang="en-GB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6000" b="0" i="1" smtClean="0">
                          <a:latin typeface="Cambria Math"/>
                        </a:rPr>
                        <m:t>9</m:t>
                      </m:r>
                      <m:rad>
                        <m:radPr>
                          <m:degHide m:val="on"/>
                          <m:ctrlPr>
                            <a:rPr lang="en-GB" sz="6000" b="0" i="1" smtClean="0"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GB" sz="6000" b="0" i="1" smtClean="0">
                              <a:latin typeface="Cambria Math"/>
                            </a:rPr>
                            <m:t>2</m:t>
                          </m:r>
                        </m:e>
                      </m:rad>
                      <m:r>
                        <a:rPr lang="en-GB" sz="6000" b="0" i="1" smtClean="0">
                          <a:latin typeface="Cambria Math"/>
                          <a:ea typeface="Cambria Math"/>
                        </a:rPr>
                        <m:t>×11</m:t>
                      </m:r>
                      <m:rad>
                        <m:radPr>
                          <m:degHide m:val="on"/>
                          <m:ctrlPr>
                            <a:rPr lang="en-GB" sz="6000" b="0" i="1" smtClean="0">
                              <a:latin typeface="Cambria Math"/>
                              <a:ea typeface="Cambria Math"/>
                            </a:rPr>
                          </m:ctrlPr>
                        </m:radPr>
                        <m:deg/>
                        <m:e>
                          <m:r>
                            <a:rPr lang="en-GB" sz="60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e>
                      </m:rad>
                    </m:oMath>
                  </m:oMathPara>
                </a14:m>
                <a:endParaRPr lang="en-GB" sz="60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86195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dirty="0" smtClean="0"/>
              <a:t>Evaluate: 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endParaRPr lang="en-GB" dirty="0" smtClean="0"/>
              </a:p>
              <a:p>
                <a:pPr marL="0" indent="0">
                  <a:buNone/>
                </a:pPr>
                <a:endParaRPr lang="en-GB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6000" b="0" i="1" smtClean="0">
                          <a:latin typeface="Cambria Math"/>
                        </a:rPr>
                        <m:t>9</m:t>
                      </m:r>
                      <m:rad>
                        <m:radPr>
                          <m:degHide m:val="on"/>
                          <m:ctrlPr>
                            <a:rPr lang="en-GB" sz="6000" b="0" i="1" smtClean="0"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GB" sz="6000" b="0" i="1" smtClean="0">
                              <a:latin typeface="Cambria Math"/>
                            </a:rPr>
                            <m:t>2</m:t>
                          </m:r>
                        </m:e>
                      </m:rad>
                      <m:r>
                        <a:rPr lang="en-GB" sz="6000" b="0" i="1" smtClean="0">
                          <a:latin typeface="Cambria Math"/>
                          <a:ea typeface="Cambria Math"/>
                        </a:rPr>
                        <m:t>×11</m:t>
                      </m:r>
                      <m:rad>
                        <m:radPr>
                          <m:degHide m:val="on"/>
                          <m:ctrlPr>
                            <a:rPr lang="en-GB" sz="6000" b="0" i="1" smtClean="0">
                              <a:latin typeface="Cambria Math"/>
                              <a:ea typeface="Cambria Math"/>
                            </a:rPr>
                          </m:ctrlPr>
                        </m:radPr>
                        <m:deg/>
                        <m:e>
                          <m:r>
                            <a:rPr lang="en-GB" sz="6000" b="0" i="1" smtClean="0">
                              <a:latin typeface="Cambria Math"/>
                              <a:ea typeface="Cambria Math"/>
                            </a:rPr>
                            <m:t>3</m:t>
                          </m:r>
                        </m:e>
                      </m:rad>
                    </m:oMath>
                  </m:oMathPara>
                </a14:m>
                <a:endParaRPr lang="en-GB" sz="60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0511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dirty="0" smtClean="0"/>
              <a:t>Evaluate: </a:t>
            </a:r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endParaRPr lang="en-GB" dirty="0" smtClean="0"/>
              </a:p>
              <a:p>
                <a:pPr marL="0" indent="0">
                  <a:buNone/>
                </a:pPr>
                <a:endParaRPr lang="en-GB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6000" b="0" i="1" smtClean="0">
                          <a:latin typeface="Cambria Math"/>
                        </a:rPr>
                        <m:t>4</m:t>
                      </m:r>
                      <m:rad>
                        <m:radPr>
                          <m:degHide m:val="on"/>
                          <m:ctrlPr>
                            <a:rPr lang="en-GB" sz="6000" b="0" i="1" smtClean="0"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GB" sz="6000" b="0" i="1" smtClean="0">
                              <a:latin typeface="Cambria Math"/>
                            </a:rPr>
                            <m:t>2</m:t>
                          </m:r>
                        </m:e>
                      </m:rad>
                      <m:r>
                        <a:rPr lang="en-GB" sz="6000" b="0" i="1" smtClean="0">
                          <a:latin typeface="Cambria Math"/>
                          <a:ea typeface="Cambria Math"/>
                        </a:rPr>
                        <m:t>×3</m:t>
                      </m:r>
                      <m:rad>
                        <m:radPr>
                          <m:degHide m:val="on"/>
                          <m:ctrlPr>
                            <a:rPr lang="en-GB" sz="6000" b="0" i="1" smtClean="0">
                              <a:latin typeface="Cambria Math"/>
                              <a:ea typeface="Cambria Math"/>
                            </a:rPr>
                          </m:ctrlPr>
                        </m:radPr>
                        <m:deg/>
                        <m:e>
                          <m:r>
                            <a:rPr lang="en-GB" sz="6000" b="0" i="1" smtClean="0">
                              <a:latin typeface="Cambria Math"/>
                              <a:ea typeface="Cambria Math"/>
                            </a:rPr>
                            <m:t>6</m:t>
                          </m:r>
                        </m:e>
                      </m:rad>
                    </m:oMath>
                  </m:oMathPara>
                </a14:m>
                <a:endParaRPr lang="en-GB" sz="60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7563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dirty="0" smtClean="0"/>
              <a:t>Evaluate: </a:t>
            </a:r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endParaRPr lang="en-GB" dirty="0" smtClean="0"/>
              </a:p>
              <a:p>
                <a:pPr marL="0" indent="0">
                  <a:buNone/>
                </a:pPr>
                <a:endParaRPr lang="en-GB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6000" b="0" i="1" smtClean="0">
                          <a:latin typeface="Cambria Math"/>
                        </a:rPr>
                        <m:t>4</m:t>
                      </m:r>
                      <m:rad>
                        <m:radPr>
                          <m:degHide m:val="on"/>
                          <m:ctrlPr>
                            <a:rPr lang="en-GB" sz="6000" b="0" i="1" smtClean="0"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GB" sz="6000" b="0" i="1" smtClean="0">
                              <a:latin typeface="Cambria Math"/>
                            </a:rPr>
                            <m:t>3</m:t>
                          </m:r>
                        </m:e>
                      </m:rad>
                      <m:r>
                        <a:rPr lang="en-GB" sz="6000" b="0" i="1" smtClean="0">
                          <a:latin typeface="Cambria Math"/>
                          <a:ea typeface="Cambria Math"/>
                        </a:rPr>
                        <m:t>×3</m:t>
                      </m:r>
                      <m:rad>
                        <m:radPr>
                          <m:degHide m:val="on"/>
                          <m:ctrlPr>
                            <a:rPr lang="en-GB" sz="6000" b="0" i="1" smtClean="0">
                              <a:latin typeface="Cambria Math"/>
                              <a:ea typeface="Cambria Math"/>
                            </a:rPr>
                          </m:ctrlPr>
                        </m:radPr>
                        <m:deg/>
                        <m:e>
                          <m:r>
                            <a:rPr lang="en-GB" sz="6000" b="0" i="1" smtClean="0">
                              <a:latin typeface="Cambria Math"/>
                              <a:ea typeface="Cambria Math"/>
                            </a:rPr>
                            <m:t>6</m:t>
                          </m:r>
                        </m:e>
                      </m:rad>
                    </m:oMath>
                  </m:oMathPara>
                </a14:m>
                <a:endParaRPr lang="en-GB" sz="60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91424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 dirty="0" smtClean="0"/>
              <a:t>Today we are going to be expanding brackets with surd terms. </a:t>
            </a:r>
            <a:endParaRPr lang="en-GB" sz="32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4"/>
              <p:cNvSpPr txBox="1">
                <a:spLocks noChangeArrowheads="1"/>
              </p:cNvSpPr>
              <p:nvPr/>
            </p:nvSpPr>
            <p:spPr bwMode="auto">
              <a:xfrm>
                <a:off x="658813" y="2060575"/>
                <a:ext cx="3724344" cy="10014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r>
                  <a:rPr lang="en-GB" altLang="en-US" sz="5400" dirty="0" smtClean="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2(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altLang="en-US" sz="5400" i="1" dirty="0" smtClean="0">
                            <a:solidFill>
                              <a:srgbClr val="000000"/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radPr>
                      <m:deg/>
                      <m:e>
                        <m:r>
                          <a:rPr lang="en-GB" altLang="en-US" sz="5400" b="0" i="1" dirty="0" smtClean="0">
                            <a:solidFill>
                              <a:srgbClr val="000000"/>
                            </a:solidFill>
                            <a:latin typeface="Cambria Math"/>
                            <a:cs typeface="Times New Roman" pitchFamily="18" charset="0"/>
                          </a:rPr>
                          <m:t>3</m:t>
                        </m:r>
                      </m:e>
                    </m:rad>
                  </m:oMath>
                </a14:m>
                <a:r>
                  <a:rPr lang="en-GB" altLang="en-US" sz="5400" i="1" dirty="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 + 9</a:t>
                </a:r>
                <a:r>
                  <a:rPr lang="en-GB" altLang="en-US" sz="5400" dirty="0" smtClean="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)</a:t>
                </a:r>
                <a:r>
                  <a:rPr lang="en-GB" altLang="en-US" sz="5400" i="1" dirty="0" smtClean="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:endParaRPr lang="en-GB" altLang="en-US" sz="5400" i="1" dirty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4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58813" y="2060575"/>
                <a:ext cx="3724344" cy="1001493"/>
              </a:xfrm>
              <a:prstGeom prst="rect">
                <a:avLst/>
              </a:prstGeom>
              <a:blipFill rotWithShape="1">
                <a:blip r:embed="rId2"/>
                <a:stretch>
                  <a:fillRect l="-8674" t="-9146" b="-36585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/>
              <p:cNvSpPr txBox="1">
                <a:spLocks noChangeArrowheads="1"/>
              </p:cNvSpPr>
              <p:nvPr/>
            </p:nvSpPr>
            <p:spPr bwMode="auto">
              <a:xfrm>
                <a:off x="5000625" y="2060575"/>
                <a:ext cx="3690938" cy="10014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r>
                  <a:rPr lang="en-GB" altLang="en-US" sz="5400" dirty="0" smtClean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= 2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altLang="en-US" sz="5400" i="1" smtClean="0">
                            <a:solidFill>
                              <a:srgbClr val="FF0000"/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radPr>
                      <m:deg/>
                      <m:e>
                        <m:r>
                          <a:rPr lang="en-GB" altLang="en-US" sz="5400" b="0" i="1" smtClean="0">
                            <a:solidFill>
                              <a:srgbClr val="FF0000"/>
                            </a:solidFill>
                            <a:latin typeface="Cambria Math"/>
                            <a:cs typeface="Times New Roman" pitchFamily="18" charset="0"/>
                          </a:rPr>
                          <m:t>3</m:t>
                        </m:r>
                      </m:e>
                    </m:rad>
                  </m:oMath>
                </a14:m>
                <a:r>
                  <a:rPr lang="en-GB" altLang="en-US" sz="5400" i="1" dirty="0" smtClean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GB" altLang="en-US" sz="5400" i="1" dirty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+ </a:t>
                </a:r>
                <a:r>
                  <a:rPr lang="en-GB" altLang="en-US" sz="5400" dirty="0" smtClean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18</a:t>
                </a:r>
                <a:endParaRPr lang="en-GB" altLang="en-US" sz="5400" i="1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000625" y="2060575"/>
                <a:ext cx="3690938" cy="1001493"/>
              </a:xfrm>
              <a:prstGeom prst="rect">
                <a:avLst/>
              </a:prstGeom>
              <a:blipFill rotWithShape="1">
                <a:blip r:embed="rId3"/>
                <a:stretch>
                  <a:fillRect l="-8746" t="-9146" r="-1320" b="-36585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/>
          <p:cNvSpPr/>
          <p:nvPr/>
        </p:nvSpPr>
        <p:spPr>
          <a:xfrm>
            <a:off x="2768600" y="4465638"/>
            <a:ext cx="1944688" cy="1511300"/>
          </a:xfrm>
          <a:prstGeom prst="rect">
            <a:avLst/>
          </a:prstGeom>
          <a:solidFill>
            <a:srgbClr val="FF99FF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716463" y="4465638"/>
            <a:ext cx="1944687" cy="15113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FFFFFF"/>
              </a:solidFill>
            </a:endParaRPr>
          </a:p>
        </p:txBody>
      </p:sp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1963738" y="4651375"/>
            <a:ext cx="1081087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66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GB" altLang="en-US" sz="6600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4"/>
              <p:cNvSpPr txBox="1">
                <a:spLocks noChangeArrowheads="1"/>
              </p:cNvSpPr>
              <p:nvPr/>
            </p:nvSpPr>
            <p:spPr bwMode="auto">
              <a:xfrm>
                <a:off x="3200400" y="3354498"/>
                <a:ext cx="1081087" cy="12507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altLang="en-US" sz="6600" i="1" dirty="0" smtClean="0">
                              <a:solidFill>
                                <a:srgbClr val="FF0000"/>
                              </a:solidFill>
                              <a:latin typeface="Cambria Math"/>
                              <a:cs typeface="Times New Roman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altLang="en-US" sz="6600" b="0" i="1" dirty="0" smtClean="0">
                              <a:solidFill>
                                <a:srgbClr val="FF0000"/>
                              </a:solidFill>
                              <a:latin typeface="Cambria Math"/>
                              <a:cs typeface="Times New Roman" pitchFamily="18" charset="0"/>
                            </a:rPr>
                            <m:t>3</m:t>
                          </m:r>
                        </m:e>
                      </m:rad>
                    </m:oMath>
                  </m:oMathPara>
                </a14:m>
                <a:endParaRPr lang="en-GB" altLang="en-US" sz="6600" i="1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9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200400" y="3354498"/>
                <a:ext cx="1081087" cy="1250727"/>
              </a:xfrm>
              <a:prstGeom prst="rect">
                <a:avLst/>
              </a:prstGeom>
              <a:blipFill rotWithShape="1">
                <a:blip r:embed="rId4"/>
                <a:stretch>
                  <a:fillRect r="-2825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4"/>
          <p:cNvSpPr txBox="1">
            <a:spLocks noChangeArrowheads="1"/>
          </p:cNvSpPr>
          <p:nvPr/>
        </p:nvSpPr>
        <p:spPr bwMode="auto">
          <a:xfrm>
            <a:off x="5299075" y="3425825"/>
            <a:ext cx="1079500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6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9 </a:t>
            </a:r>
            <a:endParaRPr lang="en-GB" altLang="en-US" sz="6600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5148263" y="4667250"/>
            <a:ext cx="1081087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6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18</a:t>
            </a:r>
            <a:r>
              <a:rPr lang="en-GB" altLang="en-US" sz="6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GB" altLang="en-US" sz="6600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4"/>
              <p:cNvSpPr txBox="1">
                <a:spLocks noChangeArrowheads="1"/>
              </p:cNvSpPr>
              <p:nvPr/>
            </p:nvSpPr>
            <p:spPr bwMode="auto">
              <a:xfrm>
                <a:off x="3044825" y="4667250"/>
                <a:ext cx="1576871" cy="110254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r>
                  <a:rPr lang="en-GB" altLang="en-US" sz="6000" dirty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2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altLang="en-US" sz="6000" i="1" smtClean="0">
                            <a:solidFill>
                              <a:srgbClr val="FF0000"/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radPr>
                      <m:deg/>
                      <m:e>
                        <m:r>
                          <a:rPr lang="en-GB" altLang="en-US" sz="6000" b="0" i="1" smtClean="0">
                            <a:solidFill>
                              <a:srgbClr val="FF0000"/>
                            </a:solidFill>
                            <a:latin typeface="Cambria Math"/>
                            <a:cs typeface="Times New Roman" pitchFamily="18" charset="0"/>
                          </a:rPr>
                          <m:t>3</m:t>
                        </m:r>
                      </m:e>
                    </m:rad>
                  </m:oMath>
                </a14:m>
                <a:r>
                  <a:rPr lang="en-GB" altLang="en-US" sz="6000" i="1" dirty="0" smtClean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:endParaRPr lang="en-GB" altLang="en-US" sz="6000" i="1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12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44825" y="4667250"/>
                <a:ext cx="1576871" cy="1102546"/>
              </a:xfrm>
              <a:prstGeom prst="rect">
                <a:avLst/>
              </a:prstGeom>
              <a:blipFill rotWithShape="1">
                <a:blip r:embed="rId5"/>
                <a:stretch>
                  <a:fillRect l="-23166" t="-8889" b="-37222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00745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8" grpId="0"/>
      <p:bldP spid="9" grpId="0"/>
      <p:bldP spid="10" grpId="0"/>
      <p:bldP spid="11" grpId="0"/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52045" y="649811"/>
            <a:ext cx="21935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Worked Example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308566" y="720285"/>
            <a:ext cx="17672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Your Turn</a:t>
            </a:r>
          </a:p>
        </p:txBody>
      </p:sp>
      <p:cxnSp>
        <p:nvCxnSpPr>
          <p:cNvPr id="8" name="Straight Connector 7"/>
          <p:cNvCxnSpPr>
            <a:cxnSpLocks/>
          </p:cNvCxnSpPr>
          <p:nvPr/>
        </p:nvCxnSpPr>
        <p:spPr>
          <a:xfrm>
            <a:off x="4398019" y="1372259"/>
            <a:ext cx="0" cy="5485741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>
            <a:cxnSpLocks/>
          </p:cNvCxnSpPr>
          <p:nvPr/>
        </p:nvCxnSpPr>
        <p:spPr>
          <a:xfrm>
            <a:off x="0" y="1676727"/>
            <a:ext cx="9144000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="" xmlns:a16="http://schemas.microsoft.com/office/drawing/2014/main" id="{102B0E23-5176-4565-9956-AA4DF08764A7}"/>
                  </a:ext>
                </a:extLst>
              </p:cNvPr>
              <p:cNvSpPr txBox="1"/>
              <p:nvPr/>
            </p:nvSpPr>
            <p:spPr>
              <a:xfrm>
                <a:off x="373313" y="1089617"/>
                <a:ext cx="3447670" cy="5652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:r>
                  <a:rPr lang="en-GB" dirty="0" smtClean="0"/>
                  <a:t>Expand</a:t>
                </a:r>
                <a:r>
                  <a:rPr lang="en-GB" sz="2700" b="1" dirty="0" smtClean="0"/>
                  <a:t> </a:t>
                </a:r>
                <a14:m>
                  <m:oMath xmlns:m="http://schemas.openxmlformats.org/officeDocument/2006/math">
                    <m:r>
                      <a:rPr lang="en-GB" sz="2700" b="1" i="1" dirty="0" smtClean="0">
                        <a:latin typeface="Cambria Math"/>
                      </a:rPr>
                      <m:t>𝟔</m:t>
                    </m:r>
                    <m:r>
                      <a:rPr lang="en-GB" sz="2700" b="1" i="1" smtClean="0">
                        <a:latin typeface="Cambria Math"/>
                      </a:rPr>
                      <m:t>(</m:t>
                    </m:r>
                    <m:r>
                      <a:rPr lang="en-US" sz="2700" b="1" i="1" smtClean="0">
                        <a:latin typeface="Cambria Math" panose="02040503050406030204" pitchFamily="18" charset="0"/>
                      </a:rPr>
                      <m:t>𝟒</m:t>
                    </m:r>
                    <m:r>
                      <a:rPr lang="en-GB" sz="2700" b="1" i="1" smtClean="0">
                        <a:latin typeface="Cambria Math"/>
                      </a:rPr>
                      <m:t>−</m:t>
                    </m:r>
                    <m:rad>
                      <m:radPr>
                        <m:degHide m:val="on"/>
                        <m:ctrlPr>
                          <a:rPr lang="en-GB" sz="2700" b="1" i="1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GB" sz="2700" b="1" i="1" smtClean="0">
                            <a:latin typeface="Cambria Math"/>
                          </a:rPr>
                          <m:t>𝟓</m:t>
                        </m:r>
                      </m:e>
                    </m:rad>
                    <m:r>
                      <a:rPr lang="en-US" sz="2700" b="1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GB" sz="2700" b="1" dirty="0">
                  <a:latin typeface="OpenDyslexic" panose="00000500000000000000" pitchFamily="50" charset="0"/>
                </a:endParaRPr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102B0E23-5176-4565-9956-AA4DF08764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3313" y="1089617"/>
                <a:ext cx="3447670" cy="565283"/>
              </a:xfrm>
              <a:prstGeom prst="rect">
                <a:avLst/>
              </a:prstGeom>
              <a:blipFill rotWithShape="1">
                <a:blip r:embed="rId2"/>
                <a:stretch>
                  <a:fillRect l="-1413" b="-54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>
                <a:extLst>
                  <a:ext uri="{FF2B5EF4-FFF2-40B4-BE49-F238E27FC236}">
                    <a16:creationId xmlns="" xmlns:a16="http://schemas.microsoft.com/office/drawing/2014/main" id="{1D1881D8-710B-488E-BD9D-72C38A8664D7}"/>
                  </a:ext>
                </a:extLst>
              </p:cNvPr>
              <p:cNvSpPr txBox="1"/>
              <p:nvPr/>
            </p:nvSpPr>
            <p:spPr>
              <a:xfrm>
                <a:off x="5079679" y="1089617"/>
                <a:ext cx="3249800" cy="5512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:r>
                  <a:rPr lang="en-GB" sz="2000" dirty="0" err="1" smtClean="0"/>
                  <a:t>Expa</a:t>
                </a:r>
                <a:r>
                  <a:rPr lang="en-GB" sz="2000" dirty="0" smtClean="0"/>
                  <a:t>nd</a:t>
                </a:r>
                <a:r>
                  <a:rPr lang="en-GB" sz="2700" b="1" dirty="0" smtClean="0"/>
                  <a:t> </a:t>
                </a:r>
                <a14:m>
                  <m:oMath xmlns:m="http://schemas.openxmlformats.org/officeDocument/2006/math">
                    <m:r>
                      <a:rPr lang="en-GB" sz="2700" b="1" i="1" smtClean="0">
                        <a:latin typeface="Cambria Math"/>
                      </a:rPr>
                      <m:t>𝟑</m:t>
                    </m:r>
                    <m:r>
                      <a:rPr lang="en-GB" sz="2700" b="1" i="1" smtClean="0">
                        <a:latin typeface="Cambria Math"/>
                      </a:rPr>
                      <m:t>(</m:t>
                    </m:r>
                    <m:rad>
                      <m:radPr>
                        <m:degHide m:val="on"/>
                        <m:ctrlPr>
                          <a:rPr lang="en-GB" sz="2700" b="1" i="1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GB" sz="2700" b="1" i="1" smtClean="0">
                            <a:latin typeface="Cambria Math"/>
                          </a:rPr>
                          <m:t>𝟓</m:t>
                        </m:r>
                      </m:e>
                    </m:rad>
                    <m:r>
                      <a:rPr lang="en-GB" sz="2700" b="1" i="1" smtClean="0">
                        <a:latin typeface="Cambria Math"/>
                      </a:rPr>
                      <m:t> </m:t>
                    </m:r>
                    <m:r>
                      <a:rPr lang="en-US" sz="2700" b="1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2700" b="1" i="1" smtClean="0">
                        <a:latin typeface="Cambria Math"/>
                      </a:rPr>
                      <m:t> </m:t>
                    </m:r>
                    <m:r>
                      <a:rPr lang="en-US" sz="2700" b="1" i="1" smtClean="0">
                        <a:latin typeface="Cambria Math" panose="02040503050406030204" pitchFamily="18" charset="0"/>
                      </a:rPr>
                      <m:t>𝟒</m:t>
                    </m:r>
                    <m:r>
                      <a:rPr lang="en-US" sz="2700" b="1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GB" sz="2700" b="1" dirty="0">
                  <a:latin typeface="OpenDyslexic" panose="00000500000000000000" pitchFamily="50" charset="0"/>
                </a:endParaRPr>
              </a:p>
            </p:txBody>
          </p:sp>
        </mc:Choice>
        <mc:Fallback>
          <p:sp>
            <p:nvSpPr>
              <p:cNvPr id="14" name="TextBox 13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1D1881D8-710B-488E-BD9D-72C38A8664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79679" y="1089617"/>
                <a:ext cx="3249800" cy="551241"/>
              </a:xfrm>
              <a:prstGeom prst="rect">
                <a:avLst/>
              </a:prstGeom>
              <a:blipFill rotWithShape="1">
                <a:blip r:embed="rId3"/>
                <a:stretch>
                  <a:fillRect l="-1876" b="-111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373313" y="139148"/>
            <a:ext cx="81743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 smtClean="0"/>
              <a:t>Title: Expanding Brackets with surds </a:t>
            </a:r>
            <a:endParaRPr lang="en-GB" sz="2000" b="1" dirty="0"/>
          </a:p>
        </p:txBody>
      </p:sp>
      <p:sp>
        <p:nvSpPr>
          <p:cNvPr id="10" name="Rectangle 9"/>
          <p:cNvSpPr/>
          <p:nvPr/>
        </p:nvSpPr>
        <p:spPr>
          <a:xfrm>
            <a:off x="1139200" y="3174004"/>
            <a:ext cx="1359358" cy="1149971"/>
          </a:xfrm>
          <a:prstGeom prst="rect">
            <a:avLst/>
          </a:prstGeom>
          <a:solidFill>
            <a:srgbClr val="FF99FF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GB" sz="1000">
              <a:solidFill>
                <a:srgbClr val="FFFFFF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498558" y="3174003"/>
            <a:ext cx="1359357" cy="114997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GB" sz="1000">
              <a:solidFill>
                <a:srgbClr val="FFFFFF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4"/>
              <p:cNvSpPr txBox="1">
                <a:spLocks noChangeArrowheads="1"/>
              </p:cNvSpPr>
              <p:nvPr/>
            </p:nvSpPr>
            <p:spPr bwMode="auto">
              <a:xfrm>
                <a:off x="1441033" y="2604373"/>
                <a:ext cx="755691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altLang="en-US" sz="2800" i="1" dirty="0" smtClean="0">
                          <a:solidFill>
                            <a:srgbClr val="FF0000"/>
                          </a:solidFill>
                          <a:latin typeface="Cambria Math"/>
                          <a:cs typeface="Times New Roman" pitchFamily="18" charset="0"/>
                        </a:rPr>
                        <m:t>4</m:t>
                      </m:r>
                    </m:oMath>
                  </m:oMathPara>
                </a14:m>
                <a:endParaRPr lang="en-GB" altLang="en-US" sz="2800" i="1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13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41033" y="2604373"/>
                <a:ext cx="755691" cy="523220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4"/>
              <p:cNvSpPr txBox="1">
                <a:spLocks noChangeArrowheads="1"/>
              </p:cNvSpPr>
              <p:nvPr/>
            </p:nvSpPr>
            <p:spPr bwMode="auto">
              <a:xfrm>
                <a:off x="2819859" y="2604373"/>
                <a:ext cx="754582" cy="5681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14:m>
                  <m:oMath xmlns:m="http://schemas.openxmlformats.org/officeDocument/2006/math">
                    <m:r>
                      <a:rPr lang="en-GB" altLang="en-US" sz="2800" b="0" i="1" smtClean="0">
                        <a:solidFill>
                          <a:srgbClr val="FF0000"/>
                        </a:solidFill>
                        <a:latin typeface="Cambria Math"/>
                        <a:cs typeface="Times New Roman" pitchFamily="18" charset="0"/>
                      </a:rPr>
                      <m:t>−</m:t>
                    </m:r>
                    <m:rad>
                      <m:radPr>
                        <m:degHide m:val="on"/>
                        <m:ctrlPr>
                          <a:rPr lang="en-GB" altLang="en-US" sz="2800" b="0" i="1" smtClean="0">
                            <a:solidFill>
                              <a:srgbClr val="FF0000"/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radPr>
                      <m:deg/>
                      <m:e>
                        <m:r>
                          <a:rPr lang="en-GB" altLang="en-US" sz="2800" b="0" i="1" smtClean="0">
                            <a:solidFill>
                              <a:srgbClr val="FF0000"/>
                            </a:solidFill>
                            <a:latin typeface="Cambria Math"/>
                            <a:cs typeface="Times New Roman" pitchFamily="18" charset="0"/>
                          </a:rPr>
                          <m:t>5</m:t>
                        </m:r>
                      </m:e>
                    </m:rad>
                  </m:oMath>
                </a14:m>
                <a:r>
                  <a:rPr lang="en-GB" altLang="en-US" sz="2800" i="1" dirty="0" smtClean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:endParaRPr lang="en-GB" altLang="en-US" sz="2800" i="1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1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19859" y="2604373"/>
                <a:ext cx="754582" cy="568169"/>
              </a:xfrm>
              <a:prstGeom prst="rect">
                <a:avLst/>
              </a:prstGeom>
              <a:blipFill rotWithShape="1">
                <a:blip r:embed="rId5"/>
                <a:stretch>
                  <a:fillRect r="-4065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4"/>
              <p:cNvSpPr txBox="1">
                <a:spLocks noChangeArrowheads="1"/>
              </p:cNvSpPr>
              <p:nvPr/>
            </p:nvSpPr>
            <p:spPr bwMode="auto">
              <a:xfrm>
                <a:off x="2744401" y="3553723"/>
                <a:ext cx="755691" cy="584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14:m>
                  <m:oMath xmlns:m="http://schemas.openxmlformats.org/officeDocument/2006/math">
                    <m:r>
                      <a:rPr lang="en-GB" altLang="en-US" sz="2800" b="0" i="1" dirty="0" smtClean="0">
                        <a:solidFill>
                          <a:srgbClr val="FF0000"/>
                        </a:solidFill>
                        <a:latin typeface="Cambria Math"/>
                        <a:cs typeface="Times New Roman" pitchFamily="18" charset="0"/>
                      </a:rPr>
                      <m:t>−6</m:t>
                    </m:r>
                    <m:rad>
                      <m:radPr>
                        <m:degHide m:val="on"/>
                        <m:ctrlPr>
                          <a:rPr lang="en-GB" altLang="en-US" sz="2800" b="0" i="1" dirty="0" smtClean="0">
                            <a:solidFill>
                              <a:srgbClr val="FF0000"/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radPr>
                      <m:deg/>
                      <m:e>
                        <m:r>
                          <a:rPr lang="en-GB" altLang="en-US" sz="2800" b="0" i="1" dirty="0" smtClean="0">
                            <a:solidFill>
                              <a:srgbClr val="FF0000"/>
                            </a:solidFill>
                            <a:latin typeface="Cambria Math"/>
                            <a:cs typeface="Times New Roman" pitchFamily="18" charset="0"/>
                          </a:rPr>
                          <m:t>5</m:t>
                        </m:r>
                      </m:e>
                    </m:rad>
                  </m:oMath>
                </a14:m>
                <a:r>
                  <a:rPr lang="en-GB" altLang="en-US" sz="2800" i="1" dirty="0" smtClean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:endParaRPr lang="en-GB" altLang="en-US" sz="2800" i="1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16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744401" y="3553723"/>
                <a:ext cx="755691" cy="584775"/>
              </a:xfrm>
              <a:prstGeom prst="rect">
                <a:avLst/>
              </a:prstGeom>
              <a:blipFill rotWithShape="1">
                <a:blip r:embed="rId6"/>
                <a:stretch>
                  <a:fillRect r="-30645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4"/>
          <p:cNvSpPr txBox="1">
            <a:spLocks noChangeArrowheads="1"/>
          </p:cNvSpPr>
          <p:nvPr/>
        </p:nvSpPr>
        <p:spPr bwMode="auto">
          <a:xfrm>
            <a:off x="1267754" y="3568856"/>
            <a:ext cx="110225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24</a:t>
            </a:r>
            <a:r>
              <a:rPr lang="en-GB" altLang="en-US" sz="28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GB" altLang="en-US" sz="2800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8" name="TextBox 4"/>
              <p:cNvSpPr txBox="1">
                <a:spLocks noChangeArrowheads="1"/>
              </p:cNvSpPr>
              <p:nvPr/>
            </p:nvSpPr>
            <p:spPr bwMode="auto">
              <a:xfrm>
                <a:off x="392227" y="3550875"/>
                <a:ext cx="755691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altLang="en-US" sz="2800" b="0" i="1" dirty="0" smtClean="0">
                          <a:solidFill>
                            <a:srgbClr val="FF0000"/>
                          </a:solidFill>
                          <a:latin typeface="Cambria Math"/>
                          <a:cs typeface="Times New Roman" pitchFamily="18" charset="0"/>
                        </a:rPr>
                        <m:t>6</m:t>
                      </m:r>
                    </m:oMath>
                  </m:oMathPara>
                </a14:m>
                <a:endParaRPr lang="en-GB" altLang="en-US" sz="2800" i="1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18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92227" y="3550875"/>
                <a:ext cx="755691" cy="523220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1040826" y="5143499"/>
                <a:ext cx="2658356" cy="72295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=24−6</m:t>
                      </m:r>
                      <m:rad>
                        <m:radPr>
                          <m:degHide m:val="on"/>
                          <m:ctrlPr>
                            <a:rPr lang="en-GB" sz="36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GB" sz="36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5</m:t>
                          </m:r>
                        </m:e>
                      </m:rad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0826" y="5143499"/>
                <a:ext cx="2658356" cy="722955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38668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5" grpId="0"/>
      <p:bldP spid="16" grpId="0"/>
      <p:bldP spid="17" grpId="0"/>
      <p:bldP spid="1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52045" y="649811"/>
            <a:ext cx="23724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GB" dirty="0">
                <a:solidFill>
                  <a:srgbClr val="000000"/>
                </a:solidFill>
                <a:latin typeface="Calibri" panose="020F0502020204030204"/>
              </a:rPr>
              <a:t>Worked </a:t>
            </a:r>
            <a:r>
              <a:rPr lang="en-GB" dirty="0" smtClean="0">
                <a:solidFill>
                  <a:srgbClr val="000000"/>
                </a:solidFill>
                <a:latin typeface="Calibri" panose="020F0502020204030204"/>
              </a:rPr>
              <a:t>Example 2</a:t>
            </a:r>
            <a:endParaRPr lang="en-GB" dirty="0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398019" y="720285"/>
            <a:ext cx="17672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GB" dirty="0">
                <a:solidFill>
                  <a:srgbClr val="000000"/>
                </a:solidFill>
                <a:latin typeface="Calibri" panose="020F0502020204030204"/>
              </a:rPr>
              <a:t>Your </a:t>
            </a:r>
            <a:r>
              <a:rPr lang="en-GB" dirty="0" smtClean="0">
                <a:solidFill>
                  <a:srgbClr val="000000"/>
                </a:solidFill>
                <a:latin typeface="Calibri" panose="020F0502020204030204"/>
              </a:rPr>
              <a:t>Turn 2</a:t>
            </a:r>
            <a:endParaRPr lang="en-GB" dirty="0">
              <a:solidFill>
                <a:srgbClr val="000000"/>
              </a:solidFill>
              <a:latin typeface="Calibri" panose="020F0502020204030204"/>
            </a:endParaRPr>
          </a:p>
        </p:txBody>
      </p:sp>
      <p:cxnSp>
        <p:nvCxnSpPr>
          <p:cNvPr id="8" name="Straight Connector 7"/>
          <p:cNvCxnSpPr>
            <a:cxnSpLocks/>
          </p:cNvCxnSpPr>
          <p:nvPr/>
        </p:nvCxnSpPr>
        <p:spPr>
          <a:xfrm>
            <a:off x="4398019" y="1372259"/>
            <a:ext cx="0" cy="5485741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>
            <a:cxnSpLocks/>
          </p:cNvCxnSpPr>
          <p:nvPr/>
        </p:nvCxnSpPr>
        <p:spPr>
          <a:xfrm>
            <a:off x="0" y="1676727"/>
            <a:ext cx="9144000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="" xmlns:a16="http://schemas.microsoft.com/office/drawing/2014/main" id="{102B0E23-5176-4565-9956-AA4DF08764A7}"/>
                  </a:ext>
                </a:extLst>
              </p:cNvPr>
              <p:cNvSpPr txBox="1"/>
              <p:nvPr/>
            </p:nvSpPr>
            <p:spPr>
              <a:xfrm>
                <a:off x="373313" y="1089617"/>
                <a:ext cx="3447670" cy="5652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7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7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GB" sz="2700" b="1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+</m:t>
                      </m:r>
                      <m:rad>
                        <m:radPr>
                          <m:degHide m:val="on"/>
                          <m:ctrlPr>
                            <a:rPr lang="en-GB" sz="2700" b="1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GB" sz="2700" b="1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𝟓</m:t>
                          </m:r>
                        </m:e>
                      </m:rad>
                      <m:r>
                        <a:rPr lang="en-US" sz="27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US" sz="2700" b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7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en-GB" sz="2700" b="1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−</m:t>
                      </m:r>
                      <m:rad>
                        <m:radPr>
                          <m:degHide m:val="on"/>
                          <m:ctrlPr>
                            <a:rPr lang="en-GB" sz="2700" b="1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GB" sz="2700" b="1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𝟓</m:t>
                          </m:r>
                        </m:e>
                      </m:rad>
                      <m:r>
                        <a:rPr lang="en-US" sz="27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700" b="1" dirty="0">
                  <a:solidFill>
                    <a:srgbClr val="000000"/>
                  </a:solidFill>
                  <a:latin typeface="OpenDyslexic" panose="00000500000000000000" pitchFamily="50" charset="0"/>
                </a:endParaRPr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102B0E23-5176-4565-9956-AA4DF08764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3313" y="1089617"/>
                <a:ext cx="3447670" cy="565283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>
                <a:extLst>
                  <a:ext uri="{FF2B5EF4-FFF2-40B4-BE49-F238E27FC236}">
                    <a16:creationId xmlns="" xmlns:a16="http://schemas.microsoft.com/office/drawing/2014/main" id="{1D1881D8-710B-488E-BD9D-72C38A8664D7}"/>
                  </a:ext>
                </a:extLst>
              </p:cNvPr>
              <p:cNvSpPr txBox="1"/>
              <p:nvPr/>
            </p:nvSpPr>
            <p:spPr>
              <a:xfrm>
                <a:off x="5079679" y="1089617"/>
                <a:ext cx="3249800" cy="5652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7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ad>
                        <m:radPr>
                          <m:degHide m:val="on"/>
                          <m:ctrlPr>
                            <a:rPr lang="en-GB" sz="2700" b="1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GB" sz="2700" b="1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𝟓</m:t>
                          </m:r>
                        </m:e>
                      </m:rad>
                      <m:r>
                        <a:rPr lang="en-US" sz="27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700" b="1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𝟏</m:t>
                      </m:r>
                      <m:r>
                        <a:rPr lang="en-US" sz="27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US" sz="27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)(</m:t>
                      </m:r>
                      <m:rad>
                        <m:radPr>
                          <m:degHide m:val="on"/>
                          <m:ctrlPr>
                            <a:rPr lang="en-GB" sz="2700" b="1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GB" sz="2700" b="1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𝟓</m:t>
                          </m:r>
                        </m:e>
                      </m:rad>
                      <m:r>
                        <a:rPr lang="en-US" sz="27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7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en-US" sz="27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700" b="1" dirty="0">
                  <a:solidFill>
                    <a:srgbClr val="000000"/>
                  </a:solidFill>
                  <a:latin typeface="OpenDyslexic" panose="00000500000000000000" pitchFamily="50" charset="0"/>
                </a:endParaRPr>
              </a:p>
            </p:txBody>
          </p:sp>
        </mc:Choice>
        <mc:Fallback>
          <p:sp>
            <p:nvSpPr>
              <p:cNvPr id="14" name="TextBox 13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1D1881D8-710B-488E-BD9D-72C38A8664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79679" y="1089617"/>
                <a:ext cx="3249800" cy="565283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/>
          <p:cNvSpPr txBox="1"/>
          <p:nvPr/>
        </p:nvSpPr>
        <p:spPr>
          <a:xfrm>
            <a:off x="373313" y="139148"/>
            <a:ext cx="81743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 smtClean="0"/>
              <a:t>Title: Expanding Brackets with surds </a:t>
            </a:r>
            <a:endParaRPr lang="en-GB" sz="2000" b="1" dirty="0"/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833309645"/>
                  </p:ext>
                </p:extLst>
              </p:nvPr>
            </p:nvGraphicFramePr>
            <p:xfrm>
              <a:off x="750405" y="2044350"/>
              <a:ext cx="2514600" cy="2198943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838200"/>
                    <a:gridCol w="838200"/>
                    <a:gridCol w="838200"/>
                  </a:tblGrid>
                  <a:tr h="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i="1">
                                    <a:effectLst/>
                                    <a:latin typeface="Cambria Math"/>
                                    <a:ea typeface="Calibri"/>
                                    <a:cs typeface="Times New Roman"/>
                                  </a:rPr>
                                  <m:t>×</m:t>
                                </m:r>
                              </m:oMath>
                            </m:oMathPara>
                          </a14:m>
                          <a:endParaRPr lang="en-GB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pattFill prst="pct10">
                          <a:fgClr>
                            <a:srgbClr val="FFFFFF"/>
                          </a:fgClr>
                          <a:bgClr>
                            <a:srgbClr val="E5E5E5"/>
                          </a:bgClr>
                        </a:patt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400" dirty="0" smtClean="0">
                              <a:effectLst/>
                              <a:latin typeface="Calibri"/>
                              <a:ea typeface="Calibri"/>
                              <a:cs typeface="Times New Roman"/>
                            </a:rPr>
                            <a:t> </a:t>
                          </a:r>
                          <a:endParaRPr lang="en-GB" sz="11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400" b="0" i="1" smtClean="0">
                                    <a:effectLst/>
                                    <a:latin typeface="Cambria Math"/>
                                    <a:ea typeface="Calibri"/>
                                    <a:cs typeface="Times New Roman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GB" sz="11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400" dirty="0">
                              <a:effectLst/>
                              <a:latin typeface="Calibri"/>
                              <a:ea typeface="Calibri"/>
                              <a:cs typeface="Times New Roman"/>
                            </a:rPr>
                            <a:t> </a:t>
                          </a:r>
                          <a:endParaRPr lang="en-GB" sz="11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pattFill prst="pct10">
                          <a:fgClr>
                            <a:srgbClr val="FFFFFF"/>
                          </a:fgClr>
                          <a:bgClr>
                            <a:srgbClr val="E5E5E5"/>
                          </a:bgClr>
                        </a:patt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ad>
                                  <m:radPr>
                                    <m:degHide m:val="on"/>
                                    <m:ctrlPr>
                                      <a:rPr lang="en-GB" sz="1400" i="1" dirty="0" smtClean="0">
                                        <a:effectLst/>
                                        <a:latin typeface="Cambria Math"/>
                                        <a:cs typeface="Times New Roman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GB" sz="1400" b="0" i="1" dirty="0" smtClean="0">
                                        <a:effectLst/>
                                        <a:latin typeface="Cambria Math"/>
                                        <a:cs typeface="Times New Roman"/>
                                      </a:rPr>
                                      <m:t>5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lang="en-GB" sz="11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pattFill prst="pct10">
                          <a:fgClr>
                            <a:srgbClr val="FFFFFF"/>
                          </a:fgClr>
                          <a:bgClr>
                            <a:srgbClr val="E5E5E5"/>
                          </a:bgClr>
                        </a:pattFill>
                      </a:tcPr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400" dirty="0" smtClean="0">
                              <a:effectLst/>
                              <a:latin typeface="Calibri"/>
                              <a:ea typeface="Calibri"/>
                              <a:cs typeface="Times New Roman"/>
                            </a:rPr>
                            <a:t> </a:t>
                          </a:r>
                          <a:endParaRPr lang="en-GB" sz="11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400" b="0" i="1" smtClean="0">
                                    <a:effectLst/>
                                    <a:latin typeface="Cambria Math"/>
                                    <a:ea typeface="Calibri"/>
                                    <a:cs typeface="Times New Roman"/>
                                  </a:rPr>
                                  <m:t>4</m:t>
                                </m:r>
                              </m:oMath>
                            </m:oMathPara>
                          </a14:m>
                          <a:endParaRPr lang="en-GB" sz="11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400" dirty="0">
                              <a:effectLst/>
                              <a:latin typeface="Calibri"/>
                              <a:ea typeface="Calibri"/>
                              <a:cs typeface="Times New Roman"/>
                            </a:rPr>
                            <a:t> </a:t>
                          </a:r>
                          <a:endParaRPr lang="en-GB" sz="11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pattFill prst="pct10">
                          <a:fgClr>
                            <a:srgbClr val="FFFFFF"/>
                          </a:fgClr>
                          <a:bgClr>
                            <a:srgbClr val="E5E5E5"/>
                          </a:bgClr>
                        </a:patt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100" dirty="0" smtClean="0">
                              <a:effectLst/>
                              <a:latin typeface="Calibri"/>
                              <a:ea typeface="Calibri"/>
                              <a:cs typeface="Times New Roman"/>
                            </a:rPr>
                            <a:t> </a:t>
                          </a:r>
                        </a:p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0" i="1" smtClean="0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/>
                                    <a:ea typeface="Calibri"/>
                                    <a:cs typeface="Times New Roman"/>
                                  </a:rPr>
                                  <m:t>8</m:t>
                                </m:r>
                              </m:oMath>
                            </m:oMathPara>
                          </a14:m>
                          <a:endParaRPr lang="en-GB" sz="1100" dirty="0">
                            <a:solidFill>
                              <a:srgbClr val="FF0000"/>
                            </a:solidFill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1100" dirty="0" smtClean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100" dirty="0">
                              <a:effectLst/>
                              <a:latin typeface="Calibri"/>
                              <a:ea typeface="Calibri"/>
                              <a:cs typeface="Times New Roman"/>
                            </a:rPr>
                            <a:t> </a:t>
                          </a:r>
                          <a14:m>
                            <m:oMath xmlns:m="http://schemas.openxmlformats.org/officeDocument/2006/math">
                              <m:r>
                                <a:rPr kumimoji="0" lang="en-GB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/>
                                  <a:ea typeface="Calibri"/>
                                  <a:cs typeface="Times New Roman"/>
                                </a:rPr>
                                <m:t>4</m:t>
                              </m:r>
                              <m:rad>
                                <m:radPr>
                                  <m:degHide m:val="on"/>
                                  <m:ctrlPr>
                                    <a:rPr kumimoji="0" lang="en-GB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FF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/>
                                      <a:cs typeface="Times New Roman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kumimoji="0" lang="en-GB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FF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/>
                                      <a:cs typeface="Times New Roman"/>
                                    </a:rPr>
                                    <m:t>5</m:t>
                                  </m:r>
                                </m:e>
                              </m:rad>
                            </m:oMath>
                          </a14:m>
                          <a:endParaRPr lang="en-GB" sz="11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400" dirty="0" smtClean="0">
                              <a:effectLst/>
                              <a:latin typeface="Calibri"/>
                              <a:ea typeface="Calibri"/>
                              <a:cs typeface="Times New Roman"/>
                            </a:rPr>
                            <a:t> </a:t>
                          </a:r>
                          <a:endParaRPr lang="en-GB" sz="11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400" b="0" i="1" smtClean="0">
                                    <a:effectLst/>
                                    <a:latin typeface="Cambria Math"/>
                                    <a:ea typeface="Calibri"/>
                                    <a:cs typeface="Times New Roman"/>
                                  </a:rPr>
                                  <m:t>−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lang="en-GB" sz="1400" b="0" i="1" smtClean="0">
                                        <a:effectLst/>
                                        <a:latin typeface="Cambria Math"/>
                                        <a:cs typeface="Times New Roman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GB" sz="1400" b="0" i="1" smtClean="0">
                                        <a:effectLst/>
                                        <a:latin typeface="Cambria Math"/>
                                        <a:cs typeface="Times New Roman"/>
                                      </a:rPr>
                                      <m:t>5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lang="en-GB" sz="1400" b="0" dirty="0" smtClean="0">
                            <a:effectLst/>
                            <a:latin typeface="Calibri"/>
                            <a:cs typeface="Times New Roman"/>
                          </a:endParaRPr>
                        </a:p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400" dirty="0">
                              <a:effectLst/>
                              <a:latin typeface="Calibri"/>
                              <a:ea typeface="Calibri"/>
                              <a:cs typeface="Times New Roman"/>
                            </a:rPr>
                            <a:t> </a:t>
                          </a:r>
                          <a:endParaRPr lang="en-GB" sz="11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pattFill prst="pct10">
                          <a:fgClr>
                            <a:srgbClr val="FFFFFF"/>
                          </a:fgClr>
                          <a:bgClr>
                            <a:srgbClr val="E5E5E5"/>
                          </a:bgClr>
                        </a:patt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100" dirty="0" smtClean="0">
                              <a:effectLst/>
                              <a:latin typeface="Calibri"/>
                              <a:ea typeface="Calibri"/>
                              <a:cs typeface="Times New Roman"/>
                            </a:rPr>
                            <a:t> </a:t>
                          </a:r>
                        </a:p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FF0000"/>
                                    </a:solidFill>
                                    <a:effectLst/>
                                    <a:uLnTx/>
                                    <a:uFillTx/>
                                    <a:latin typeface="Cambria Math"/>
                                    <a:ea typeface="Calibri"/>
                                    <a:cs typeface="Times New Roman"/>
                                  </a:rPr>
                                  <m:t>−2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kumimoji="0" lang="en-GB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FF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/>
                                        <a:cs typeface="Times New Roman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kumimoji="0" lang="en-GB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FF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/>
                                        <a:cs typeface="Times New Roman"/>
                                      </a:rPr>
                                      <m:t>5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lang="en-GB" sz="11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lang="en-GB" sz="1600" b="0" i="1" smtClean="0">
                                  <a:solidFill>
                                    <a:srgbClr val="FF0000"/>
                                  </a:solidFill>
                                  <a:effectLst/>
                                  <a:latin typeface="Cambria Math"/>
                                  <a:ea typeface="Calibri"/>
                                  <a:cs typeface="Times New Roman"/>
                                </a:rPr>
                                <m:t>−</m:t>
                              </m:r>
                              <m:rad>
                                <m:radPr>
                                  <m:degHide m:val="on"/>
                                  <m:ctrlPr>
                                    <a:rPr lang="en-GB" sz="1600" b="0" i="1" smtClean="0">
                                      <a:solidFill>
                                        <a:srgbClr val="FF0000"/>
                                      </a:solidFill>
                                      <a:effectLst/>
                                      <a:latin typeface="Cambria Math"/>
                                      <a:cs typeface="Times New Roman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GB" sz="1600" b="0" i="1" smtClean="0">
                                      <a:solidFill>
                                        <a:srgbClr val="FF0000"/>
                                      </a:solidFill>
                                      <a:effectLst/>
                                      <a:latin typeface="Cambria Math"/>
                                      <a:cs typeface="Times New Roman"/>
                                    </a:rPr>
                                    <m:t>25</m:t>
                                  </m:r>
                                </m:e>
                              </m:rad>
                              <m:r>
                                <a:rPr lang="en-GB" sz="1600" b="0" i="1" smtClean="0">
                                  <a:solidFill>
                                    <a:srgbClr val="FF0000"/>
                                  </a:solidFill>
                                  <a:effectLst/>
                                  <a:latin typeface="Cambria Math"/>
                                  <a:cs typeface="Times New Roman"/>
                                </a:rPr>
                                <m:t>=−5</m:t>
                              </m:r>
                            </m:oMath>
                          </a14:m>
                          <a:r>
                            <a:rPr lang="en-GB" sz="1600" dirty="0" smtClean="0">
                              <a:solidFill>
                                <a:srgbClr val="FF0000"/>
                              </a:solidFill>
                              <a:effectLst/>
                              <a:latin typeface="Calibri"/>
                              <a:ea typeface="Calibri"/>
                              <a:cs typeface="Times New Roman"/>
                            </a:rPr>
                            <a:t> 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833309645"/>
                  </p:ext>
                </p:extLst>
              </p:nvPr>
            </p:nvGraphicFramePr>
            <p:xfrm>
              <a:off x="750405" y="2044350"/>
              <a:ext cx="2514600" cy="2198943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838200"/>
                    <a:gridCol w="838200"/>
                    <a:gridCol w="838200"/>
                  </a:tblGrid>
                  <a:tr h="72167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4"/>
                          <a:stretch>
                            <a:fillRect r="-199275" b="-20678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4"/>
                          <a:stretch>
                            <a:fillRect l="-100730" r="-100730" b="-20678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4"/>
                          <a:stretch>
                            <a:fillRect l="-199275" b="-206780"/>
                          </a:stretch>
                        </a:blipFill>
                      </a:tcPr>
                    </a:tc>
                  </a:tr>
                  <a:tr h="72167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4"/>
                          <a:stretch>
                            <a:fillRect t="-99160" r="-199275" b="-1050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4"/>
                          <a:stretch>
                            <a:fillRect l="-100730" t="-99160" r="-100730" b="-1050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4"/>
                          <a:stretch>
                            <a:fillRect l="-199275" t="-99160" b="-105042"/>
                          </a:stretch>
                        </a:blipFill>
                      </a:tcPr>
                    </a:tc>
                  </a:tr>
                  <a:tr h="75558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4"/>
                          <a:stretch>
                            <a:fillRect t="-191129" r="-199275" b="-80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4"/>
                          <a:stretch>
                            <a:fillRect l="-100730" t="-191129" r="-100730" b="-80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4"/>
                          <a:stretch>
                            <a:fillRect l="-199275" t="-191129" b="-806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1017365" y="4896577"/>
                <a:ext cx="2159566" cy="65287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=3+2</m:t>
                      </m:r>
                      <m:rad>
                        <m:radPr>
                          <m:degHide m:val="on"/>
                          <m:ctrlP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5</m:t>
                          </m:r>
                        </m:e>
                      </m:rad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7365" y="4896577"/>
                <a:ext cx="2159566" cy="652871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58674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Expand and simplify</a:t>
            </a:r>
            <a:endParaRPr lang="en-GB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214" y="1718432"/>
            <a:ext cx="4354847" cy="49292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2061" y="1692201"/>
            <a:ext cx="4472817" cy="50396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50836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200896"/>
            <a:ext cx="8229600" cy="1143000"/>
          </a:xfrm>
        </p:spPr>
        <p:txBody>
          <a:bodyPr/>
          <a:lstStyle/>
          <a:p>
            <a:r>
              <a:rPr lang="en-GB" sz="3200" b="1" dirty="0" smtClean="0"/>
              <a:t>Increasingly Difficult </a:t>
            </a:r>
            <a:r>
              <a:rPr lang="en-GB" sz="3200" b="1" dirty="0" smtClean="0"/>
              <a:t>Fluency Practice </a:t>
            </a:r>
            <a:endParaRPr lang="en-GB" sz="3200" b="1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526" y="1732193"/>
            <a:ext cx="8838590" cy="3732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60092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000" dirty="0" smtClean="0"/>
              <a:t>MARK/CORRECT YOUR WORK</a:t>
            </a:r>
            <a:endParaRPr lang="en-GB" sz="4000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483" y="1579793"/>
            <a:ext cx="8799783" cy="3257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78590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Challenge </a:t>
            </a:r>
            <a:endParaRPr lang="en-GB" b="1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876" y="1968781"/>
            <a:ext cx="7887240" cy="24557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66473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2.xml><?xml version="1.0" encoding="utf-8"?>
<a:theme xmlns:a="http://schemas.openxmlformats.org/drawingml/2006/main" name="1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3.xml><?xml version="1.0" encoding="utf-8"?>
<a:theme xmlns:a="http://schemas.openxmlformats.org/drawingml/2006/main" name="2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4.xml><?xml version="1.0" encoding="utf-8"?>
<a:theme xmlns:a="http://schemas.openxmlformats.org/drawingml/2006/main" name="3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5.xml><?xml version="1.0" encoding="utf-8"?>
<a:theme xmlns:a="http://schemas.openxmlformats.org/drawingml/2006/main" name="1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6.xml><?xml version="1.0" encoding="utf-8"?>
<a:theme xmlns:a="http://schemas.openxmlformats.org/drawingml/2006/main" name="4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7.xml><?xml version="1.0" encoding="utf-8"?>
<a:theme xmlns:a="http://schemas.openxmlformats.org/drawingml/2006/main" name="5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8.xml><?xml version="1.0" encoding="utf-8"?>
<a:theme xmlns:a="http://schemas.openxmlformats.org/drawingml/2006/main" name="6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9.xml><?xml version="1.0" encoding="utf-8"?>
<a:theme xmlns:a="http://schemas.openxmlformats.org/drawingml/2006/main" name="2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0.xml><?xml version="1.0" encoding="utf-8"?>
<a:theme xmlns:a="http://schemas.openxmlformats.org/drawingml/2006/main" name="7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1.xml><?xml version="1.0" encoding="utf-8"?>
<a:theme xmlns:a="http://schemas.openxmlformats.org/drawingml/2006/main" name="8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2.xml><?xml version="1.0" encoding="utf-8"?>
<a:theme xmlns:a="http://schemas.openxmlformats.org/drawingml/2006/main" name="9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3.xml><?xml version="1.0" encoding="utf-8"?>
<a:theme xmlns:a="http://schemas.openxmlformats.org/drawingml/2006/main" name="3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Archway</Template>
  <TotalTime>2442</TotalTime>
  <Words>365</Words>
  <Application>Microsoft Office PowerPoint</Application>
  <PresentationFormat>On-screen Show (4:3)</PresentationFormat>
  <Paragraphs>94</Paragraphs>
  <Slides>15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13</vt:i4>
      </vt:variant>
      <vt:variant>
        <vt:lpstr>Slide Titles</vt:lpstr>
      </vt:variant>
      <vt:variant>
        <vt:i4>15</vt:i4>
      </vt:variant>
    </vt:vector>
  </HeadingPairs>
  <TitlesOfParts>
    <vt:vector size="28" baseType="lpstr">
      <vt:lpstr>Archway</vt:lpstr>
      <vt:lpstr>1_ArchwayMaster</vt:lpstr>
      <vt:lpstr>2_ArchwayMaster</vt:lpstr>
      <vt:lpstr>3_ArchwayMaster</vt:lpstr>
      <vt:lpstr>1_Archway PPT</vt:lpstr>
      <vt:lpstr>4_ArchwayMaster</vt:lpstr>
      <vt:lpstr>5_ArchwayMaster</vt:lpstr>
      <vt:lpstr>6_ArchwayMaster</vt:lpstr>
      <vt:lpstr>2_Archway PPT</vt:lpstr>
      <vt:lpstr>7_ArchwayMaster</vt:lpstr>
      <vt:lpstr>8_ArchwayMaster</vt:lpstr>
      <vt:lpstr>9_ArchwayMaster</vt:lpstr>
      <vt:lpstr>3_Archway PPT</vt:lpstr>
      <vt:lpstr>Evaluate the following:</vt:lpstr>
      <vt:lpstr>PowerPoint Presentation</vt:lpstr>
      <vt:lpstr>Whiteboards Ready! </vt:lpstr>
      <vt:lpstr>Evaluate: </vt:lpstr>
      <vt:lpstr>Evaluate: </vt:lpstr>
      <vt:lpstr>Evaluate: </vt:lpstr>
      <vt:lpstr>Evaluate: </vt:lpstr>
      <vt:lpstr>Evaluate: </vt:lpstr>
      <vt:lpstr>Today we are going to be expanding brackets with surd terms. </vt:lpstr>
      <vt:lpstr>PowerPoint Presentation</vt:lpstr>
      <vt:lpstr>PowerPoint Presentation</vt:lpstr>
      <vt:lpstr>Expand and simplify</vt:lpstr>
      <vt:lpstr>Increasingly Difficult Fluency Practice </vt:lpstr>
      <vt:lpstr>MARK/CORRECT YOUR WORK</vt:lpstr>
      <vt:lpstr>Challenge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Craig Barton</dc:creator>
  <cp:lastModifiedBy>Elder, L</cp:lastModifiedBy>
  <cp:revision>96</cp:revision>
  <cp:lastPrinted>2020-01-08T08:11:55Z</cp:lastPrinted>
  <dcterms:created xsi:type="dcterms:W3CDTF">2018-01-26T08:52:52Z</dcterms:created>
  <dcterms:modified xsi:type="dcterms:W3CDTF">2020-09-13T17:53:28Z</dcterms:modified>
</cp:coreProperties>
</file>