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96" r:id="rId3"/>
  </p:sldMasterIdLst>
  <p:notesMasterIdLst>
    <p:notesMasterId r:id="rId26"/>
  </p:notesMasterIdLst>
  <p:sldIdLst>
    <p:sldId id="277" r:id="rId4"/>
    <p:sldId id="267" r:id="rId5"/>
    <p:sldId id="271" r:id="rId6"/>
    <p:sldId id="272" r:id="rId7"/>
    <p:sldId id="292" r:id="rId8"/>
    <p:sldId id="291" r:id="rId9"/>
    <p:sldId id="293" r:id="rId10"/>
    <p:sldId id="284" r:id="rId11"/>
    <p:sldId id="285" r:id="rId12"/>
    <p:sldId id="273" r:id="rId13"/>
    <p:sldId id="281" r:id="rId14"/>
    <p:sldId id="282" r:id="rId15"/>
    <p:sldId id="283" r:id="rId16"/>
    <p:sldId id="275" r:id="rId17"/>
    <p:sldId id="278" r:id="rId18"/>
    <p:sldId id="266" r:id="rId19"/>
    <p:sldId id="268" r:id="rId20"/>
    <p:sldId id="269" r:id="rId21"/>
    <p:sldId id="270" r:id="rId22"/>
    <p:sldId id="263" r:id="rId23"/>
    <p:sldId id="279" r:id="rId24"/>
    <p:sldId id="264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97" autoAdjust="0"/>
    <p:restoredTop sz="94139" autoAdjust="0"/>
  </p:normalViewPr>
  <p:slideViewPr>
    <p:cSldViewPr>
      <p:cViewPr>
        <p:scale>
          <a:sx n="76" d="100"/>
          <a:sy n="76" d="100"/>
        </p:scale>
        <p:origin x="-117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D59403-2AC4-4440-A57F-1AAF5847DA89}" type="datetimeFigureOut">
              <a:rPr lang="en-GB" smtClean="0"/>
              <a:t>03/09/2020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D63807-BA29-41AD-8123-25389EBB11C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4545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aseline="0" dirty="0" smtClean="0"/>
              <a:t>Pick four or five examples to share with the class. Choose correct examples and also examples with errors to discuss.</a:t>
            </a:r>
          </a:p>
          <a:p>
            <a:r>
              <a:rPr lang="en-GB" baseline="0" dirty="0" smtClean="0"/>
              <a:t>Show by:</a:t>
            </a:r>
          </a:p>
          <a:p>
            <a:r>
              <a:rPr lang="en-GB" baseline="0" dirty="0" smtClean="0"/>
              <a:t>Showing whiteboards</a:t>
            </a:r>
          </a:p>
          <a:p>
            <a:r>
              <a:rPr lang="en-GB" baseline="0" dirty="0" smtClean="0"/>
              <a:t>Using the </a:t>
            </a:r>
            <a:r>
              <a:rPr lang="en-GB" baseline="0" dirty="0" err="1" smtClean="0"/>
              <a:t>visualiser</a:t>
            </a:r>
            <a:endParaRPr lang="en-GB" baseline="0" dirty="0" smtClean="0"/>
          </a:p>
          <a:p>
            <a:r>
              <a:rPr lang="en-GB" baseline="0" dirty="0" smtClean="0"/>
              <a:t>Taking photos with your phone and saving to Google Photos which can be shown immediately on the screen.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07621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6593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65939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6A609-8187-4CB5-94D5-DF277E6A631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1940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B36EB-0382-43E4-8065-F0BE3325CA4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570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74A7B-D5CD-4124-A076-6B72649CE2F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612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E1B3B-1198-4D0A-ACA6-E8D8D6AAE5C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2742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6C6AB-6310-4CFF-8091-02A786CBA96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4252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B414F8-8348-4B19-8534-718A0CEFC94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4215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AE141-21D5-4281-9F22-3ED4745BE01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089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BED02-69AC-4CF7-811D-519C9DAD1BE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9497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8215A-2683-4D40-93B3-1695D49E367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3344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9CC74-8E89-4B12-AD9A-FD695D0919F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3325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543FF-A07B-429E-A3FE-1E5AB634DA4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356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36811-666B-485B-B7D1-E4DFA8D1B996}" type="datetimeFigureOut">
              <a:rPr lang="en-GB" smtClean="0">
                <a:solidFill>
                  <a:srgbClr val="696464"/>
                </a:solidFill>
              </a:rPr>
              <a:pPr/>
              <a:t>03/09/2020</a:t>
            </a:fld>
            <a:endParaRPr lang="en-GB">
              <a:solidFill>
                <a:srgbClr val="696464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696464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6AE92-1854-4D77-AE81-D9C097835F10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71114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36811-666B-485B-B7D1-E4DFA8D1B996}" type="datetimeFigureOut">
              <a:rPr lang="en-GB" smtClean="0">
                <a:solidFill>
                  <a:srgbClr val="696464"/>
                </a:solidFill>
              </a:rPr>
              <a:pPr/>
              <a:t>03/09/2020</a:t>
            </a:fld>
            <a:endParaRPr lang="en-GB">
              <a:solidFill>
                <a:srgbClr val="696464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696464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6AE92-1854-4D77-AE81-D9C097835F10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6115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36811-666B-485B-B7D1-E4DFA8D1B996}" type="datetimeFigureOut">
              <a:rPr lang="en-GB" smtClean="0">
                <a:solidFill>
                  <a:srgbClr val="696464"/>
                </a:solidFill>
              </a:rPr>
              <a:pPr/>
              <a:t>03/09/2020</a:t>
            </a:fld>
            <a:endParaRPr lang="en-GB">
              <a:solidFill>
                <a:srgbClr val="696464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696464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6AE92-1854-4D77-AE81-D9C097835F10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3394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36811-666B-485B-B7D1-E4DFA8D1B996}" type="datetimeFigureOut">
              <a:rPr lang="en-GB" smtClean="0">
                <a:solidFill>
                  <a:srgbClr val="696464"/>
                </a:solidFill>
              </a:rPr>
              <a:pPr/>
              <a:t>03/09/2020</a:t>
            </a:fld>
            <a:endParaRPr lang="en-GB">
              <a:solidFill>
                <a:srgbClr val="696464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696464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6AE92-1854-4D77-AE81-D9C097835F10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9843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36811-666B-485B-B7D1-E4DFA8D1B996}" type="datetimeFigureOut">
              <a:rPr lang="en-GB" smtClean="0">
                <a:solidFill>
                  <a:srgbClr val="696464"/>
                </a:solidFill>
              </a:rPr>
              <a:pPr/>
              <a:t>03/09/2020</a:t>
            </a:fld>
            <a:endParaRPr lang="en-GB">
              <a:solidFill>
                <a:srgbClr val="696464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696464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6AE92-1854-4D77-AE81-D9C097835F10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48629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36811-666B-485B-B7D1-E4DFA8D1B996}" type="datetimeFigureOut">
              <a:rPr lang="en-GB" smtClean="0">
                <a:solidFill>
                  <a:srgbClr val="696464"/>
                </a:solidFill>
              </a:rPr>
              <a:pPr/>
              <a:t>03/09/2020</a:t>
            </a:fld>
            <a:endParaRPr lang="en-GB">
              <a:solidFill>
                <a:srgbClr val="696464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696464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6AE92-1854-4D77-AE81-D9C097835F10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6504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36811-666B-485B-B7D1-E4DFA8D1B996}" type="datetimeFigureOut">
              <a:rPr lang="en-GB" smtClean="0">
                <a:solidFill>
                  <a:srgbClr val="696464"/>
                </a:solidFill>
              </a:rPr>
              <a:pPr/>
              <a:t>03/09/2020</a:t>
            </a:fld>
            <a:endParaRPr lang="en-GB">
              <a:solidFill>
                <a:srgbClr val="696464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696464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6AE92-1854-4D77-AE81-D9C097835F10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406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36811-666B-485B-B7D1-E4DFA8D1B996}" type="datetimeFigureOut">
              <a:rPr lang="en-GB" smtClean="0">
                <a:solidFill>
                  <a:srgbClr val="696464"/>
                </a:solidFill>
              </a:rPr>
              <a:pPr/>
              <a:t>03/09/2020</a:t>
            </a:fld>
            <a:endParaRPr lang="en-GB">
              <a:solidFill>
                <a:srgbClr val="696464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696464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6AE92-1854-4D77-AE81-D9C097835F10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3803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36811-666B-485B-B7D1-E4DFA8D1B996}" type="datetimeFigureOut">
              <a:rPr lang="en-GB" smtClean="0">
                <a:solidFill>
                  <a:srgbClr val="696464"/>
                </a:solidFill>
              </a:rPr>
              <a:pPr/>
              <a:t>03/09/2020</a:t>
            </a:fld>
            <a:endParaRPr lang="en-GB">
              <a:solidFill>
                <a:srgbClr val="696464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696464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6AE92-1854-4D77-AE81-D9C097835F10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7399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36811-666B-485B-B7D1-E4DFA8D1B996}" type="datetimeFigureOut">
              <a:rPr lang="en-GB" smtClean="0">
                <a:solidFill>
                  <a:srgbClr val="696464"/>
                </a:solidFill>
              </a:rPr>
              <a:pPr/>
              <a:t>03/09/2020</a:t>
            </a:fld>
            <a:endParaRPr lang="en-GB">
              <a:solidFill>
                <a:srgbClr val="696464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696464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6AE92-1854-4D77-AE81-D9C097835F10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9226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36811-666B-485B-B7D1-E4DFA8D1B996}" type="datetimeFigureOut">
              <a:rPr lang="en-GB" smtClean="0">
                <a:solidFill>
                  <a:srgbClr val="696464"/>
                </a:solidFill>
              </a:rPr>
              <a:pPr/>
              <a:t>03/09/2020</a:t>
            </a:fld>
            <a:endParaRPr lang="en-GB">
              <a:solidFill>
                <a:srgbClr val="696464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696464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6AE92-1854-4D77-AE81-D9C097835F10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844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36811-666B-485B-B7D1-E4DFA8D1B996}" type="datetimeFigureOut">
              <a:rPr lang="en-GB" smtClean="0">
                <a:solidFill>
                  <a:srgbClr val="696464"/>
                </a:solidFill>
              </a:rPr>
              <a:pPr/>
              <a:t>03/09/2020</a:t>
            </a:fld>
            <a:endParaRPr lang="en-GB">
              <a:solidFill>
                <a:srgbClr val="696464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696464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6AE92-1854-4D77-AE81-D9C097835F10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72177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36811-666B-485B-B7D1-E4DFA8D1B996}" type="datetimeFigureOut">
              <a:rPr lang="en-GB" smtClean="0">
                <a:solidFill>
                  <a:srgbClr val="696464"/>
                </a:solidFill>
              </a:rPr>
              <a:pPr/>
              <a:t>03/09/2020</a:t>
            </a:fld>
            <a:endParaRPr lang="en-GB">
              <a:solidFill>
                <a:srgbClr val="696464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696464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6AE92-1854-4D77-AE81-D9C097835F10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4353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36811-666B-485B-B7D1-E4DFA8D1B996}" type="datetimeFigureOut">
              <a:rPr lang="en-GB" smtClean="0">
                <a:solidFill>
                  <a:srgbClr val="696464"/>
                </a:solidFill>
              </a:rPr>
              <a:pPr/>
              <a:t>03/09/2020</a:t>
            </a:fld>
            <a:endParaRPr lang="en-GB">
              <a:solidFill>
                <a:srgbClr val="696464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696464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6AE92-1854-4D77-AE81-D9C097835F10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8966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36811-666B-485B-B7D1-E4DFA8D1B996}" type="datetimeFigureOut">
              <a:rPr lang="en-GB" smtClean="0">
                <a:solidFill>
                  <a:srgbClr val="696464"/>
                </a:solidFill>
              </a:rPr>
              <a:pPr/>
              <a:t>03/09/2020</a:t>
            </a:fld>
            <a:endParaRPr lang="en-GB">
              <a:solidFill>
                <a:srgbClr val="696464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696464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6AE92-1854-4D77-AE81-D9C097835F10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88878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36811-666B-485B-B7D1-E4DFA8D1B996}" type="datetimeFigureOut">
              <a:rPr lang="en-GB" smtClean="0">
                <a:solidFill>
                  <a:srgbClr val="696464"/>
                </a:solidFill>
              </a:rPr>
              <a:pPr/>
              <a:t>03/09/2020</a:t>
            </a:fld>
            <a:endParaRPr lang="en-GB">
              <a:solidFill>
                <a:srgbClr val="696464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696464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6AE92-1854-4D77-AE81-D9C097835F10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789367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36811-666B-485B-B7D1-E4DFA8D1B996}" type="datetimeFigureOut">
              <a:rPr lang="en-GB" smtClean="0">
                <a:solidFill>
                  <a:srgbClr val="696464"/>
                </a:solidFill>
              </a:rPr>
              <a:pPr/>
              <a:t>03/09/2020</a:t>
            </a:fld>
            <a:endParaRPr lang="en-GB">
              <a:solidFill>
                <a:srgbClr val="696464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696464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6AE92-1854-4D77-AE81-D9C097835F10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5771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36811-666B-485B-B7D1-E4DFA8D1B996}" type="datetimeFigureOut">
              <a:rPr lang="en-GB" smtClean="0">
                <a:solidFill>
                  <a:srgbClr val="696464"/>
                </a:solidFill>
              </a:rPr>
              <a:pPr/>
              <a:t>03/09/2020</a:t>
            </a:fld>
            <a:endParaRPr lang="en-GB">
              <a:solidFill>
                <a:srgbClr val="696464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696464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6AE92-1854-4D77-AE81-D9C097835F10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4368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36811-666B-485B-B7D1-E4DFA8D1B996}" type="datetimeFigureOut">
              <a:rPr lang="en-GB" smtClean="0">
                <a:solidFill>
                  <a:srgbClr val="696464"/>
                </a:solidFill>
              </a:rPr>
              <a:pPr/>
              <a:t>03/09/2020</a:t>
            </a:fld>
            <a:endParaRPr lang="en-GB">
              <a:solidFill>
                <a:srgbClr val="696464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696464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6AE92-1854-4D77-AE81-D9C097835F10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2768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36811-666B-485B-B7D1-E4DFA8D1B996}" type="datetimeFigureOut">
              <a:rPr lang="en-GB" smtClean="0">
                <a:solidFill>
                  <a:srgbClr val="696464"/>
                </a:solidFill>
              </a:rPr>
              <a:pPr/>
              <a:t>03/09/2020</a:t>
            </a:fld>
            <a:endParaRPr lang="en-GB">
              <a:solidFill>
                <a:srgbClr val="696464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696464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6AE92-1854-4D77-AE81-D9C097835F10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70921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36811-666B-485B-B7D1-E4DFA8D1B996}" type="datetimeFigureOut">
              <a:rPr lang="en-GB" smtClean="0">
                <a:solidFill>
                  <a:srgbClr val="696464"/>
                </a:solidFill>
              </a:rPr>
              <a:pPr/>
              <a:t>03/09/2020</a:t>
            </a:fld>
            <a:endParaRPr lang="en-GB">
              <a:solidFill>
                <a:srgbClr val="696464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696464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6AE92-1854-4D77-AE81-D9C097835F10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967767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36811-666B-485B-B7D1-E4DFA8D1B996}" type="datetimeFigureOut">
              <a:rPr lang="en-GB" smtClean="0">
                <a:solidFill>
                  <a:srgbClr val="696464"/>
                </a:solidFill>
              </a:rPr>
              <a:pPr/>
              <a:t>03/09/2020</a:t>
            </a:fld>
            <a:endParaRPr lang="en-GB">
              <a:solidFill>
                <a:srgbClr val="696464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696464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6AE92-1854-4D77-AE81-D9C097835F10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5900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fld id="{07CFB874-0697-4B5B-81B9-7325BB74ABC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0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cs typeface="Arial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98" b="9959"/>
          <a:stretch/>
        </p:blipFill>
        <p:spPr>
          <a:xfrm>
            <a:off x="7812360" y="5661248"/>
            <a:ext cx="888831" cy="95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46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674F1A3C-21F2-4F48-BE1C-69D1DADA6DCD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03/09/2020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6C97671D-29DE-4AFD-BCC6-A2F2B076EE5E}" type="slidenum">
              <a:rPr lang="en-GB" smtClean="0">
                <a:solidFill>
                  <a:prstClr val="black">
                    <a:tint val="75000"/>
                  </a:prstClr>
                </a:solidFill>
                <a:latin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165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674F1A3C-21F2-4F48-BE1C-69D1DADA6DCD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03/09/2020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6C97671D-29DE-4AFD-BCC6-A2F2B076EE5E}" type="slidenum">
              <a:rPr lang="en-GB" smtClean="0">
                <a:solidFill>
                  <a:prstClr val="black">
                    <a:tint val="75000"/>
                  </a:prstClr>
                </a:solidFill>
                <a:latin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447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0.png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6" Type="http://schemas.openxmlformats.org/officeDocument/2006/relationships/image" Target="../media/image12.png"/><Relationship Id="rId5" Type="http://schemas.openxmlformats.org/officeDocument/2006/relationships/image" Target="../media/image111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17.png"/><Relationship Id="rId4" Type="http://schemas.openxmlformats.org/officeDocument/2006/relationships/image" Target="../media/image90.png"/><Relationship Id="rId9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13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6" Type="http://schemas.openxmlformats.org/officeDocument/2006/relationships/image" Target="../media/image120.png"/><Relationship Id="rId5" Type="http://schemas.openxmlformats.org/officeDocument/2006/relationships/image" Target="../media/image110.png"/><Relationship Id="rId4" Type="http://schemas.openxmlformats.org/officeDocument/2006/relationships/image" Target="../media/image10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90562"/>
            <a:ext cx="7772400" cy="1470025"/>
          </a:xfrm>
        </p:spPr>
        <p:txBody>
          <a:bodyPr/>
          <a:lstStyle/>
          <a:p>
            <a:r>
              <a:rPr lang="en-GB" sz="3600" dirty="0" smtClean="0">
                <a:latin typeface="Trebuchet MS" panose="020B0603020202020204" pitchFamily="34" charset="0"/>
              </a:rPr>
              <a:t>Evaluate the following:</a:t>
            </a:r>
            <a:endParaRPr lang="en-GB" sz="3600" dirty="0"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304800" y="2317749"/>
                <a:ext cx="2590800" cy="762000"/>
              </a:xfrm>
            </p:spPr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e>
                      </m:ra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GB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e>
                      </m:rad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Sub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304800" y="2317749"/>
                <a:ext cx="2590800" cy="762000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ubtitle 2"/>
          <p:cNvSpPr txBox="1">
            <a:spLocks/>
          </p:cNvSpPr>
          <p:nvPr/>
        </p:nvSpPr>
        <p:spPr bwMode="auto">
          <a:xfrm>
            <a:off x="1295400" y="152400"/>
            <a:ext cx="64008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GB" sz="4400" kern="0" smtClean="0">
                <a:latin typeface="Trebuchet MS" panose="020B0603020202020204" pitchFamily="34" charset="0"/>
              </a:rPr>
              <a:t>Starter</a:t>
            </a:r>
            <a:endParaRPr lang="en-GB" sz="4400" kern="0" dirty="0"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Subtitle 2"/>
              <p:cNvSpPr txBox="1">
                <a:spLocks/>
              </p:cNvSpPr>
              <p:nvPr/>
            </p:nvSpPr>
            <p:spPr bwMode="auto">
              <a:xfrm>
                <a:off x="304800" y="3429000"/>
                <a:ext cx="2590800" cy="7620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9144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3716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18288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286000" indent="0" algn="ctr" rtl="0" fontAlgn="base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743200" indent="0" algn="ctr" rtl="0" fontAlgn="base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200400" indent="0" algn="ctr" rtl="0" fontAlgn="base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657600" indent="0" algn="ctr" rtl="0" fontAlgn="base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i="1" kern="0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b="0" i="1" kern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rad>
                      <m:r>
                        <a:rPr lang="en-GB" i="1" kern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GB" i="1" kern="0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e>
                      </m:rad>
                      <m:r>
                        <a:rPr lang="en-GB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kern="0" dirty="0"/>
              </a:p>
            </p:txBody>
          </p:sp>
        </mc:Choice>
        <mc:Fallback xmlns="">
          <p:sp>
            <p:nvSpPr>
              <p:cNvPr id="5" name="Subtit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3429000"/>
                <a:ext cx="2590800" cy="762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Subtitle 2"/>
              <p:cNvSpPr txBox="1">
                <a:spLocks/>
              </p:cNvSpPr>
              <p:nvPr/>
            </p:nvSpPr>
            <p:spPr bwMode="auto">
              <a:xfrm>
                <a:off x="304800" y="4540251"/>
                <a:ext cx="2590800" cy="7620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9144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3716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18288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286000" indent="0" algn="ctr" rtl="0" fontAlgn="base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743200" indent="0" algn="ctr" rtl="0" fontAlgn="base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200400" indent="0" algn="ctr" rtl="0" fontAlgn="base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657600" indent="0" algn="ctr" rtl="0" fontAlgn="base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kern="0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i="1" kern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GB" i="1" kern="0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e>
                      </m:rad>
                      <m:r>
                        <a:rPr lang="en-GB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kern="0" dirty="0"/>
              </a:p>
            </p:txBody>
          </p:sp>
        </mc:Choice>
        <mc:Fallback xmlns="">
          <p:sp>
            <p:nvSpPr>
              <p:cNvPr id="6" name="Subtit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4540251"/>
                <a:ext cx="2590800" cy="7620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Subtitle 2"/>
              <p:cNvSpPr txBox="1">
                <a:spLocks/>
              </p:cNvSpPr>
              <p:nvPr/>
            </p:nvSpPr>
            <p:spPr bwMode="auto">
              <a:xfrm>
                <a:off x="304800" y="5660304"/>
                <a:ext cx="2590800" cy="7620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9144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3716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18288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286000" indent="0" algn="ctr" rtl="0" fontAlgn="base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743200" indent="0" algn="ctr" rtl="0" fontAlgn="base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200400" indent="0" algn="ctr" rtl="0" fontAlgn="base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657600" indent="0" algn="ctr" rtl="0" fontAlgn="base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i="1" kern="0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i="1" kern="0" smtClean="0">
                              <a:latin typeface="Cambria Math" panose="02040503050406030204" pitchFamily="18" charset="0"/>
                            </a:rPr>
                            <m:t>6</m:t>
                          </m:r>
                        </m:e>
                      </m:rad>
                      <m:r>
                        <a:rPr lang="en-GB" b="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GB" i="1" kern="0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e>
                      </m:rad>
                      <m:r>
                        <a:rPr lang="en-GB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kern="0" dirty="0"/>
              </a:p>
            </p:txBody>
          </p:sp>
        </mc:Choice>
        <mc:Fallback xmlns="">
          <p:sp>
            <p:nvSpPr>
              <p:cNvPr id="7" name="Subtit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5660304"/>
                <a:ext cx="2590800" cy="7620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661928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ctrTitle"/>
              </p:nvPr>
            </p:nvSpPr>
            <p:spPr>
              <a:xfrm>
                <a:off x="76200" y="1905000"/>
                <a:ext cx="8915400" cy="1470025"/>
              </a:xfrm>
            </p:spPr>
            <p:txBody>
              <a:bodyPr/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Is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e>
                    </m:rad>
                  </m:oMath>
                </a14:m>
                <a:r>
                  <a:rPr lang="en-GB" dirty="0" smtClean="0">
                    <a:latin typeface="Trebuchet MS" panose="020B0603020202020204" pitchFamily="34" charset="0"/>
                  </a:rPr>
                  <a:t> a surd?</a:t>
                </a:r>
                <a:br>
                  <a:rPr lang="en-GB" dirty="0" smtClean="0">
                    <a:latin typeface="Trebuchet MS" panose="020B0603020202020204" pitchFamily="34" charset="0"/>
                  </a:rPr>
                </a:br>
                <a:r>
                  <a:rPr lang="en-GB" dirty="0" smtClean="0">
                    <a:latin typeface="Trebuchet MS" panose="020B0603020202020204" pitchFamily="34" charset="0"/>
                  </a:rPr>
                  <a:t/>
                </a:r>
                <a:br>
                  <a:rPr lang="en-GB" dirty="0" smtClean="0">
                    <a:latin typeface="Trebuchet MS" panose="020B0603020202020204" pitchFamily="34" charset="0"/>
                  </a:rPr>
                </a:br>
                <a:r>
                  <a:rPr lang="en-GB" dirty="0" smtClean="0">
                    <a:latin typeface="Trebuchet MS" panose="020B0603020202020204" pitchFamily="34" charset="0"/>
                  </a:rPr>
                  <a:t>State your reasoning on your whiteboard</a:t>
                </a:r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76200" y="1905000"/>
                <a:ext cx="8915400" cy="1470025"/>
              </a:xfrm>
              <a:blipFill rotWithShape="1">
                <a:blip r:embed="rId3"/>
                <a:stretch>
                  <a:fillRect t="-51037" b="-659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5098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ctrTitle"/>
              </p:nvPr>
            </p:nvSpPr>
            <p:spPr>
              <a:xfrm>
                <a:off x="76200" y="1905000"/>
                <a:ext cx="8915400" cy="1470025"/>
              </a:xfrm>
            </p:spPr>
            <p:txBody>
              <a:bodyPr/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Is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e>
                    </m:rad>
                  </m:oMath>
                </a14:m>
                <a:r>
                  <a:rPr lang="en-GB" dirty="0" smtClean="0">
                    <a:latin typeface="Trebuchet MS" panose="020B0603020202020204" pitchFamily="34" charset="0"/>
                  </a:rPr>
                  <a:t> a surd?</a:t>
                </a:r>
                <a:r>
                  <a:rPr lang="en-GB" dirty="0">
                    <a:latin typeface="Trebuchet MS" panose="020B0603020202020204" pitchFamily="34" charset="0"/>
                  </a:rPr>
                  <a:t/>
                </a:r>
                <a:br>
                  <a:rPr lang="en-GB" dirty="0">
                    <a:latin typeface="Trebuchet MS" panose="020B0603020202020204" pitchFamily="34" charset="0"/>
                  </a:rPr>
                </a:br>
                <a:r>
                  <a:rPr lang="en-GB" dirty="0">
                    <a:latin typeface="Trebuchet MS" panose="020B0603020202020204" pitchFamily="34" charset="0"/>
                  </a:rPr>
                  <a:t/>
                </a:r>
                <a:br>
                  <a:rPr lang="en-GB" dirty="0">
                    <a:latin typeface="Trebuchet MS" panose="020B0603020202020204" pitchFamily="34" charset="0"/>
                  </a:rPr>
                </a:br>
                <a:r>
                  <a:rPr lang="en-GB" dirty="0">
                    <a:latin typeface="Trebuchet MS" panose="020B0603020202020204" pitchFamily="34" charset="0"/>
                  </a:rPr>
                  <a:t/>
                </a:r>
                <a:br>
                  <a:rPr lang="en-GB" dirty="0">
                    <a:latin typeface="Trebuchet MS" panose="020B0603020202020204" pitchFamily="34" charset="0"/>
                  </a:rPr>
                </a:br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76200" y="1905000"/>
                <a:ext cx="8915400" cy="1470025"/>
              </a:xfrm>
              <a:blipFill rotWithShape="1">
                <a:blip r:embed="rId3"/>
                <a:stretch>
                  <a:fillRect t="-510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304800" y="2667000"/>
            <a:ext cx="8686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>
                <a:latin typeface="Trebuchet MS" panose="020B0603020202020204" pitchFamily="34" charset="0"/>
              </a:rPr>
              <a:t>When </a:t>
            </a:r>
            <a:r>
              <a:rPr lang="en-GB" sz="3200" dirty="0" smtClean="0">
                <a:latin typeface="Trebuchet MS" panose="020B0603020202020204" pitchFamily="34" charset="0"/>
              </a:rPr>
              <a:t>a square </a:t>
            </a:r>
            <a:r>
              <a:rPr lang="en-GB" sz="3200" dirty="0">
                <a:latin typeface="Trebuchet MS" panose="020B0603020202020204" pitchFamily="34" charset="0"/>
              </a:rPr>
              <a:t>numbers </a:t>
            </a:r>
            <a:r>
              <a:rPr lang="en-GB" sz="3200" dirty="0" smtClean="0">
                <a:latin typeface="Trebuchet MS" panose="020B0603020202020204" pitchFamily="34" charset="0"/>
              </a:rPr>
              <a:t>appears inside </a:t>
            </a:r>
            <a:r>
              <a:rPr lang="en-GB" sz="3200" dirty="0">
                <a:latin typeface="Trebuchet MS" panose="020B0603020202020204" pitchFamily="34" charset="0"/>
              </a:rPr>
              <a:t>a </a:t>
            </a:r>
            <a:r>
              <a:rPr lang="en-GB" sz="3200" dirty="0" smtClean="0">
                <a:latin typeface="Trebuchet MS" panose="020B0603020202020204" pitchFamily="34" charset="0"/>
              </a:rPr>
              <a:t>square root</a:t>
            </a:r>
            <a:r>
              <a:rPr lang="en-GB" sz="3200" dirty="0">
                <a:latin typeface="Trebuchet MS" panose="020B0603020202020204" pitchFamily="34" charset="0"/>
              </a:rPr>
              <a:t>, it is </a:t>
            </a:r>
            <a:r>
              <a:rPr lang="en-GB" sz="3200" dirty="0" smtClean="0">
                <a:latin typeface="Trebuchet MS" panose="020B0603020202020204" pitchFamily="34" charset="0"/>
              </a:rPr>
              <a:t>possible </a:t>
            </a:r>
            <a:r>
              <a:rPr lang="en-GB" sz="3200" dirty="0">
                <a:latin typeface="Trebuchet MS" panose="020B0603020202020204" pitchFamily="34" charset="0"/>
              </a:rPr>
              <a:t>to </a:t>
            </a:r>
            <a:r>
              <a:rPr lang="en-GB" sz="3200" dirty="0" smtClean="0">
                <a:latin typeface="Trebuchet MS" panose="020B0603020202020204" pitchFamily="34" charset="0"/>
              </a:rPr>
              <a:t>simplify it. </a:t>
            </a:r>
          </a:p>
          <a:p>
            <a:pPr algn="ctr"/>
            <a:endParaRPr lang="en-GB" sz="3200" dirty="0">
              <a:latin typeface="Trebuchet MS" panose="020B0603020202020204" pitchFamily="34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3581400"/>
            <a:ext cx="6400800" cy="1752600"/>
          </a:xfrm>
        </p:spPr>
        <p:txBody>
          <a:bodyPr/>
          <a:lstStyle/>
          <a:p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96862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ctrTitle"/>
              </p:nvPr>
            </p:nvSpPr>
            <p:spPr>
              <a:xfrm>
                <a:off x="76200" y="1905000"/>
                <a:ext cx="8915400" cy="1470025"/>
              </a:xfrm>
            </p:spPr>
            <p:txBody>
              <a:bodyPr/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Is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e>
                    </m:rad>
                  </m:oMath>
                </a14:m>
                <a:r>
                  <a:rPr lang="en-GB" dirty="0" smtClean="0">
                    <a:latin typeface="Trebuchet MS" panose="020B0603020202020204" pitchFamily="34" charset="0"/>
                  </a:rPr>
                  <a:t> a surd?</a:t>
                </a:r>
                <a:r>
                  <a:rPr lang="en-GB" dirty="0">
                    <a:latin typeface="Trebuchet MS" panose="020B0603020202020204" pitchFamily="34" charset="0"/>
                  </a:rPr>
                  <a:t/>
                </a:r>
                <a:br>
                  <a:rPr lang="en-GB" dirty="0">
                    <a:latin typeface="Trebuchet MS" panose="020B0603020202020204" pitchFamily="34" charset="0"/>
                  </a:rPr>
                </a:br>
                <a:r>
                  <a:rPr lang="en-GB" dirty="0">
                    <a:latin typeface="Trebuchet MS" panose="020B0603020202020204" pitchFamily="34" charset="0"/>
                  </a:rPr>
                  <a:t/>
                </a:r>
                <a:br>
                  <a:rPr lang="en-GB" dirty="0">
                    <a:latin typeface="Trebuchet MS" panose="020B0603020202020204" pitchFamily="34" charset="0"/>
                  </a:rPr>
                </a:br>
                <a:r>
                  <a:rPr lang="en-GB" dirty="0">
                    <a:latin typeface="Trebuchet MS" panose="020B0603020202020204" pitchFamily="34" charset="0"/>
                  </a:rPr>
                  <a:t/>
                </a:r>
                <a:br>
                  <a:rPr lang="en-GB" dirty="0">
                    <a:latin typeface="Trebuchet MS" panose="020B0603020202020204" pitchFamily="34" charset="0"/>
                  </a:rPr>
                </a:br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76200" y="1905000"/>
                <a:ext cx="8915400" cy="1470025"/>
              </a:xfrm>
              <a:blipFill rotWithShape="1">
                <a:blip r:embed="rId3"/>
                <a:stretch>
                  <a:fillRect t="-510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Subtitle 4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685800" y="2578387"/>
                <a:ext cx="7620000" cy="7620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b="0" i="1" smtClean="0">
                            <a:latin typeface="Cambria Math"/>
                          </a:rPr>
                          <m:t>16</m:t>
                        </m:r>
                      </m:e>
                    </m:rad>
                    <m:r>
                      <a:rPr lang="en-GB" b="0" i="1" smtClean="0">
                        <a:latin typeface="Cambria Math"/>
                      </a:rPr>
                      <m:t>=4</m:t>
                    </m:r>
                  </m:oMath>
                </a14:m>
                <a:r>
                  <a:rPr lang="en-GB" dirty="0" smtClean="0">
                    <a:latin typeface="Trebuchet MS" panose="020B0603020202020204" pitchFamily="34" charset="0"/>
                  </a:rPr>
                  <a:t> </a:t>
                </a:r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5" name="Subtitle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685800" y="2578387"/>
                <a:ext cx="7620000" cy="762000"/>
              </a:xfr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152400" y="3962400"/>
            <a:ext cx="86868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 smtClean="0">
                <a:latin typeface="Trebuchet MS" panose="020B0603020202020204" pitchFamily="34" charset="0"/>
              </a:rPr>
              <a:t>Write down another square root that can be simplified in this way.</a:t>
            </a:r>
          </a:p>
          <a:p>
            <a:pPr algn="ctr"/>
            <a:endParaRPr lang="en-GB" sz="3200" dirty="0">
              <a:latin typeface="Trebuchet MS" panose="020B0603020202020204" pitchFamily="34" charset="0"/>
            </a:endParaRPr>
          </a:p>
          <a:p>
            <a:pPr algn="ctr"/>
            <a:r>
              <a:rPr lang="en-GB" sz="3200" dirty="0" smtClean="0">
                <a:latin typeface="Trebuchet MS" panose="020B0603020202020204" pitchFamily="34" charset="0"/>
              </a:rPr>
              <a:t>And another…</a:t>
            </a:r>
          </a:p>
          <a:p>
            <a:pPr algn="ctr"/>
            <a:endParaRPr lang="en-GB" sz="32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54241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Without a calculator, work out: </a:t>
            </a:r>
            <a:endParaRPr lang="en-GB" dirty="0"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051721" y="2420893"/>
                <a:ext cx="5112568" cy="1872208"/>
              </a:xfr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>
                <a:normAutofit/>
              </a:bodyPr>
              <a:lstStyle/>
              <a:p>
                <a:pPr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7200" i="1" dirty="0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7200" b="0" i="1" dirty="0" smtClean="0">
                              <a:latin typeface="Cambria Math"/>
                            </a:rPr>
                            <m:t>9</m:t>
                          </m:r>
                        </m:e>
                      </m:rad>
                      <m:r>
                        <a:rPr lang="en-GB" sz="7200" i="1" dirty="0">
                          <a:latin typeface="Cambria Math"/>
                          <a:ea typeface="Cambria Math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GB" sz="7200" i="1" dirty="0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7200" b="0" i="1" dirty="0" smtClean="0">
                              <a:latin typeface="Cambria Math"/>
                              <a:ea typeface="Cambria Math"/>
                            </a:rPr>
                            <m:t>100</m:t>
                          </m:r>
                        </m:e>
                      </m:rad>
                    </m:oMath>
                  </m:oMathPara>
                </a14:m>
                <a:endParaRPr lang="en-GB" sz="7200" dirty="0">
                  <a:latin typeface="Showcard Gothic" pitchFamily="82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51721" y="2420893"/>
                <a:ext cx="5112568" cy="1872208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 txBox="1">
            <a:spLocks/>
          </p:cNvSpPr>
          <p:nvPr/>
        </p:nvSpPr>
        <p:spPr bwMode="auto">
          <a:xfrm>
            <a:off x="533400" y="49530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 smtClean="0">
                <a:latin typeface="Trebuchet MS" panose="020B0603020202020204" pitchFamily="34" charset="0"/>
              </a:rPr>
              <a:t>Can you think of a different method?</a:t>
            </a:r>
            <a:endParaRPr lang="en-GB" kern="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2037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051721" y="2420893"/>
                <a:ext cx="5112568" cy="1872208"/>
              </a:xfr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>
                <a:normAutofit/>
              </a:bodyPr>
              <a:lstStyle/>
              <a:p>
                <a:pPr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7200" i="1" dirty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7200" i="1" dirty="0">
                              <a:latin typeface="Cambria Math"/>
                            </a:rPr>
                            <m:t>9</m:t>
                          </m:r>
                        </m:e>
                      </m:rad>
                      <m:r>
                        <a:rPr lang="en-GB" sz="7200" i="1" dirty="0">
                          <a:latin typeface="Cambria Math"/>
                          <a:ea typeface="Cambria Math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GB" sz="7200" i="1" dirty="0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7200" i="1" dirty="0">
                              <a:latin typeface="Cambria Math"/>
                              <a:ea typeface="Cambria Math"/>
                            </a:rPr>
                            <m:t>49</m:t>
                          </m:r>
                        </m:e>
                      </m:rad>
                    </m:oMath>
                  </m:oMathPara>
                </a14:m>
                <a:endParaRPr lang="en-GB" sz="7200" dirty="0">
                  <a:latin typeface="Showcard Gothic" pitchFamily="82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2051721" y="2420893"/>
                <a:ext cx="5112568" cy="1872208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 txBox="1">
            <a:spLocks/>
          </p:cNvSpPr>
          <p:nvPr/>
        </p:nvSpPr>
        <p:spPr bwMode="auto">
          <a:xfrm>
            <a:off x="609600" y="31576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 smtClean="0">
                <a:latin typeface="Trebuchet MS" panose="020B0603020202020204" pitchFamily="34" charset="0"/>
              </a:rPr>
              <a:t>Without a calculator, work out: </a:t>
            </a:r>
            <a:endParaRPr lang="en-GB" kern="0" dirty="0">
              <a:latin typeface="Trebuchet MS" panose="020B0603020202020204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533400" y="49530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 smtClean="0">
                <a:latin typeface="Trebuchet MS" panose="020B0603020202020204" pitchFamily="34" charset="0"/>
              </a:rPr>
              <a:t>Can you think of a different method?</a:t>
            </a:r>
            <a:endParaRPr lang="en-GB" kern="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0489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835697" y="2420893"/>
                <a:ext cx="5112568" cy="1872208"/>
              </a:xfr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>
                <a:normAutofit/>
              </a:bodyPr>
              <a:lstStyle/>
              <a:p>
                <a:pPr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7200" i="1" dirty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7200" i="1" dirty="0">
                              <a:latin typeface="Cambria Math"/>
                            </a:rPr>
                            <m:t>25</m:t>
                          </m:r>
                        </m:e>
                      </m:rad>
                      <m:r>
                        <a:rPr lang="en-GB" sz="7200" i="1" dirty="0">
                          <a:latin typeface="Cambria Math"/>
                          <a:ea typeface="Cambria Math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GB" sz="7200" i="1" dirty="0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7200" i="1" dirty="0">
                              <a:latin typeface="Cambria Math"/>
                              <a:ea typeface="Cambria Math"/>
                            </a:rPr>
                            <m:t>4</m:t>
                          </m:r>
                        </m:e>
                      </m:rad>
                    </m:oMath>
                  </m:oMathPara>
                </a14:m>
                <a:endParaRPr lang="en-GB" sz="7200" dirty="0">
                  <a:latin typeface="Showcard Gothic" pitchFamily="82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1835696" y="2420893"/>
                <a:ext cx="5112568" cy="1872208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Without a calculator, work out: 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533400" y="49530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 smtClean="0">
                <a:latin typeface="Trebuchet MS" panose="020B0603020202020204" pitchFamily="34" charset="0"/>
              </a:rPr>
              <a:t>Can you think of a different method?</a:t>
            </a:r>
            <a:endParaRPr lang="en-GB" kern="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1558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0"/>
            <a:ext cx="8763000" cy="1143000"/>
          </a:xfrm>
        </p:spPr>
        <p:txBody>
          <a:bodyPr/>
          <a:lstStyle/>
          <a:p>
            <a:pPr algn="ctr"/>
            <a:r>
              <a:rPr lang="en-GB" dirty="0" smtClean="0">
                <a:latin typeface="Trebuchet MS" panose="020B0603020202020204" pitchFamily="34" charset="0"/>
              </a:rPr>
              <a:t>What </a:t>
            </a:r>
            <a:r>
              <a:rPr lang="en-GB" dirty="0" smtClean="0">
                <a:latin typeface="Trebuchet MS" panose="020B0603020202020204" pitchFamily="34" charset="0"/>
              </a:rPr>
              <a:t>could the multiplication question have been to give this answer ?</a:t>
            </a:r>
            <a:endParaRPr lang="en-GB" dirty="0"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981200" y="3048000"/>
                <a:ext cx="5112568" cy="1872208"/>
              </a:xfr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>
                <a:normAutofit/>
              </a:bodyPr>
              <a:lstStyle/>
              <a:p>
                <a:pPr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7200" i="1" dirty="0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7200" b="0" i="1" dirty="0" smtClean="0">
                              <a:latin typeface="Cambria Math"/>
                            </a:rPr>
                            <m:t>27</m:t>
                          </m:r>
                        </m:e>
                      </m:rad>
                    </m:oMath>
                  </m:oMathPara>
                </a14:m>
                <a:endParaRPr lang="en-GB" sz="7200" dirty="0">
                  <a:latin typeface="Showcard Gothic" pitchFamily="82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81200" y="3048000"/>
                <a:ext cx="5112568" cy="1872208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11362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763688" y="2348880"/>
                <a:ext cx="5112568" cy="1872208"/>
              </a:xfr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>
                <a:normAutofit/>
              </a:bodyPr>
              <a:lstStyle/>
              <a:p>
                <a:pPr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7200" i="1" dirty="0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7200" b="0" i="1" dirty="0" smtClean="0">
                              <a:latin typeface="Cambria Math"/>
                            </a:rPr>
                            <m:t>18</m:t>
                          </m:r>
                        </m:e>
                      </m:rad>
                    </m:oMath>
                  </m:oMathPara>
                </a14:m>
                <a:endParaRPr lang="en-GB" sz="7200" dirty="0">
                  <a:latin typeface="Showcard Gothic" pitchFamily="82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63688" y="2348880"/>
                <a:ext cx="5112568" cy="1872208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r>
              <a:rPr lang="en-GB" dirty="0">
                <a:latin typeface="Trebuchet MS" panose="020B0603020202020204" pitchFamily="34" charset="0"/>
              </a:rPr>
              <a:t>What could the multiplication question have been to give this answer 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2565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Subtitle 4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228600" y="381000"/>
                <a:ext cx="8610600" cy="762000"/>
              </a:xfrm>
            </p:spPr>
            <p:txBody>
              <a:bodyPr/>
              <a:lstStyle/>
              <a:p>
                <a:r>
                  <a:rPr lang="en-GB" sz="2800" dirty="0" smtClean="0"/>
                  <a:t>Although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80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e>
                    </m:rad>
                  </m:oMath>
                </a14:m>
                <a:r>
                  <a:rPr lang="en-GB" sz="2800" dirty="0" smtClean="0">
                    <a:latin typeface="Trebuchet MS" panose="020B0603020202020204" pitchFamily="34" charset="0"/>
                  </a:rPr>
                  <a:t> is a surd, it can still be simplified</a:t>
                </a:r>
                <a:endParaRPr lang="en-GB" sz="28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5" name="Subtitle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228600" y="381000"/>
                <a:ext cx="8610600" cy="762000"/>
              </a:xfrm>
              <a:blipFill rotWithShape="1">
                <a:blip r:embed="rId3"/>
                <a:stretch>
                  <a:fillRect t="-32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8"/>
              <p:cNvSpPr/>
              <p:nvPr/>
            </p:nvSpPr>
            <p:spPr>
              <a:xfrm>
                <a:off x="228600" y="1219199"/>
                <a:ext cx="4253537" cy="86581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 smtClean="0">
                    <a:solidFill>
                      <a:schemeClr val="bg1">
                        <a:lumMod val="10000"/>
                      </a:schemeClr>
                    </a:solidFill>
                    <a:latin typeface="Trebuchet MS" panose="020B0603020202020204" pitchFamily="34" charset="0"/>
                  </a:rPr>
                  <a:t>The silent teacher</a:t>
                </a:r>
              </a:p>
              <a:p>
                <a:r>
                  <a:rPr lang="en-GB" sz="2400" dirty="0" smtClean="0">
                    <a:solidFill>
                      <a:schemeClr val="bg1">
                        <a:lumMod val="10000"/>
                      </a:schemeClr>
                    </a:solidFill>
                    <a:latin typeface="Trebuchet MS" panose="020B0603020202020204" pitchFamily="34" charset="0"/>
                  </a:rPr>
                  <a:t>Worked Example</a:t>
                </a:r>
                <a:r>
                  <a:rPr lang="en-GB" sz="2400" dirty="0" smtClean="0">
                    <a:solidFill>
                      <a:schemeClr val="bg1">
                        <a:lumMod val="10000"/>
                      </a:schemeClr>
                    </a:solidFill>
                    <a:latin typeface="Trebuchet MS" panose="020B0603020202020204" pitchFamily="34" charset="0"/>
                  </a:rPr>
                  <a:t>:</a:t>
                </a:r>
                <a:r>
                  <a:rPr lang="en-GB" sz="2400" dirty="0">
                    <a:solidFill>
                      <a:schemeClr val="bg1">
                        <a:lumMod val="10000"/>
                      </a:schemeClr>
                    </a:solidFill>
                    <a:latin typeface="Trebuchet MS" panose="020B0603020202020204" pitchFamily="34" charset="0"/>
                  </a:rPr>
                  <a:t> Simplify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400" i="1">
                            <a:solidFill>
                              <a:schemeClr val="bg1">
                                <a:lumMod val="10000"/>
                              </a:schemeClr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2400" i="1">
                            <a:solidFill>
                              <a:schemeClr val="bg1">
                                <a:lumMod val="10000"/>
                              </a:schemeClr>
                            </a:solidFill>
                            <a:latin typeface="Cambria Math"/>
                          </a:rPr>
                          <m:t>8</m:t>
                        </m:r>
                      </m:e>
                    </m:rad>
                  </m:oMath>
                </a14:m>
                <a:endParaRPr lang="en-GB" sz="2400" baseline="30000" dirty="0">
                  <a:solidFill>
                    <a:schemeClr val="bg1">
                      <a:lumMod val="10000"/>
                    </a:schemeClr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1219199"/>
                <a:ext cx="4253537" cy="865814"/>
              </a:xfrm>
              <a:prstGeom prst="rect">
                <a:avLst/>
              </a:prstGeom>
              <a:blipFill rotWithShape="1">
                <a:blip r:embed="rId4"/>
                <a:stretch>
                  <a:fillRect l="-2296" t="-5634" b="-147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/>
          <p:cNvCxnSpPr/>
          <p:nvPr/>
        </p:nvCxnSpPr>
        <p:spPr bwMode="auto">
          <a:xfrm>
            <a:off x="4648200" y="1371600"/>
            <a:ext cx="0" cy="5486400"/>
          </a:xfrm>
          <a:prstGeom prst="line">
            <a:avLst/>
          </a:prstGeom>
          <a:noFill/>
          <a:ln w="381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81000" y="2438400"/>
                <a:ext cx="3276600" cy="6428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latin typeface="Cambria Math"/>
                            </a:rPr>
                            <m:t>8</m:t>
                          </m:r>
                        </m:e>
                      </m:rad>
                      <m:r>
                        <a:rPr lang="en-GB" sz="32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latin typeface="Cambria Math"/>
                            </a:rPr>
                            <m:t>4</m:t>
                          </m:r>
                          <m:r>
                            <a:rPr lang="en-GB" sz="3200" b="0" i="1" smtClean="0">
                              <a:latin typeface="Cambria Math"/>
                              <a:ea typeface="Cambria Math"/>
                            </a:rPr>
                            <m:t>×2</m:t>
                          </m:r>
                        </m:e>
                      </m:rad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2438400"/>
                <a:ext cx="3276600" cy="642868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12955" y="3233668"/>
                <a:ext cx="3276600" cy="6428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latin typeface="Cambria Math"/>
                            </a:rPr>
                            <m:t>8</m:t>
                          </m:r>
                        </m:e>
                      </m:rad>
                      <m:r>
                        <a:rPr lang="en-GB" sz="32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latin typeface="Cambria Math"/>
                            </a:rPr>
                            <m:t>4</m:t>
                          </m:r>
                        </m:e>
                      </m:rad>
                      <m:r>
                        <a:rPr lang="en-GB" sz="3200" b="0" i="1" smtClean="0">
                          <a:latin typeface="Cambria Math"/>
                          <a:ea typeface="Cambria Math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GB" sz="3200" b="0" i="1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955" y="3233668"/>
                <a:ext cx="3276600" cy="642868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44910" y="4028936"/>
                <a:ext cx="3276600" cy="6428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latin typeface="Cambria Math"/>
                            </a:rPr>
                            <m:t>8</m:t>
                          </m:r>
                        </m:e>
                      </m:rad>
                      <m:r>
                        <a:rPr lang="en-GB" sz="3200" b="0" i="1" smtClean="0">
                          <a:latin typeface="Cambria Math"/>
                        </a:rPr>
                        <m:t>=2</m:t>
                      </m:r>
                      <m:r>
                        <a:rPr lang="en-GB" sz="3200" b="0" i="1" smtClean="0">
                          <a:latin typeface="Cambria Math"/>
                          <a:ea typeface="Cambria Math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GB" sz="3200" b="0" i="1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910" y="4028936"/>
                <a:ext cx="3276600" cy="642868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76865" y="4824204"/>
                <a:ext cx="3276600" cy="6428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latin typeface="Cambria Math"/>
                            </a:rPr>
                            <m:t>8</m:t>
                          </m:r>
                        </m:e>
                      </m:rad>
                      <m:r>
                        <a:rPr lang="en-GB" sz="3200" b="0" i="1" smtClean="0">
                          <a:latin typeface="Cambria Math"/>
                        </a:rPr>
                        <m:t>=2</m:t>
                      </m:r>
                      <m:rad>
                        <m:radPr>
                          <m:degHide m:val="on"/>
                          <m:ctrlPr>
                            <a:rPr lang="en-GB" sz="3200" b="0" i="1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865" y="4824204"/>
                <a:ext cx="3276600" cy="642868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/>
          <p:cNvSpPr/>
          <p:nvPr/>
        </p:nvSpPr>
        <p:spPr>
          <a:xfrm>
            <a:off x="5029200" y="1340094"/>
            <a:ext cx="3667671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>
                <a:solidFill>
                  <a:schemeClr val="bg1">
                    <a:lumMod val="10000"/>
                  </a:schemeClr>
                </a:solidFill>
                <a:latin typeface="Trebuchet MS" panose="020B0603020202020204" pitchFamily="34" charset="0"/>
              </a:rPr>
              <a:t>Now let’s talk through it.</a:t>
            </a:r>
          </a:p>
          <a:p>
            <a:endParaRPr lang="en-GB" sz="2400" baseline="30000" dirty="0">
              <a:solidFill>
                <a:schemeClr val="bg1">
                  <a:lumMod val="10000"/>
                </a:schemeClr>
              </a:solidFill>
              <a:latin typeface="Trebuchet MS" panose="020B0603020202020204" pitchFamily="34" charset="0"/>
            </a:endParaRPr>
          </a:p>
          <a:p>
            <a:r>
              <a:rPr lang="en-GB" sz="2400" dirty="0">
                <a:solidFill>
                  <a:schemeClr val="bg1">
                    <a:lumMod val="10000"/>
                  </a:schemeClr>
                </a:solidFill>
                <a:latin typeface="Trebuchet MS" panose="020B0603020202020204" pitchFamily="34" charset="0"/>
              </a:rPr>
              <a:t>Any questions?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66039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" grpId="0"/>
      <p:bldP spid="11" grpId="0"/>
      <p:bldP spid="12" grpId="0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Subtitle 4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228600" y="381000"/>
                <a:ext cx="8610600" cy="762000"/>
              </a:xfrm>
            </p:spPr>
            <p:txBody>
              <a:bodyPr/>
              <a:lstStyle/>
              <a:p>
                <a:r>
                  <a:rPr lang="en-GB" sz="2800" dirty="0" smtClean="0"/>
                  <a:t>Although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80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2800" b="0" i="1" smtClean="0">
                            <a:latin typeface="Cambria Math"/>
                          </a:rPr>
                          <m:t>8</m:t>
                        </m:r>
                      </m:e>
                    </m:rad>
                  </m:oMath>
                </a14:m>
                <a:r>
                  <a:rPr lang="en-GB" sz="2800" dirty="0" smtClean="0">
                    <a:latin typeface="Trebuchet MS" panose="020B0603020202020204" pitchFamily="34" charset="0"/>
                  </a:rPr>
                  <a:t> is a surd, it can still be simplified</a:t>
                </a:r>
                <a:endParaRPr lang="en-GB" sz="28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5" name="Subtitle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228600" y="381000"/>
                <a:ext cx="8610600" cy="762000"/>
              </a:xfrm>
              <a:blipFill rotWithShape="1">
                <a:blip r:embed="rId4"/>
                <a:stretch>
                  <a:fillRect t="-32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228600" y="1219199"/>
                <a:ext cx="3243324" cy="88293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 smtClean="0">
                    <a:solidFill>
                      <a:schemeClr val="bg1">
                        <a:lumMod val="10000"/>
                      </a:schemeClr>
                    </a:solidFill>
                    <a:latin typeface="Trebuchet MS" panose="020B0603020202020204" pitchFamily="34" charset="0"/>
                  </a:rPr>
                  <a:t>The silent teacher</a:t>
                </a:r>
              </a:p>
              <a:p>
                <a:r>
                  <a:rPr lang="en-GB" sz="2400" dirty="0" smtClean="0">
                    <a:solidFill>
                      <a:schemeClr val="bg1">
                        <a:lumMod val="10000"/>
                      </a:schemeClr>
                    </a:solidFill>
                    <a:latin typeface="Trebuchet MS" panose="020B0603020202020204" pitchFamily="34" charset="0"/>
                  </a:rPr>
                  <a:t>Example: Simplify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400" i="1" smtClean="0">
                            <a:solidFill>
                              <a:schemeClr val="bg1">
                                <a:lumMod val="10000"/>
                              </a:schemeClr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2400" b="0" i="1" smtClean="0">
                            <a:solidFill>
                              <a:schemeClr val="bg1">
                                <a:lumMod val="10000"/>
                              </a:schemeClr>
                            </a:solidFill>
                            <a:latin typeface="Cambria Math"/>
                          </a:rPr>
                          <m:t>8</m:t>
                        </m:r>
                      </m:e>
                    </m:rad>
                  </m:oMath>
                </a14:m>
                <a:endParaRPr lang="en-GB" sz="2400" baseline="30000" dirty="0">
                  <a:solidFill>
                    <a:schemeClr val="bg1">
                      <a:lumMod val="10000"/>
                    </a:schemeClr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1219199"/>
                <a:ext cx="3243324" cy="882934"/>
              </a:xfrm>
              <a:prstGeom prst="rect">
                <a:avLst/>
              </a:prstGeom>
              <a:blipFill rotWithShape="1">
                <a:blip r:embed="rId5"/>
                <a:stretch>
                  <a:fillRect l="-3008" t="-5517" b="-124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/>
          <p:cNvCxnSpPr/>
          <p:nvPr/>
        </p:nvCxnSpPr>
        <p:spPr bwMode="auto">
          <a:xfrm>
            <a:off x="4648200" y="1371600"/>
            <a:ext cx="0" cy="5486400"/>
          </a:xfrm>
          <a:prstGeom prst="line">
            <a:avLst/>
          </a:prstGeom>
          <a:noFill/>
          <a:ln w="381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81000" y="2438400"/>
                <a:ext cx="3276600" cy="6528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latin typeface="Cambria Math"/>
                            </a:rPr>
                            <m:t>8</m:t>
                          </m:r>
                        </m:e>
                      </m:rad>
                      <m:r>
                        <a:rPr lang="en-GB" sz="32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latin typeface="Cambria Math"/>
                            </a:rPr>
                            <m:t>4</m:t>
                          </m:r>
                          <m:r>
                            <a:rPr lang="en-GB" sz="3200" b="0" i="1" smtClean="0">
                              <a:latin typeface="Cambria Math"/>
                              <a:ea typeface="Cambria Math"/>
                            </a:rPr>
                            <m:t>×2</m:t>
                          </m:r>
                        </m:e>
                      </m:rad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2438400"/>
                <a:ext cx="3276600" cy="652871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12955" y="3233668"/>
                <a:ext cx="3276600" cy="6428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latin typeface="Cambria Math"/>
                            </a:rPr>
                            <m:t>8</m:t>
                          </m:r>
                        </m:e>
                      </m:rad>
                      <m:r>
                        <a:rPr lang="en-GB" sz="32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latin typeface="Cambria Math"/>
                            </a:rPr>
                            <m:t>4</m:t>
                          </m:r>
                        </m:e>
                      </m:rad>
                      <m:r>
                        <a:rPr lang="en-GB" sz="3200" b="0" i="1" smtClean="0">
                          <a:latin typeface="Cambria Math"/>
                          <a:ea typeface="Cambria Math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GB" sz="3200" b="0" i="1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955" y="3233668"/>
                <a:ext cx="3276600" cy="642868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44910" y="4028936"/>
                <a:ext cx="3276600" cy="6428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latin typeface="Cambria Math"/>
                            </a:rPr>
                            <m:t>8</m:t>
                          </m:r>
                        </m:e>
                      </m:rad>
                      <m:r>
                        <a:rPr lang="en-GB" sz="3200" b="0" i="1" smtClean="0">
                          <a:latin typeface="Cambria Math"/>
                        </a:rPr>
                        <m:t>=2</m:t>
                      </m:r>
                      <m:r>
                        <a:rPr lang="en-GB" sz="3200" b="0" i="1" smtClean="0">
                          <a:latin typeface="Cambria Math"/>
                          <a:ea typeface="Cambria Math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GB" sz="3200" b="0" i="1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910" y="4028936"/>
                <a:ext cx="3276600" cy="642868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76865" y="4824204"/>
                <a:ext cx="3276600" cy="6428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latin typeface="Cambria Math"/>
                            </a:rPr>
                            <m:t>8</m:t>
                          </m:r>
                        </m:e>
                      </m:rad>
                      <m:r>
                        <a:rPr lang="en-GB" sz="3200" b="0" i="1" smtClean="0">
                          <a:latin typeface="Cambria Math"/>
                        </a:rPr>
                        <m:t>=2</m:t>
                      </m:r>
                      <m:rad>
                        <m:radPr>
                          <m:degHide m:val="on"/>
                          <m:ctrlPr>
                            <a:rPr lang="en-GB" sz="3200" b="0" i="1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865" y="4824204"/>
                <a:ext cx="3276600" cy="642868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5029200" y="1033734"/>
                <a:ext cx="3384260" cy="12522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 smtClean="0">
                    <a:solidFill>
                      <a:schemeClr val="bg1">
                        <a:lumMod val="10000"/>
                      </a:schemeClr>
                    </a:solidFill>
                    <a:latin typeface="Trebuchet MS" panose="020B0603020202020204" pitchFamily="34" charset="0"/>
                  </a:rPr>
                  <a:t>Your turn.</a:t>
                </a:r>
              </a:p>
              <a:p>
                <a:r>
                  <a:rPr lang="en-GB" sz="2400" dirty="0" smtClean="0">
                    <a:solidFill>
                      <a:schemeClr val="bg1">
                        <a:lumMod val="10000"/>
                      </a:schemeClr>
                    </a:solidFill>
                    <a:latin typeface="Trebuchet MS" panose="020B0603020202020204" pitchFamily="34" charset="0"/>
                  </a:rPr>
                  <a:t>On your whiteboards...</a:t>
                </a:r>
              </a:p>
              <a:p>
                <a:r>
                  <a:rPr lang="en-GB" sz="2400" dirty="0" smtClean="0">
                    <a:solidFill>
                      <a:schemeClr val="bg1">
                        <a:lumMod val="10000"/>
                      </a:schemeClr>
                    </a:solidFill>
                    <a:latin typeface="Trebuchet MS" panose="020B0603020202020204" pitchFamily="34" charset="0"/>
                  </a:rPr>
                  <a:t>Simplify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400" i="1" smtClean="0">
                            <a:solidFill>
                              <a:schemeClr val="bg1">
                                <a:lumMod val="10000"/>
                              </a:schemeClr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2400" b="0" i="1" smtClean="0">
                            <a:solidFill>
                              <a:schemeClr val="bg1">
                                <a:lumMod val="10000"/>
                              </a:schemeClr>
                            </a:solidFill>
                            <a:latin typeface="Cambria Math"/>
                          </a:rPr>
                          <m:t>18</m:t>
                        </m:r>
                      </m:e>
                    </m:rad>
                  </m:oMath>
                </a14:m>
                <a:endParaRPr lang="en-GB" sz="2400" dirty="0">
                  <a:solidFill>
                    <a:schemeClr val="bg1">
                      <a:lumMod val="10000"/>
                    </a:schemeClr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9200" y="1033734"/>
                <a:ext cx="3384260" cy="1252266"/>
              </a:xfrm>
              <a:prstGeom prst="rect">
                <a:avLst/>
              </a:prstGeom>
              <a:blipFill rotWithShape="1">
                <a:blip r:embed="rId10"/>
                <a:stretch>
                  <a:fillRect l="-2703" t="-3902" r="-1261" b="-87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ounded Rectangle 15"/>
          <p:cNvSpPr/>
          <p:nvPr/>
        </p:nvSpPr>
        <p:spPr bwMode="auto">
          <a:xfrm>
            <a:off x="4887310" y="4204536"/>
            <a:ext cx="3962400" cy="119181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Now let’s look at some of your work.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07230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152400"/>
            <a:ext cx="8686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Trebuchet MS" panose="020B0603020202020204" pitchFamily="34" charset="0"/>
              </a:rPr>
              <a:t>For the questions on the next slide:</a:t>
            </a:r>
          </a:p>
          <a:p>
            <a:endParaRPr lang="en-GB" sz="2800" dirty="0" smtClean="0">
              <a:latin typeface="Trebuchet MS" panose="020B0603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latin typeface="Trebuchet MS" panose="020B0603020202020204" pitchFamily="34" charset="0"/>
              </a:rPr>
              <a:t>Predict what the answer will be by looking at the previous two examples.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Trebuchet MS" panose="020B0603020202020204" pitchFamily="34" charset="0"/>
              </a:rPr>
              <a:t>C</a:t>
            </a:r>
            <a:r>
              <a:rPr lang="en-GB" sz="2800" dirty="0" smtClean="0">
                <a:latin typeface="Trebuchet MS" panose="020B0603020202020204" pitchFamily="34" charset="0"/>
              </a:rPr>
              <a:t>heck by working out.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latin typeface="Trebuchet MS" panose="020B0603020202020204" pitchFamily="34" charset="0"/>
              </a:rPr>
              <a:t>Were you correct?</a:t>
            </a:r>
            <a:endParaRPr lang="en-GB" sz="2800" dirty="0">
              <a:latin typeface="Trebuchet MS" panose="020B0603020202020204" pitchFamily="34" charset="0"/>
            </a:endParaRPr>
          </a:p>
          <a:p>
            <a:endParaRPr lang="en-GB" sz="2800" dirty="0" smtClean="0">
              <a:latin typeface="Trebuchet MS" panose="020B0603020202020204" pitchFamily="34" charset="0"/>
            </a:endParaRPr>
          </a:p>
          <a:p>
            <a:pPr algn="ctr"/>
            <a:endParaRPr lang="en-GB" sz="2800" dirty="0">
              <a:latin typeface="Trebuchet MS" panose="020B0603020202020204" pitchFamily="34" charset="0"/>
            </a:endParaRPr>
          </a:p>
        </p:txBody>
      </p:sp>
      <p:sp>
        <p:nvSpPr>
          <p:cNvPr id="39" name="Rounded Rectangle 38"/>
          <p:cNvSpPr/>
          <p:nvPr/>
        </p:nvSpPr>
        <p:spPr bwMode="auto">
          <a:xfrm>
            <a:off x="1905000" y="3581400"/>
            <a:ext cx="5562600" cy="64698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Predict. Check. Evaluate</a:t>
            </a:r>
          </a:p>
        </p:txBody>
      </p:sp>
    </p:spTree>
    <p:extLst>
      <p:ext uri="{BB962C8B-B14F-4D97-AF65-F5344CB8AC3E}">
        <p14:creationId xmlns:p14="http://schemas.microsoft.com/office/powerpoint/2010/main" val="254812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76200" y="152400"/>
                <a:ext cx="8686800" cy="67691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 smtClean="0">
                    <a:latin typeface="Trebuchet MS" panose="020B0603020202020204" pitchFamily="34" charset="0"/>
                  </a:rPr>
                  <a:t>In your books:</a:t>
                </a:r>
              </a:p>
              <a:p>
                <a:endParaRPr lang="en-GB" sz="2800" dirty="0">
                  <a:latin typeface="Trebuchet MS" panose="020B0603020202020204" pitchFamily="34" charset="0"/>
                </a:endParaRPr>
              </a:p>
              <a:p>
                <a:endParaRPr lang="en-GB" sz="2800" dirty="0" smtClean="0">
                  <a:latin typeface="Trebuchet MS" panose="020B0603020202020204" pitchFamily="34" charset="0"/>
                </a:endParaRPr>
              </a:p>
              <a:p>
                <a:endParaRPr lang="en-GB" sz="2800" dirty="0" smtClean="0">
                  <a:latin typeface="Trebuchet MS" panose="020B0603020202020204" pitchFamily="34" charset="0"/>
                </a:endParaRPr>
              </a:p>
              <a:p>
                <a:r>
                  <a:rPr lang="en-GB" sz="2800" dirty="0" smtClean="0">
                    <a:latin typeface="Trebuchet MS" panose="020B0603020202020204" pitchFamily="34" charset="0"/>
                  </a:rPr>
                  <a:t>Simplify:</a:t>
                </a:r>
              </a:p>
              <a:p>
                <a:r>
                  <a:rPr lang="en-GB" sz="2800" dirty="0" smtClean="0">
                    <a:latin typeface="Trebuchet MS" panose="020B0603020202020204" pitchFamily="34" charset="0"/>
                  </a:rPr>
                  <a:t>1.	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80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2800" b="0" i="1" smtClean="0">
                            <a:latin typeface="Cambria Math"/>
                          </a:rPr>
                          <m:t>12</m:t>
                        </m:r>
                      </m:e>
                    </m:rad>
                  </m:oMath>
                </a14:m>
                <a:r>
                  <a:rPr lang="en-GB" sz="2800" dirty="0" smtClean="0">
                    <a:latin typeface="Trebuchet MS" panose="020B0603020202020204" pitchFamily="34" charset="0"/>
                  </a:rPr>
                  <a:t>		6.	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80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2800" b="0" i="1" smtClean="0">
                            <a:latin typeface="Cambria Math"/>
                          </a:rPr>
                          <m:t>20</m:t>
                        </m:r>
                      </m:e>
                    </m:rad>
                  </m:oMath>
                </a14:m>
                <a:r>
                  <a:rPr lang="en-GB" sz="2800" dirty="0" smtClean="0">
                    <a:latin typeface="Trebuchet MS" panose="020B0603020202020204" pitchFamily="34" charset="0"/>
                  </a:rPr>
                  <a:t>		10.	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80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2800" b="0" i="1" smtClean="0">
                            <a:latin typeface="Cambria Math"/>
                          </a:rPr>
                          <m:t>24</m:t>
                        </m:r>
                      </m:e>
                    </m:rad>
                  </m:oMath>
                </a14:m>
                <a:endParaRPr lang="en-GB" sz="2800" dirty="0" smtClean="0">
                  <a:latin typeface="Trebuchet MS" panose="020B0603020202020204" pitchFamily="34" charset="0"/>
                </a:endParaRPr>
              </a:p>
              <a:p>
                <a:r>
                  <a:rPr lang="en-GB" sz="2800" dirty="0" smtClean="0">
                    <a:latin typeface="Trebuchet MS" panose="020B0603020202020204" pitchFamily="34" charset="0"/>
                  </a:rPr>
                  <a:t>2.	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80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2800" b="0" i="1" smtClean="0">
                            <a:latin typeface="Cambria Math"/>
                          </a:rPr>
                          <m:t>27</m:t>
                        </m:r>
                      </m:e>
                    </m:rad>
                  </m:oMath>
                </a14:m>
                <a:r>
                  <a:rPr lang="en-GB" sz="2800" dirty="0" smtClean="0">
                    <a:latin typeface="Trebuchet MS" panose="020B0603020202020204" pitchFamily="34" charset="0"/>
                  </a:rPr>
                  <a:t>		7.	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8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2800" b="0" i="1" smtClean="0">
                            <a:latin typeface="Cambria Math"/>
                          </a:rPr>
                          <m:t>45</m:t>
                        </m:r>
                      </m:e>
                    </m:rad>
                  </m:oMath>
                </a14:m>
                <a:r>
                  <a:rPr lang="en-GB" sz="2800" dirty="0" smtClean="0">
                    <a:latin typeface="Trebuchet MS" panose="020B0603020202020204" pitchFamily="34" charset="0"/>
                  </a:rPr>
                  <a:t>		11.	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8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2800" b="0" i="1" smtClean="0">
                            <a:latin typeface="Cambria Math"/>
                          </a:rPr>
                          <m:t>54</m:t>
                        </m:r>
                      </m:e>
                    </m:rad>
                  </m:oMath>
                </a14:m>
                <a:endParaRPr lang="en-GB" sz="2800" dirty="0" smtClean="0">
                  <a:latin typeface="Trebuchet MS" panose="020B0603020202020204" pitchFamily="34" charset="0"/>
                </a:endParaRPr>
              </a:p>
              <a:p>
                <a:r>
                  <a:rPr lang="en-GB" sz="2800" dirty="0" smtClean="0">
                    <a:latin typeface="Trebuchet MS" panose="020B0603020202020204" pitchFamily="34" charset="0"/>
                  </a:rPr>
                  <a:t>3.	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8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2800" b="0" i="1" smtClean="0">
                            <a:latin typeface="Cambria Math"/>
                          </a:rPr>
                          <m:t>48</m:t>
                        </m:r>
                      </m:e>
                    </m:rad>
                  </m:oMath>
                </a14:m>
                <a:r>
                  <a:rPr lang="en-GB" sz="2800" dirty="0" smtClean="0">
                    <a:latin typeface="Trebuchet MS" panose="020B0603020202020204" pitchFamily="34" charset="0"/>
                  </a:rPr>
                  <a:t>		8.	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80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2800" b="0" i="1" smtClean="0">
                            <a:latin typeface="Cambria Math"/>
                          </a:rPr>
                          <m:t>80</m:t>
                        </m:r>
                      </m:e>
                    </m:rad>
                  </m:oMath>
                </a14:m>
                <a:r>
                  <a:rPr lang="en-GB" sz="2800" dirty="0" smtClean="0">
                    <a:latin typeface="Trebuchet MS" panose="020B0603020202020204" pitchFamily="34" charset="0"/>
                  </a:rPr>
                  <a:t>		12.</a:t>
                </a:r>
                <a:r>
                  <a:rPr lang="en-GB" sz="2800" dirty="0"/>
                  <a:t> </a:t>
                </a:r>
                <a14:m>
                  <m:oMath xmlns:m="http://schemas.openxmlformats.org/officeDocument/2006/math">
                    <m:r>
                      <a:rPr lang="en-GB" sz="2800" b="0" i="0" smtClean="0">
                        <a:latin typeface="Cambria Math"/>
                      </a:rPr>
                      <m:t>    </m:t>
                    </m:r>
                    <m:rad>
                      <m:radPr>
                        <m:degHide m:val="on"/>
                        <m:ctrlPr>
                          <a:rPr lang="en-GB" sz="28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2800" b="0" i="1" smtClean="0">
                            <a:latin typeface="Cambria Math"/>
                          </a:rPr>
                          <m:t>96</m:t>
                        </m:r>
                      </m:e>
                    </m:rad>
                    <m:r>
                      <a:rPr lang="en-GB" sz="2800" i="1">
                        <a:latin typeface="Cambria Math"/>
                      </a:rPr>
                      <m:t> </m:t>
                    </m:r>
                  </m:oMath>
                </a14:m>
                <a:r>
                  <a:rPr lang="en-GB" sz="2800" dirty="0" smtClean="0">
                    <a:latin typeface="Trebuchet MS" panose="020B0603020202020204" pitchFamily="34" charset="0"/>
                  </a:rPr>
                  <a:t>	</a:t>
                </a:r>
              </a:p>
              <a:p>
                <a:r>
                  <a:rPr lang="en-GB" sz="2800" dirty="0" smtClean="0">
                    <a:latin typeface="Trebuchet MS" panose="020B0603020202020204" pitchFamily="34" charset="0"/>
                  </a:rPr>
                  <a:t>4.	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80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2800" b="0" i="1" smtClean="0">
                            <a:latin typeface="Cambria Math"/>
                          </a:rPr>
                          <m:t>75</m:t>
                        </m:r>
                      </m:e>
                    </m:rad>
                  </m:oMath>
                </a14:m>
                <a:r>
                  <a:rPr lang="en-GB" sz="2800" dirty="0" smtClean="0">
                    <a:latin typeface="Trebuchet MS" panose="020B0603020202020204" pitchFamily="34" charset="0"/>
                  </a:rPr>
                  <a:t>		9.	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80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2800" b="0" i="1" smtClean="0">
                            <a:latin typeface="Cambria Math"/>
                          </a:rPr>
                          <m:t>125</m:t>
                        </m:r>
                      </m:e>
                    </m:rad>
                  </m:oMath>
                </a14:m>
                <a:r>
                  <a:rPr lang="en-GB" sz="2800" dirty="0" smtClean="0">
                    <a:latin typeface="Trebuchet MS" panose="020B0603020202020204" pitchFamily="34" charset="0"/>
                  </a:rPr>
                  <a:t>		13.	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8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2800" b="0" i="1" smtClean="0">
                            <a:latin typeface="Cambria Math"/>
                          </a:rPr>
                          <m:t>150</m:t>
                        </m:r>
                      </m:e>
                    </m:rad>
                  </m:oMath>
                </a14:m>
                <a:endParaRPr lang="en-GB" sz="2800" dirty="0" smtClean="0">
                  <a:latin typeface="Trebuchet MS" panose="020B0603020202020204" pitchFamily="34" charset="0"/>
                </a:endParaRPr>
              </a:p>
              <a:p>
                <a:endParaRPr lang="en-GB" sz="2800" dirty="0" smtClean="0">
                  <a:latin typeface="Trebuchet MS" panose="020B0603020202020204" pitchFamily="34" charset="0"/>
                </a:endParaRPr>
              </a:p>
              <a:p>
                <a:endParaRPr lang="en-GB" sz="2800" dirty="0">
                  <a:latin typeface="Trebuchet MS" panose="020B0603020202020204" pitchFamily="34" charset="0"/>
                </a:endParaRPr>
              </a:p>
              <a:p>
                <a:r>
                  <a:rPr lang="en-GB" sz="2800" dirty="0" smtClean="0">
                    <a:latin typeface="Trebuchet MS" panose="020B0603020202020204" pitchFamily="34" charset="0"/>
                  </a:rPr>
                  <a:t>Why are the answers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2</m:t>
                    </m:r>
                    <m:rad>
                      <m:radPr>
                        <m:degHide m:val="on"/>
                        <m:ctrlPr>
                          <a:rPr lang="en-GB" sz="2800" b="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2800" b="0" i="1" smtClean="0">
                            <a:latin typeface="Cambria Math"/>
                          </a:rPr>
                          <m:t>4</m:t>
                        </m:r>
                      </m:e>
                    </m:rad>
                    <m:r>
                      <a:rPr lang="en-GB" sz="2800" i="1">
                        <a:latin typeface="Cambria Math"/>
                      </a:rPr>
                      <m:t>, </m:t>
                    </m:r>
                    <m:r>
                      <a:rPr lang="en-GB" sz="2800" b="0" i="1" smtClean="0">
                        <a:latin typeface="Cambria Math"/>
                      </a:rPr>
                      <m:t> 3</m:t>
                    </m:r>
                    <m:rad>
                      <m:radPr>
                        <m:degHide m:val="on"/>
                        <m:ctrlPr>
                          <a:rPr lang="en-GB" sz="28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2800" i="1">
                            <a:latin typeface="Cambria Math"/>
                          </a:rPr>
                          <m:t>4</m:t>
                        </m:r>
                      </m:e>
                    </m:rad>
                  </m:oMath>
                </a14:m>
                <a:r>
                  <a:rPr lang="en-GB" sz="2800" dirty="0" smtClean="0">
                    <a:latin typeface="Trebuchet MS" panose="020B0603020202020204" pitchFamily="34" charset="0"/>
                  </a:rPr>
                  <a:t> etc. not there?</a:t>
                </a:r>
              </a:p>
              <a:p>
                <a:endParaRPr lang="en-GB" sz="2800" dirty="0" smtClean="0">
                  <a:latin typeface="Trebuchet MS" panose="020B0603020202020204" pitchFamily="34" charset="0"/>
                </a:endParaRPr>
              </a:p>
              <a:p>
                <a:endParaRPr lang="en-GB" sz="2800" dirty="0" smtClean="0">
                  <a:latin typeface="Trebuchet MS" panose="020B0603020202020204" pitchFamily="34" charset="0"/>
                </a:endParaRPr>
              </a:p>
              <a:p>
                <a:pPr algn="ctr"/>
                <a:endParaRPr lang="en-GB" sz="28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" y="152400"/>
                <a:ext cx="8686800" cy="6769161"/>
              </a:xfrm>
              <a:prstGeom prst="rect">
                <a:avLst/>
              </a:prstGeom>
              <a:blipFill rotWithShape="1">
                <a:blip r:embed="rId3"/>
                <a:stretch>
                  <a:fillRect l="-1474" t="-8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Rounded Rectangle 38"/>
          <p:cNvSpPr/>
          <p:nvPr/>
        </p:nvSpPr>
        <p:spPr bwMode="auto">
          <a:xfrm>
            <a:off x="1875503" y="736848"/>
            <a:ext cx="5562600" cy="64698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Predict. Check. Evaluate</a:t>
            </a:r>
          </a:p>
        </p:txBody>
      </p:sp>
    </p:spTree>
    <p:extLst>
      <p:ext uri="{BB962C8B-B14F-4D97-AF65-F5344CB8AC3E}">
        <p14:creationId xmlns:p14="http://schemas.microsoft.com/office/powerpoint/2010/main" val="3629411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2400" y="152400"/>
            <a:ext cx="8458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Trebuchet MS" panose="020B0603020202020204" pitchFamily="34" charset="0"/>
              </a:rPr>
              <a:t>What is the key step in simplifying surds?</a:t>
            </a:r>
          </a:p>
          <a:p>
            <a:endParaRPr lang="en-GB" sz="3200" dirty="0" smtClean="0">
              <a:latin typeface="Trebuchet MS" panose="020B0603020202020204" pitchFamily="34" charset="0"/>
            </a:endParaRPr>
          </a:p>
          <a:p>
            <a:endParaRPr lang="en-GB" sz="3200" dirty="0">
              <a:latin typeface="Trebuchet MS" panose="020B0603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8600" y="1295400"/>
            <a:ext cx="86868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>
                <a:latin typeface="Trebuchet MS" panose="020B0603020202020204" pitchFamily="34" charset="0"/>
              </a:rPr>
              <a:t>Find a </a:t>
            </a:r>
            <a:r>
              <a:rPr lang="en-GB" sz="3200" dirty="0">
                <a:solidFill>
                  <a:srgbClr val="FF0000"/>
                </a:solidFill>
                <a:latin typeface="Trebuchet MS" panose="020B0603020202020204" pitchFamily="34" charset="0"/>
              </a:rPr>
              <a:t>factor</a:t>
            </a:r>
            <a:r>
              <a:rPr lang="en-GB" sz="3200" dirty="0">
                <a:latin typeface="Trebuchet MS" panose="020B0603020202020204" pitchFamily="34" charset="0"/>
              </a:rPr>
              <a:t> of the surd that is a </a:t>
            </a:r>
            <a:r>
              <a:rPr lang="en-GB" sz="3200" dirty="0">
                <a:solidFill>
                  <a:srgbClr val="FF0000"/>
                </a:solidFill>
                <a:latin typeface="Trebuchet MS" panose="020B0603020202020204" pitchFamily="34" charset="0"/>
              </a:rPr>
              <a:t>square </a:t>
            </a:r>
            <a:r>
              <a:rPr lang="en-GB" sz="32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number</a:t>
            </a:r>
          </a:p>
          <a:p>
            <a:endParaRPr lang="en-GB" sz="3200" dirty="0">
              <a:solidFill>
                <a:srgbClr val="C00000"/>
              </a:solidFill>
              <a:latin typeface="Trebuchet MS" panose="020B0603020202020204" pitchFamily="34" charset="0"/>
            </a:endParaRPr>
          </a:p>
          <a:p>
            <a:r>
              <a:rPr lang="en-GB" sz="3200" dirty="0" smtClean="0">
                <a:latin typeface="Trebuchet MS" panose="020B0603020202020204" pitchFamily="34" charset="0"/>
              </a:rPr>
              <a:t>Write the first 15 numbers on your whiteboards.</a:t>
            </a:r>
            <a:endParaRPr lang="en-GB" sz="3200" dirty="0">
              <a:latin typeface="Trebuchet MS" panose="020B0603020202020204" pitchFamily="34" charset="0"/>
            </a:endParaRPr>
          </a:p>
          <a:p>
            <a:endParaRPr lang="en-GB" sz="3200" dirty="0">
              <a:latin typeface="Trebuchet MS" panose="020B0603020202020204" pitchFamily="34" charset="0"/>
            </a:endParaRPr>
          </a:p>
          <a:p>
            <a:r>
              <a:rPr lang="en-GB" sz="2400" dirty="0">
                <a:latin typeface="Trebuchet MS" panose="020B0603020202020204" pitchFamily="34" charset="0"/>
              </a:rPr>
              <a:t>1, 4, 9, 16, 15, 36, 49, 64, 81, 100, 121, 169, 196, 225 …</a:t>
            </a:r>
            <a:endParaRPr lang="en-GB" sz="3200" dirty="0">
              <a:latin typeface="Trebuchet MS" panose="020B0603020202020204" pitchFamily="34" charset="0"/>
            </a:endParaRPr>
          </a:p>
          <a:p>
            <a:endParaRPr lang="en-GB" sz="3200" dirty="0">
              <a:latin typeface="Trebuchet MS" panose="020B0603020202020204" pitchFamily="34" charset="0"/>
            </a:endParaRPr>
          </a:p>
          <a:p>
            <a:r>
              <a:rPr lang="en-GB" sz="3200" dirty="0">
                <a:latin typeface="Trebuchet MS" panose="020B0603020202020204" pitchFamily="34" charset="0"/>
              </a:rPr>
              <a:t>What if the surd doesn’t have a factor that is a square number?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33153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609600" y="-76200"/>
                <a:ext cx="8229600" cy="1143000"/>
              </a:xfrm>
            </p:spPr>
            <p:txBody>
              <a:bodyPr/>
              <a:lstStyle/>
              <a:p>
                <a:r>
                  <a:rPr lang="en-GB" sz="3600" dirty="0" smtClean="0">
                    <a:latin typeface="Trebuchet MS" panose="020B0603020202020204" pitchFamily="34" charset="0"/>
                  </a:rPr>
                  <a:t>Isobel and Emily are simplifying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36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endParaRPr lang="en-GB" sz="36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09600" y="-76200"/>
                <a:ext cx="8229600" cy="1143000"/>
              </a:xfrm>
              <a:blipFill>
                <a:blip r:embed="rId3"/>
                <a:stretch>
                  <a:fillRect b="-10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itle 1"/>
          <p:cNvSpPr txBox="1">
            <a:spLocks/>
          </p:cNvSpPr>
          <p:nvPr/>
        </p:nvSpPr>
        <p:spPr bwMode="auto">
          <a:xfrm>
            <a:off x="533400" y="53340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2800" kern="0" dirty="0" smtClean="0">
                <a:latin typeface="Trebuchet MS" panose="020B0603020202020204" pitchFamily="34" charset="0"/>
              </a:rPr>
              <a:t>Discuss: </a:t>
            </a:r>
          </a:p>
          <a:p>
            <a:endParaRPr lang="en-GB" sz="2800" kern="0" dirty="0" smtClean="0">
              <a:latin typeface="Trebuchet MS" panose="020B0603020202020204" pitchFamily="34" charset="0"/>
            </a:endParaRPr>
          </a:p>
          <a:p>
            <a:r>
              <a:rPr lang="en-GB" sz="2800" kern="0" dirty="0" smtClean="0">
                <a:latin typeface="Trebuchet MS" panose="020B0603020202020204" pitchFamily="34" charset="0"/>
              </a:rPr>
              <a:t>Who has simplified correctly?</a:t>
            </a:r>
          </a:p>
          <a:p>
            <a:r>
              <a:rPr lang="en-GB" sz="2800" kern="0" dirty="0" smtClean="0">
                <a:latin typeface="Trebuchet MS" panose="020B0603020202020204" pitchFamily="34" charset="0"/>
              </a:rPr>
              <a:t>Why?</a:t>
            </a:r>
            <a:endParaRPr lang="en-GB" sz="2800" kern="0" dirty="0">
              <a:latin typeface="Trebuchet MS" panose="020B0603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1295400"/>
            <a:ext cx="3128650" cy="3429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0200" y="1295401"/>
            <a:ext cx="3171423" cy="3429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05311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-228600"/>
            <a:ext cx="7772400" cy="1470025"/>
          </a:xfrm>
        </p:spPr>
        <p:txBody>
          <a:bodyPr/>
          <a:lstStyle/>
          <a:p>
            <a:r>
              <a:rPr lang="en-GB" dirty="0" err="1" smtClean="0">
                <a:latin typeface="Trebuchet MS" panose="020B0603020202020204" pitchFamily="34" charset="0"/>
              </a:rPr>
              <a:t>Tarsia</a:t>
            </a:r>
            <a:r>
              <a:rPr lang="en-GB" dirty="0" smtClean="0">
                <a:latin typeface="Trebuchet MS" panose="020B0603020202020204" pitchFamily="34" charset="0"/>
              </a:rPr>
              <a:t> Activity</a:t>
            </a:r>
            <a:endParaRPr lang="en-GB" dirty="0"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304800" y="1524000"/>
                <a:ext cx="8686800" cy="1752600"/>
              </a:xfrm>
            </p:spPr>
            <p:txBody>
              <a:bodyPr/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In your pairs simplify the surds and match them with their simplest form</a:t>
                </a:r>
              </a:p>
              <a:p>
                <a:endParaRPr lang="en-GB" dirty="0" smtClean="0">
                  <a:latin typeface="Trebuchet MS" panose="020B0603020202020204" pitchFamily="34" charset="0"/>
                </a:endParaRPr>
              </a:p>
              <a:p>
                <a:endParaRPr lang="en-GB" dirty="0">
                  <a:latin typeface="Trebuchet MS" panose="020B0603020202020204" pitchFamily="34" charset="0"/>
                </a:endParaRPr>
              </a:p>
              <a:p>
                <a:r>
                  <a:rPr lang="en-GB" dirty="0" smtClean="0">
                    <a:latin typeface="Trebuchet MS" panose="020B0603020202020204" pitchFamily="34" charset="0"/>
                  </a:rPr>
                  <a:t>Hint:</a:t>
                </a:r>
              </a:p>
              <a:p>
                <a:r>
                  <a:rPr lang="en-GB" dirty="0" smtClean="0">
                    <a:latin typeface="Trebuchet MS" panose="020B0603020202020204" pitchFamily="34" charset="0"/>
                  </a:rPr>
                  <a:t>Start with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e>
                    </m:rad>
                  </m:oMath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3" name="Sub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304800" y="1524000"/>
                <a:ext cx="8686800" cy="1752600"/>
              </a:xfrm>
              <a:blipFill>
                <a:blip r:embed="rId3"/>
                <a:stretch>
                  <a:fillRect t="-4514" b="-1086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24880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2564" y="0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Solutions</a:t>
            </a:r>
            <a:endParaRPr lang="en-GB" dirty="0">
              <a:latin typeface="Trebuchet MS" panose="020B0603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2062360" y="-621487"/>
            <a:ext cx="5036127" cy="885604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33266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762000"/>
                <a:ext cx="8839200" cy="4525963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GB" dirty="0" smtClean="0">
                    <a:latin typeface="Trebuchet MS" panose="020B0603020202020204" pitchFamily="34" charset="0"/>
                  </a:rPr>
                  <a:t>Consider the following ‘match’</a:t>
                </a:r>
              </a:p>
              <a:p>
                <a:pPr marL="0" indent="0" algn="ctr">
                  <a:buNone/>
                </a:pPr>
                <a:endParaRPr lang="en-GB" dirty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99</m:t>
                          </m:r>
                        </m:e>
                      </m:ra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=3</m:t>
                      </m:r>
                      <m:rad>
                        <m:radPr>
                          <m:degHide m:val="on"/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e>
                      </m:rad>
                    </m:oMath>
                  </m:oMathPara>
                </a14:m>
                <a:endParaRPr lang="en-GB" dirty="0" smtClean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:endParaRPr lang="en-GB" dirty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:r>
                  <a:rPr lang="en-GB" dirty="0" smtClean="0">
                    <a:latin typeface="Trebuchet MS" panose="020B0603020202020204" pitchFamily="34" charset="0"/>
                  </a:rPr>
                  <a:t>Is there a way to work backwards?</a:t>
                </a:r>
              </a:p>
              <a:p>
                <a:pPr marL="0" indent="0" algn="ctr">
                  <a:buNone/>
                </a:pPr>
                <a:endParaRPr lang="en-GB" dirty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:r>
                  <a:rPr lang="en-GB" dirty="0" smtClean="0">
                    <a:latin typeface="Trebuchet MS" panose="020B0603020202020204" pitchFamily="34" charset="0"/>
                  </a:rPr>
                  <a:t>What if we started with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3</m:t>
                    </m:r>
                    <m:rad>
                      <m:radPr>
                        <m:degHide m:val="on"/>
                        <m:ctrlPr>
                          <a:rPr lang="en-GB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11</m:t>
                        </m:r>
                      </m:e>
                    </m:rad>
                  </m:oMath>
                </a14:m>
                <a:r>
                  <a:rPr lang="en-GB" dirty="0" smtClean="0">
                    <a:latin typeface="Trebuchet MS" panose="020B0603020202020204" pitchFamily="34" charset="0"/>
                  </a:rPr>
                  <a:t> ?</a:t>
                </a:r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762000"/>
                <a:ext cx="8839200" cy="4525963"/>
              </a:xfrm>
              <a:blipFill rotWithShape="1">
                <a:blip r:embed="rId3"/>
                <a:stretch>
                  <a:fillRect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669528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1143000"/>
          </a:xfrm>
        </p:spPr>
        <p:txBody>
          <a:bodyPr/>
          <a:lstStyle/>
          <a:p>
            <a:r>
              <a:rPr lang="en-GB" dirty="0" smtClean="0"/>
              <a:t>Discuss: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1447800"/>
                <a:ext cx="8229600" cy="4525963"/>
              </a:xfrm>
            </p:spPr>
            <p:txBody>
              <a:bodyPr/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𝑎</m:t>
                      </m:r>
                      <m:rad>
                        <m:radPr>
                          <m:degHide m:val="on"/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ra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 </m:t>
                      </m:r>
                      <m:rad>
                        <m:radPr>
                          <m:degHide m:val="on"/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</m:rad>
                    </m:oMath>
                  </m:oMathPara>
                </a14:m>
                <a:endParaRPr lang="en-GB" b="0" dirty="0" smtClean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:endParaRPr lang="en-GB" dirty="0" smtClean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:endParaRPr lang="en-GB" dirty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:r>
                  <a:rPr lang="en-GB" dirty="0" smtClean="0">
                    <a:latin typeface="Trebuchet MS" panose="020B0603020202020204" pitchFamily="34" charset="0"/>
                  </a:rPr>
                  <a:t>How does this help us?</a:t>
                </a:r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447800"/>
                <a:ext cx="8229600" cy="4525963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873435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027331"/>
            <a:ext cx="8353425" cy="4438650"/>
          </a:xfrm>
          <a:prstGeom prst="rect">
            <a:avLst/>
          </a:prstGeom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723900" y="266928"/>
            <a:ext cx="7696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latin typeface="Trebuchet MS" panose="020B0603020202020204" pitchFamily="34" charset="0"/>
              </a:rPr>
              <a:t>F</a:t>
            </a:r>
            <a:r>
              <a:rPr lang="en-GB" sz="2800" dirty="0" smtClean="0">
                <a:latin typeface="Trebuchet MS" panose="020B0603020202020204" pitchFamily="34" charset="0"/>
              </a:rPr>
              <a:t>ind </a:t>
            </a:r>
            <a:r>
              <a:rPr lang="en-GB" sz="2800" dirty="0">
                <a:latin typeface="Trebuchet MS" panose="020B0603020202020204" pitchFamily="34" charset="0"/>
              </a:rPr>
              <a:t>the odd one out on each </a:t>
            </a:r>
            <a:r>
              <a:rPr lang="en-GB" sz="2800" dirty="0" smtClean="0">
                <a:latin typeface="Trebuchet MS" panose="020B0603020202020204" pitchFamily="34" charset="0"/>
              </a:rPr>
              <a:t>row:</a:t>
            </a:r>
            <a:endParaRPr lang="en-GB" sz="2800" dirty="0">
              <a:latin typeface="Trebuchet MS" panose="020B0603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600" y="5486400"/>
            <a:ext cx="7315200" cy="1200329"/>
          </a:xfrm>
          <a:prstGeom prst="rect">
            <a:avLst/>
          </a:prstGeom>
          <a:ln w="28575">
            <a:noFill/>
          </a:ln>
        </p:spPr>
        <p:txBody>
          <a:bodyPr wrap="square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Challenge:</a:t>
            </a:r>
          </a:p>
          <a:p>
            <a:r>
              <a:rPr lang="en-GB" sz="2400" dirty="0" smtClean="0">
                <a:latin typeface="Trebuchet MS" panose="020B0603020202020204" pitchFamily="34" charset="0"/>
              </a:rPr>
              <a:t>Add another </a:t>
            </a:r>
            <a:r>
              <a:rPr lang="en-GB" sz="2400" dirty="0">
                <a:latin typeface="Trebuchet MS" panose="020B0603020202020204" pitchFamily="34" charset="0"/>
              </a:rPr>
              <a:t>surd, in the empty box, that is equivalent to the odd one out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37864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287" y="855755"/>
            <a:ext cx="8353425" cy="44386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23900" y="266928"/>
            <a:ext cx="7696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latin typeface="Trebuchet MS" panose="020B0603020202020204" pitchFamily="34" charset="0"/>
              </a:rPr>
              <a:t>F</a:t>
            </a:r>
            <a:r>
              <a:rPr lang="en-GB" sz="2800" dirty="0" smtClean="0">
                <a:latin typeface="Trebuchet MS" panose="020B0603020202020204" pitchFamily="34" charset="0"/>
              </a:rPr>
              <a:t>ind </a:t>
            </a:r>
            <a:r>
              <a:rPr lang="en-GB" sz="2800" dirty="0">
                <a:latin typeface="Trebuchet MS" panose="020B0603020202020204" pitchFamily="34" charset="0"/>
              </a:rPr>
              <a:t>the odd one out on each </a:t>
            </a:r>
            <a:r>
              <a:rPr lang="en-GB" sz="2800" dirty="0" smtClean="0">
                <a:latin typeface="Trebuchet MS" panose="020B0603020202020204" pitchFamily="34" charset="0"/>
              </a:rPr>
              <a:t>row:</a:t>
            </a:r>
            <a:endParaRPr lang="en-GB" sz="2800" dirty="0">
              <a:latin typeface="Trebuchet MS" panose="020B0603020202020204" pitchFamily="34" charset="0"/>
            </a:endParaRPr>
          </a:p>
        </p:txBody>
      </p:sp>
      <p:sp>
        <p:nvSpPr>
          <p:cNvPr id="2" name="Oval 1"/>
          <p:cNvSpPr/>
          <p:nvPr/>
        </p:nvSpPr>
        <p:spPr bwMode="auto">
          <a:xfrm>
            <a:off x="4038600" y="1219200"/>
            <a:ext cx="1371600" cy="106680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3953933" y="1066800"/>
            <a:ext cx="1456267" cy="1166274"/>
          </a:xfrm>
          <a:prstGeom prst="ellipse">
            <a:avLst/>
          </a:prstGeom>
          <a:noFill/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5486400" y="2057400"/>
            <a:ext cx="1456267" cy="1166274"/>
          </a:xfrm>
          <a:prstGeom prst="ellipse">
            <a:avLst/>
          </a:prstGeom>
          <a:noFill/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3962400" y="3048000"/>
            <a:ext cx="1456267" cy="1166274"/>
          </a:xfrm>
          <a:prstGeom prst="ellipse">
            <a:avLst/>
          </a:prstGeom>
          <a:noFill/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914400" y="4104411"/>
            <a:ext cx="1456267" cy="1166274"/>
          </a:xfrm>
          <a:prstGeom prst="ellipse">
            <a:avLst/>
          </a:prstGeom>
          <a:noFill/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0" y="1405350"/>
                <a:ext cx="811441" cy="4891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6</m:t>
                      </m:r>
                      <m:r>
                        <a:rPr lang="en-GB" sz="2400" b="0" i="1" smtClean="0">
                          <a:solidFill>
                            <a:srgbClr val="C0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√2</m:t>
                      </m:r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405350"/>
                <a:ext cx="811441" cy="489173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0" y="2362200"/>
                <a:ext cx="981359" cy="4891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1</m:t>
                      </m:r>
                      <m:r>
                        <a:rPr lang="en-GB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0</m:t>
                      </m:r>
                      <m:r>
                        <a:rPr lang="en-GB" sz="2400" b="0" i="1" smtClean="0">
                          <a:solidFill>
                            <a:srgbClr val="C0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√6</m:t>
                      </m:r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362200"/>
                <a:ext cx="981359" cy="48917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6759" y="3276600"/>
                <a:ext cx="811441" cy="4891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C00000"/>
                          </a:solidFill>
                          <a:latin typeface="Cambria Math" charset="0"/>
                        </a:rPr>
                        <m:t>6</m:t>
                      </m:r>
                      <m:r>
                        <a:rPr lang="en-GB" sz="2400" b="0" i="1" smtClean="0">
                          <a:solidFill>
                            <a:srgbClr val="C0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√3</m:t>
                      </m:r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59" y="3276600"/>
                <a:ext cx="811441" cy="489173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0" y="4387627"/>
                <a:ext cx="981359" cy="4891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1</m:t>
                      </m:r>
                      <m:r>
                        <a:rPr lang="en-GB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4</m:t>
                      </m:r>
                      <m:r>
                        <a:rPr lang="en-GB" sz="2400" b="0" i="1" smtClean="0">
                          <a:solidFill>
                            <a:srgbClr val="C0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√3</m:t>
                      </m:r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387627"/>
                <a:ext cx="981359" cy="489173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/>
          <p:cNvSpPr/>
          <p:nvPr/>
        </p:nvSpPr>
        <p:spPr>
          <a:xfrm>
            <a:off x="228600" y="5486400"/>
            <a:ext cx="7315200" cy="1200329"/>
          </a:xfrm>
          <a:prstGeom prst="rect">
            <a:avLst/>
          </a:prstGeom>
          <a:ln w="28575">
            <a:noFill/>
          </a:ln>
        </p:spPr>
        <p:txBody>
          <a:bodyPr wrap="square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Challenge:</a:t>
            </a:r>
          </a:p>
          <a:p>
            <a:r>
              <a:rPr lang="en-GB" sz="2400" dirty="0" smtClean="0">
                <a:latin typeface="Trebuchet MS" panose="020B0603020202020204" pitchFamily="34" charset="0"/>
              </a:rPr>
              <a:t>Add another </a:t>
            </a:r>
            <a:r>
              <a:rPr lang="en-GB" sz="2400" dirty="0">
                <a:latin typeface="Trebuchet MS" panose="020B0603020202020204" pitchFamily="34" charset="0"/>
              </a:rPr>
              <a:t>surd, in the empty box, that is equivalent to the odd one out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68086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3" grpId="0"/>
      <p:bldP spid="11" grpId="0"/>
      <p:bldP spid="12" grpId="0"/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1219200"/>
                <a:ext cx="8229600" cy="4525963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GB" dirty="0" smtClean="0">
                    <a:latin typeface="Trebuchet MS" panose="020B0603020202020204" pitchFamily="34" charset="0"/>
                  </a:rPr>
                  <a:t>Write the ratio in its simplest form</a:t>
                </a:r>
              </a:p>
              <a:p>
                <a:pPr marL="0" indent="0" algn="ctr">
                  <a:buNone/>
                </a:pPr>
                <a:endParaRPr lang="en-GB" dirty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:endParaRPr lang="en-GB" dirty="0" smtClean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440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44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</m:rad>
                      <m:r>
                        <a:rPr lang="en-GB" sz="4400" b="0" i="1" smtClean="0">
                          <a:latin typeface="Cambria Math" panose="02040503050406030204" pitchFamily="18" charset="0"/>
                        </a:rPr>
                        <m:t> : </m:t>
                      </m:r>
                      <m:rad>
                        <m:radPr>
                          <m:degHide m:val="on"/>
                          <m:ctrlPr>
                            <a:rPr lang="en-GB" sz="4400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4400" b="0" i="1" smtClean="0">
                              <a:latin typeface="Cambria Math" panose="02040503050406030204" pitchFamily="18" charset="0"/>
                            </a:rPr>
                            <m:t>50 </m:t>
                          </m:r>
                        </m:e>
                      </m:rad>
                      <m:r>
                        <a:rPr lang="en-GB" sz="4400" b="0" i="1" smtClean="0">
                          <a:latin typeface="Cambria Math" panose="02040503050406030204" pitchFamily="18" charset="0"/>
                        </a:rPr>
                        <m:t> : </m:t>
                      </m:r>
                      <m:rad>
                        <m:radPr>
                          <m:degHide m:val="on"/>
                          <m:ctrlPr>
                            <a:rPr lang="en-GB" sz="4400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4400" b="0" i="1" smtClean="0">
                              <a:latin typeface="Cambria Math" panose="02040503050406030204" pitchFamily="18" charset="0"/>
                            </a:rPr>
                            <m:t>128</m:t>
                          </m:r>
                        </m:e>
                      </m:rad>
                    </m:oMath>
                  </m:oMathPara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219200"/>
                <a:ext cx="8229600" cy="4525963"/>
              </a:xfrm>
              <a:blipFill>
                <a:blip r:embed="rId3"/>
                <a:stretch>
                  <a:fillRect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771650" y="172135"/>
            <a:ext cx="5448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>
                <a:latin typeface="Trebuchet MS" panose="020B0603020202020204" pitchFamily="34" charset="0"/>
              </a:rPr>
              <a:t>Challenge:</a:t>
            </a:r>
            <a:endParaRPr lang="en-GB" sz="36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98676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1_Default Design">
  <a:themeElements>
    <a:clrScheme name="Default Design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1503</TotalTime>
  <Words>651</Words>
  <Application>Microsoft Office PowerPoint</Application>
  <PresentationFormat>On-screen Show (4:3)</PresentationFormat>
  <Paragraphs>123</Paragraphs>
  <Slides>22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1_Default Design</vt:lpstr>
      <vt:lpstr>Archway</vt:lpstr>
      <vt:lpstr>1_Archway</vt:lpstr>
      <vt:lpstr>Evaluate the following:</vt:lpstr>
      <vt:lpstr>Is √16 a surd?  State your reasoning on your whiteboard</vt:lpstr>
      <vt:lpstr>Is √16 a surd?   </vt:lpstr>
      <vt:lpstr>Is √16 a surd?   </vt:lpstr>
      <vt:lpstr>Without a calculator, work out: </vt:lpstr>
      <vt:lpstr>PowerPoint Presentation</vt:lpstr>
      <vt:lpstr>Without a calculator, work out: </vt:lpstr>
      <vt:lpstr>What could the multiplication question have been to give this answer ?</vt:lpstr>
      <vt:lpstr>What could the multiplication question have been to give this answer 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Isobel and Emily are simplifying √72</vt:lpstr>
      <vt:lpstr>Tarsia Activity</vt:lpstr>
      <vt:lpstr>Solutions</vt:lpstr>
      <vt:lpstr>PowerPoint Presentation</vt:lpstr>
      <vt:lpstr>Discuss: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</dc:creator>
  <cp:lastModifiedBy>Elder, L</cp:lastModifiedBy>
  <cp:revision>158</cp:revision>
  <cp:lastPrinted>1601-01-01T00:00:00Z</cp:lastPrinted>
  <dcterms:created xsi:type="dcterms:W3CDTF">1601-01-01T00:00:00Z</dcterms:created>
  <dcterms:modified xsi:type="dcterms:W3CDTF">2020-09-03T14:51:54Z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