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9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0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31"/>
  </p:notesMasterIdLst>
  <p:sldIdLst>
    <p:sldId id="258" r:id="rId4"/>
    <p:sldId id="274" r:id="rId5"/>
    <p:sldId id="285" r:id="rId6"/>
    <p:sldId id="276" r:id="rId7"/>
    <p:sldId id="278" r:id="rId8"/>
    <p:sldId id="291" r:id="rId9"/>
    <p:sldId id="280" r:id="rId10"/>
    <p:sldId id="281" r:id="rId11"/>
    <p:sldId id="267" r:id="rId12"/>
    <p:sldId id="292" r:id="rId13"/>
    <p:sldId id="293" r:id="rId14"/>
    <p:sldId id="294" r:id="rId15"/>
    <p:sldId id="272" r:id="rId16"/>
    <p:sldId id="261" r:id="rId17"/>
    <p:sldId id="270" r:id="rId18"/>
    <p:sldId id="295" r:id="rId19"/>
    <p:sldId id="296" r:id="rId20"/>
    <p:sldId id="263" r:id="rId21"/>
    <p:sldId id="283" r:id="rId22"/>
    <p:sldId id="284" r:id="rId23"/>
    <p:sldId id="297" r:id="rId24"/>
    <p:sldId id="271" r:id="rId25"/>
    <p:sldId id="286" r:id="rId26"/>
    <p:sldId id="287" r:id="rId27"/>
    <p:sldId id="288" r:id="rId28"/>
    <p:sldId id="289" r:id="rId29"/>
    <p:sldId id="290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83577" autoAdjust="0"/>
  </p:normalViewPr>
  <p:slideViewPr>
    <p:cSldViewPr>
      <p:cViewPr>
        <p:scale>
          <a:sx n="63" d="100"/>
          <a:sy n="63" d="100"/>
        </p:scale>
        <p:origin x="-15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03/09/2020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aim here is for pupils</a:t>
            </a:r>
            <a:r>
              <a:rPr lang="en-GB" baseline="0" dirty="0" smtClean="0"/>
              <a:t> to realise that the rounded answer is not accurate enough (1.41). They may simply square root 2 and come up with a more accurate solution for the length(1.4142 … </a:t>
            </a:r>
            <a:r>
              <a:rPr lang="en-GB" baseline="0" dirty="0" err="1" smtClean="0"/>
              <a:t>ect</a:t>
            </a:r>
            <a:r>
              <a:rPr lang="en-GB" baseline="0" dirty="0" smtClean="0"/>
              <a:t>). If so the following slides could be skipped and the principal of leaving it as root 2 instead could be generated from discussion around this point. If they don’t prompt with questioning about the degree of accuracy using the next slides. </a:t>
            </a:r>
          </a:p>
          <a:p>
            <a:endParaRPr lang="en-GB" baseline="0" dirty="0" smtClean="0"/>
          </a:p>
          <a:p>
            <a:r>
              <a:rPr lang="en-GB" dirty="0" smtClean="0"/>
              <a:t>Pupils are expected to calculate 1.41 x 1.41 and</a:t>
            </a:r>
            <a:r>
              <a:rPr lang="en-GB" baseline="0" dirty="0" smtClean="0"/>
              <a:t> see that the solution is not 2. </a:t>
            </a:r>
          </a:p>
          <a:p>
            <a:endParaRPr lang="en-GB" baseline="0" dirty="0" smtClean="0"/>
          </a:p>
          <a:p>
            <a:r>
              <a:rPr lang="en-GB" baseline="0" dirty="0" smtClean="0"/>
              <a:t>Pythagoras is not encouraged at this stage, though if it is used, don’t shoot it down. They may get a longer decimal </a:t>
            </a:r>
            <a:r>
              <a:rPr lang="en-GB" baseline="0" dirty="0" err="1" smtClean="0"/>
              <a:t>ans</a:t>
            </a:r>
            <a:r>
              <a:rPr lang="en-GB" baseline="0" dirty="0" smtClean="0"/>
              <a:t> on their calculator and offer this as a suggestion. If they do, run with it, let them try again with that. Again, if this happens you may not need the next few slides.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7144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aim here is for pupils</a:t>
            </a:r>
            <a:r>
              <a:rPr lang="en-GB" baseline="0" dirty="0" smtClean="0"/>
              <a:t> to realise that the rounded answer is not accurate enough (1.41). They may simply square root 2 and come up with a more accurate solution for the length(1.4142 … </a:t>
            </a:r>
            <a:r>
              <a:rPr lang="en-GB" baseline="0" dirty="0" err="1" smtClean="0"/>
              <a:t>ect</a:t>
            </a:r>
            <a:r>
              <a:rPr lang="en-GB" baseline="0" dirty="0" smtClean="0"/>
              <a:t>). If so the following slides could be skipped and the principal of leaving it as root 2 instead could be generated from discussion around this point. If they don’t prompt with questioning about the degree of accuracy using the next slides. </a:t>
            </a:r>
          </a:p>
          <a:p>
            <a:endParaRPr lang="en-GB" baseline="0" dirty="0" smtClean="0"/>
          </a:p>
          <a:p>
            <a:r>
              <a:rPr lang="en-GB" dirty="0" smtClean="0"/>
              <a:t>Pupils are expected to calculate 1.41 x 1.41 and</a:t>
            </a:r>
            <a:r>
              <a:rPr lang="en-GB" baseline="0" dirty="0" smtClean="0"/>
              <a:t> see that the solution is not 2. </a:t>
            </a:r>
          </a:p>
          <a:p>
            <a:endParaRPr lang="en-GB" baseline="0" dirty="0" smtClean="0"/>
          </a:p>
          <a:p>
            <a:r>
              <a:rPr lang="en-GB" baseline="0" dirty="0" smtClean="0"/>
              <a:t>Pythagoras is not encouraged at this stage, though if it is used, don’t shoot it down. They may get a longer decimal </a:t>
            </a:r>
            <a:r>
              <a:rPr lang="en-GB" baseline="0" dirty="0" err="1" smtClean="0"/>
              <a:t>ans</a:t>
            </a:r>
            <a:r>
              <a:rPr lang="en-GB" baseline="0" dirty="0" smtClean="0"/>
              <a:t> on their calculator and offer this as a suggestion. If they do, run with it, let them try again with that. Again, if this happens you may not need the next few slides.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7726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Still not 2 but it is closer</a:t>
            </a:r>
          </a:p>
          <a:p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Yes – closer</a:t>
            </a:r>
            <a:r>
              <a:rPr lang="en-GB" baseline="0" dirty="0" smtClean="0"/>
              <a:t> to 2. The longer decimal gives us a more accurate answer but it isn’t perfect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5938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Students use Pythagoras to find the exact</a:t>
            </a:r>
            <a:r>
              <a:rPr lang="en-GB" baseline="0" dirty="0" smtClean="0"/>
              <a:t> value of the side length</a:t>
            </a:r>
            <a:r>
              <a:rPr lang="en-GB" dirty="0" smtClean="0"/>
              <a:t> </a:t>
            </a:r>
          </a:p>
          <a:p>
            <a:endParaRPr lang="en-GB" dirty="0" smtClean="0"/>
          </a:p>
          <a:p>
            <a:r>
              <a:rPr lang="en-GB" dirty="0" smtClean="0"/>
              <a:t>Alternatively, they may intuitively decide that</a:t>
            </a:r>
            <a:r>
              <a:rPr lang="en-GB" baseline="0" dirty="0" smtClean="0"/>
              <a:t> it’s root 2. This is not a problem and if Pythagoras doesn’t come up and don’t force it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5597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Students use Pythagoras to find the exact</a:t>
            </a:r>
            <a:r>
              <a:rPr lang="en-GB" baseline="0" dirty="0" smtClean="0"/>
              <a:t> value of the side length</a:t>
            </a:r>
            <a:r>
              <a:rPr lang="en-GB" dirty="0" smtClean="0"/>
              <a:t> </a:t>
            </a:r>
          </a:p>
          <a:p>
            <a:endParaRPr lang="en-GB" dirty="0" smtClean="0"/>
          </a:p>
          <a:p>
            <a:r>
              <a:rPr lang="en-GB" dirty="0" smtClean="0"/>
              <a:t>Alternatively, they may intuitively decide that</a:t>
            </a:r>
            <a:r>
              <a:rPr lang="en-GB" baseline="0" dirty="0" smtClean="0"/>
              <a:t> it’s root 2.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5597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Root 2 is a number that carries on forever</a:t>
            </a:r>
            <a:r>
              <a:rPr lang="en-GB" baseline="0" dirty="0" smtClean="0"/>
              <a:t> (has a lot of decimal places) no need to be too explicit here. It is approx. the same value as 1.41 … however root 2 tells us the number EXACTLY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786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Draw the conclusion of multiplying 2 identical</a:t>
            </a:r>
            <a:r>
              <a:rPr lang="en-GB" baseline="0" dirty="0" smtClean="0"/>
              <a:t> surds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97792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Pupils may think of pi. Some may have seen 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53360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4989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7731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42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899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2055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4105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747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7883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72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3831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0235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238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8110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0054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145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4057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019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6972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1974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1161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4325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657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4655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/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5D49A-3CF4-4982-A811-890D0C0D4771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488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76A5D49A-3CF4-4982-A811-890D0C0D4771}" type="slidenum">
              <a:rPr lang="en-GB" smtClean="0">
                <a:solidFill>
                  <a:srgbClr val="000000"/>
                </a:solidFill>
                <a:latin typeface="Arial"/>
                <a:cs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746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70595939-B29A-4B1C-9214-A2E5F705DF7E}" type="datetimeFigureOut">
              <a:rPr lang="en-GB" smtClean="0">
                <a:solidFill>
                  <a:srgbClr val="000000"/>
                </a:solidFill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03/09/2020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76A5D49A-3CF4-4982-A811-890D0C0D4771}" type="slidenum">
              <a:rPr lang="en-GB" smtClean="0">
                <a:solidFill>
                  <a:srgbClr val="000000"/>
                </a:solidFill>
                <a:latin typeface="Arial"/>
                <a:cs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192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2.bin"/><Relationship Id="rId2" Type="http://schemas.openxmlformats.org/officeDocument/2006/relationships/tags" Target="../tags/tag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5.xml"/><Relationship Id="rId9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5.bin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11" Type="http://schemas.openxmlformats.org/officeDocument/2006/relationships/oleObject" Target="../embeddings/oleObject8.bin"/><Relationship Id="rId10" Type="http://schemas.openxmlformats.org/officeDocument/2006/relationships/oleObject" Target="../embeddings/oleObject7.bin"/><Relationship Id="rId4" Type="http://schemas.openxmlformats.org/officeDocument/2006/relationships/notesSlide" Target="../notesSlides/notesSlide6.xml"/><Relationship Id="rId9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9.bin"/><Relationship Id="rId2" Type="http://schemas.openxmlformats.org/officeDocument/2006/relationships/tags" Target="../tags/tag8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png"/><Relationship Id="rId11" Type="http://schemas.openxmlformats.org/officeDocument/2006/relationships/oleObject" Target="../embeddings/oleObject12.bin"/><Relationship Id="rId10" Type="http://schemas.openxmlformats.org/officeDocument/2006/relationships/oleObject" Target="../embeddings/oleObject11.bin"/><Relationship Id="rId4" Type="http://schemas.openxmlformats.org/officeDocument/2006/relationships/notesSlide" Target="../notesSlides/notesSlide7.xml"/><Relationship Id="rId9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emf"/><Relationship Id="rId2" Type="http://schemas.openxmlformats.org/officeDocument/2006/relationships/tags" Target="../tags/tag9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4.emf"/><Relationship Id="rId4" Type="http://schemas.openxmlformats.org/officeDocument/2006/relationships/oleObject" Target="../embeddings/oleObject1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emf"/><Relationship Id="rId2" Type="http://schemas.openxmlformats.org/officeDocument/2006/relationships/tags" Target="../tags/tag10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6.emf"/><Relationship Id="rId4" Type="http://schemas.openxmlformats.org/officeDocument/2006/relationships/oleObject" Target="../embeddings/oleObject1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emf"/><Relationship Id="rId2" Type="http://schemas.openxmlformats.org/officeDocument/2006/relationships/tags" Target="../tags/tag1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8.emf"/><Relationship Id="rId4" Type="http://schemas.openxmlformats.org/officeDocument/2006/relationships/oleObject" Target="../embeddings/oleObject1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11" Type="http://schemas.openxmlformats.org/officeDocument/2006/relationships/image" Target="../media/image16.png"/><Relationship Id="rId5" Type="http://schemas.openxmlformats.org/officeDocument/2006/relationships/image" Target="../media/image22.png"/><Relationship Id="rId10" Type="http://schemas.openxmlformats.org/officeDocument/2006/relationships/image" Target="../media/image15.png"/><Relationship Id="rId4" Type="http://schemas.openxmlformats.org/officeDocument/2006/relationships/image" Target="../media/image21.png"/><Relationship Id="rId9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22.bin"/><Relationship Id="rId2" Type="http://schemas.openxmlformats.org/officeDocument/2006/relationships/tags" Target="../tags/tag1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1.bin"/><Relationship Id="rId4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24.bin"/><Relationship Id="rId2" Type="http://schemas.openxmlformats.org/officeDocument/2006/relationships/tags" Target="../tags/tag18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17.png"/><Relationship Id="rId9" Type="http://schemas.openxmlformats.org/officeDocument/2006/relationships/oleObject" Target="../embeddings/oleObject26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152400"/>
            <a:ext cx="7772400" cy="1470025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On your whiteboards …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2500" y="1284643"/>
            <a:ext cx="7239000" cy="17526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Write the square numbers up to 15</a:t>
            </a:r>
            <a:r>
              <a:rPr lang="en-GB" baseline="30000" dirty="0" smtClean="0">
                <a:latin typeface="Trebuchet MS" panose="020B0603020202020204" pitchFamily="34" charset="0"/>
              </a:rPr>
              <a:t>2</a:t>
            </a:r>
            <a:r>
              <a:rPr lang="en-GB" dirty="0" smtClean="0">
                <a:latin typeface="Trebuchet MS" panose="020B0603020202020204" pitchFamily="34" charset="0"/>
              </a:rPr>
              <a:t>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1981200"/>
            <a:ext cx="27432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1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2000" dirty="0" smtClean="0">
                <a:latin typeface="Trebuchet MS" panose="020B0603020202020204" pitchFamily="34" charset="0"/>
              </a:rPr>
              <a:t> = 1</a:t>
            </a: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2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4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3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9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4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16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5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25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6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36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7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49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8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64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9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81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10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100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11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121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12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144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13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169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14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196</a:t>
            </a:r>
            <a:endParaRPr lang="en-GB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000" dirty="0" smtClean="0">
                <a:latin typeface="Trebuchet MS" panose="020B0603020202020204" pitchFamily="34" charset="0"/>
              </a:rPr>
              <a:t>15</a:t>
            </a:r>
            <a:r>
              <a:rPr lang="en-GB" sz="20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000" dirty="0">
                <a:latin typeface="Trebuchet MS" panose="020B0603020202020204" pitchFamily="34" charset="0"/>
              </a:rPr>
              <a:t>= 225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739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-152400" y="152400"/>
            <a:ext cx="94488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1600" dirty="0">
              <a:latin typeface="Trebuchet MS" panose="020B0603020202020204" pitchFamily="34" charset="0"/>
            </a:endParaRPr>
          </a:p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The area of the shaded squares is 2cm</a:t>
            </a:r>
            <a:r>
              <a:rPr lang="en-GB" sz="3200" baseline="30000" dirty="0" smtClean="0">
                <a:latin typeface="Trebuchet MS" panose="020B0603020202020204" pitchFamily="34" charset="0"/>
              </a:rPr>
              <a:t>2</a:t>
            </a:r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Mohamed </a:t>
            </a:r>
            <a:r>
              <a:rPr lang="en-GB" sz="2400" dirty="0">
                <a:latin typeface="Trebuchet MS" panose="020B0603020202020204" pitchFamily="34" charset="0"/>
              </a:rPr>
              <a:t>says </a:t>
            </a:r>
            <a:r>
              <a:rPr lang="en-GB" sz="2400" dirty="0" smtClean="0">
                <a:latin typeface="Trebuchet MS" panose="020B0603020202020204" pitchFamily="34" charset="0"/>
              </a:rPr>
              <a:t>their side </a:t>
            </a:r>
            <a:r>
              <a:rPr lang="en-GB" sz="2400" dirty="0">
                <a:latin typeface="Trebuchet MS" panose="020B0603020202020204" pitchFamily="34" charset="0"/>
              </a:rPr>
              <a:t>lengths are 1.41cm. 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400" dirty="0" smtClean="0">
                <a:latin typeface="Trebuchet MS" panose="020B0603020202020204" pitchFamily="34" charset="0"/>
              </a:rPr>
              <a:t>Do </a:t>
            </a:r>
            <a:r>
              <a:rPr lang="en-GB" sz="2400" dirty="0">
                <a:latin typeface="Trebuchet MS" panose="020B0603020202020204" pitchFamily="34" charset="0"/>
              </a:rPr>
              <a:t>you agree?</a:t>
            </a:r>
            <a:endParaRPr lang="en-GB" sz="2400" dirty="0" smtClean="0">
              <a:latin typeface="Trebuchet MS" panose="020B0603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33400" y="1975230"/>
            <a:ext cx="7440613" cy="3663570"/>
            <a:chOff x="2743199" y="2069068"/>
            <a:chExt cx="7440613" cy="366357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2743199" y="2069068"/>
              <a:ext cx="3663571" cy="3663570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 rot="3366610" flipV="1">
              <a:off x="3254978" y="2580846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 rot="10800000" flipV="1">
              <a:off x="7543799" y="2608438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 rot="19504729">
            <a:off x="1077712" y="2242525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1.41 cm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 rot="3378877">
            <a:off x="2954204" y="2755363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1.41 cm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17526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19" name="TextBox 18"/>
          <p:cNvSpPr txBox="1"/>
          <p:nvPr/>
        </p:nvSpPr>
        <p:spPr>
          <a:xfrm>
            <a:off x="60960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6248400" y="2057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1.41 cm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 rot="5400000">
            <a:off x="7625834" y="373963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1.41 cm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10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-152400" y="152400"/>
            <a:ext cx="94488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1600" dirty="0">
              <a:latin typeface="Trebuchet MS" panose="020B0603020202020204" pitchFamily="34" charset="0"/>
            </a:endParaRPr>
          </a:p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The area of these shaded squares is 2cm</a:t>
            </a:r>
            <a:r>
              <a:rPr lang="en-GB" sz="3200" baseline="30000" dirty="0" smtClean="0">
                <a:latin typeface="Trebuchet MS" panose="020B0603020202020204" pitchFamily="34" charset="0"/>
              </a:rPr>
              <a:t>2</a:t>
            </a:r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 smtClean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2800" dirty="0" smtClean="0">
              <a:latin typeface="Trebuchet MS" panose="020B0603020202020204" pitchFamily="34" charset="0"/>
            </a:endParaRPr>
          </a:p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How could these diagrams be made </a:t>
            </a:r>
          </a:p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more accurate?</a:t>
            </a:r>
            <a:endParaRPr lang="en-GB" sz="3200" dirty="0" smtClean="0">
              <a:latin typeface="Trebuchet MS" panose="020B0603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3400" y="1975230"/>
            <a:ext cx="7440613" cy="3663570"/>
            <a:chOff x="2743199" y="2069068"/>
            <a:chExt cx="7440613" cy="3663570"/>
          </a:xfrm>
        </p:grpSpPr>
        <p:sp>
          <p:nvSpPr>
            <p:cNvPr id="5" name="Rectangle 4"/>
            <p:cNvSpPr/>
            <p:nvPr/>
          </p:nvSpPr>
          <p:spPr bwMode="auto">
            <a:xfrm>
              <a:off x="2743199" y="2069068"/>
              <a:ext cx="3663571" cy="3663570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" name="Rectangle 8"/>
            <p:cNvSpPr>
              <a:spLocks noChangeArrowheads="1"/>
            </p:cNvSpPr>
            <p:nvPr/>
          </p:nvSpPr>
          <p:spPr bwMode="auto">
            <a:xfrm rot="3366610" flipV="1">
              <a:off x="3254978" y="2580846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 rot="10800000" flipV="1">
              <a:off x="7543799" y="2608438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 rot="19504729">
            <a:off x="1077712" y="2242525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1.41 cm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 rot="3378877">
            <a:off x="2954204" y="2755363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1.41 cm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7526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60960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14" name="TextBox 13"/>
          <p:cNvSpPr txBox="1"/>
          <p:nvPr/>
        </p:nvSpPr>
        <p:spPr>
          <a:xfrm>
            <a:off x="6248400" y="2057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1.41 cm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 rot="5400000">
            <a:off x="7625834" y="373963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1.41 cm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975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 rot="19504729">
            <a:off x="560801" y="2362969"/>
            <a:ext cx="171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1.414213 cm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 rot="3378877">
            <a:off x="2743630" y="2688540"/>
            <a:ext cx="1714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1.414213 cm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879284" y="386820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What about now?</a:t>
            </a:r>
          </a:p>
        </p:txBody>
      </p:sp>
      <p:sp>
        <p:nvSpPr>
          <p:cNvPr id="2" name="Rectangle 1"/>
          <p:cNvSpPr/>
          <p:nvPr/>
        </p:nvSpPr>
        <p:spPr>
          <a:xfrm>
            <a:off x="2762249" y="1181024"/>
            <a:ext cx="38250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dirty="0">
                <a:latin typeface="Trebuchet MS" panose="020B0603020202020204" pitchFamily="34" charset="0"/>
              </a:rPr>
              <a:t>Is it </a:t>
            </a:r>
            <a:r>
              <a:rPr lang="en-GB" sz="3200" dirty="0" smtClean="0">
                <a:latin typeface="Trebuchet MS" panose="020B0603020202020204" pitchFamily="34" charset="0"/>
              </a:rPr>
              <a:t>more accurate?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33400" y="1975230"/>
            <a:ext cx="7440613" cy="3663570"/>
            <a:chOff x="2743199" y="2069068"/>
            <a:chExt cx="7440613" cy="366357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2743199" y="2069068"/>
              <a:ext cx="3663571" cy="3663570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 rot="3366610" flipV="1">
              <a:off x="3254978" y="2580846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 rot="10800000" flipV="1">
              <a:off x="7543799" y="2608438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7526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19" name="TextBox 18"/>
          <p:cNvSpPr txBox="1"/>
          <p:nvPr/>
        </p:nvSpPr>
        <p:spPr>
          <a:xfrm>
            <a:off x="60960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22" name="TextBox 21"/>
          <p:cNvSpPr txBox="1"/>
          <p:nvPr/>
        </p:nvSpPr>
        <p:spPr>
          <a:xfrm>
            <a:off x="5791200" y="2057400"/>
            <a:ext cx="171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1.414213 cm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 rot="5400000">
            <a:off x="7404531" y="3568269"/>
            <a:ext cx="1714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1.414213 cm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900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858742" y="310616"/>
            <a:ext cx="76551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What could we write so that the area is exactly 2cm</a:t>
            </a:r>
            <a:r>
              <a:rPr lang="en-GB" sz="32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3200" dirty="0" smtClean="0">
                <a:latin typeface="Trebuchet MS" panose="020B0603020202020204" pitchFamily="34" charset="0"/>
              </a:rPr>
              <a:t>?</a:t>
            </a:r>
          </a:p>
        </p:txBody>
      </p:sp>
      <p:sp>
        <p:nvSpPr>
          <p:cNvPr id="14" name="TextBox 13"/>
          <p:cNvSpPr txBox="1"/>
          <p:nvPr/>
        </p:nvSpPr>
        <p:spPr>
          <a:xfrm rot="19504729">
            <a:off x="560801" y="2362969"/>
            <a:ext cx="171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 rot="3378877">
            <a:off x="2743630" y="2688540"/>
            <a:ext cx="1714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?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33400" y="1975230"/>
            <a:ext cx="7440613" cy="3663570"/>
            <a:chOff x="2743199" y="2069068"/>
            <a:chExt cx="7440613" cy="3663570"/>
          </a:xfrm>
        </p:grpSpPr>
        <p:sp>
          <p:nvSpPr>
            <p:cNvPr id="17" name="Rectangle 16"/>
            <p:cNvSpPr/>
            <p:nvPr/>
          </p:nvSpPr>
          <p:spPr bwMode="auto">
            <a:xfrm>
              <a:off x="2743199" y="2069068"/>
              <a:ext cx="3663571" cy="3663570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 rot="3366610" flipV="1">
              <a:off x="3254978" y="2580846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 rot="10800000" flipV="1">
              <a:off x="7543799" y="2608438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7526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21" name="TextBox 20"/>
          <p:cNvSpPr txBox="1"/>
          <p:nvPr/>
        </p:nvSpPr>
        <p:spPr>
          <a:xfrm>
            <a:off x="60960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22" name="TextBox 21"/>
          <p:cNvSpPr txBox="1"/>
          <p:nvPr/>
        </p:nvSpPr>
        <p:spPr>
          <a:xfrm>
            <a:off x="5791200" y="2057400"/>
            <a:ext cx="171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?</a:t>
            </a:r>
          </a:p>
        </p:txBody>
      </p:sp>
      <p:sp>
        <p:nvSpPr>
          <p:cNvPr id="23" name="TextBox 22"/>
          <p:cNvSpPr txBox="1"/>
          <p:nvPr/>
        </p:nvSpPr>
        <p:spPr>
          <a:xfrm rot="5400000">
            <a:off x="7404531" y="3568269"/>
            <a:ext cx="1714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481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858742" y="310616"/>
            <a:ext cx="76551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What could we write so that the area is exactly 2cm</a:t>
            </a:r>
            <a:r>
              <a:rPr lang="en-GB" sz="3200" baseline="30000" dirty="0" smtClean="0">
                <a:latin typeface="Trebuchet MS" panose="020B0603020202020204" pitchFamily="34" charset="0"/>
              </a:rPr>
              <a:t>2</a:t>
            </a:r>
            <a:r>
              <a:rPr lang="en-GB" sz="3200" dirty="0" smtClean="0">
                <a:latin typeface="Trebuchet MS" panose="020B0603020202020204" pitchFamily="34" charset="0"/>
              </a:rPr>
              <a:t>?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33400" y="1975230"/>
            <a:ext cx="7440613" cy="3663570"/>
            <a:chOff x="2743199" y="2069068"/>
            <a:chExt cx="7440613" cy="3663570"/>
          </a:xfrm>
        </p:grpSpPr>
        <p:sp>
          <p:nvSpPr>
            <p:cNvPr id="17" name="Rectangle 16"/>
            <p:cNvSpPr/>
            <p:nvPr/>
          </p:nvSpPr>
          <p:spPr bwMode="auto">
            <a:xfrm>
              <a:off x="2743199" y="2069068"/>
              <a:ext cx="3663571" cy="3663570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 rot="3366610" flipV="1">
              <a:off x="3254978" y="2580846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 rot="10800000" flipV="1">
              <a:off x="7543799" y="2608438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7526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21" name="TextBox 20"/>
          <p:cNvSpPr txBox="1"/>
          <p:nvPr/>
        </p:nvSpPr>
        <p:spPr>
          <a:xfrm>
            <a:off x="60960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3409159"/>
              </p:ext>
            </p:extLst>
          </p:nvPr>
        </p:nvGraphicFramePr>
        <p:xfrm>
          <a:off x="1066800" y="21336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" name="Equation" r:id="rId5" imgW="241300" imgH="266700" progId="Equation.3">
                  <p:embed/>
                </p:oleObj>
              </mc:Choice>
              <mc:Fallback>
                <p:oleObj name="Equation" r:id="rId5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66800" y="21336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0375588"/>
              </p:ext>
            </p:extLst>
          </p:nvPr>
        </p:nvGraphicFramePr>
        <p:xfrm>
          <a:off x="3429000" y="25146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Equation" r:id="rId7" imgW="241300" imgH="266700" progId="Equation.3">
                  <p:embed/>
                </p:oleObj>
              </mc:Choice>
              <mc:Fallback>
                <p:oleObj name="Equation" r:id="rId7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29000" y="25146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5885015"/>
              </p:ext>
            </p:extLst>
          </p:nvPr>
        </p:nvGraphicFramePr>
        <p:xfrm>
          <a:off x="6477000" y="19050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Equation" r:id="rId8" imgW="241300" imgH="266700" progId="Equation.3">
                  <p:embed/>
                </p:oleObj>
              </mc:Choice>
              <mc:Fallback>
                <p:oleObj name="Equation" r:id="rId8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77000" y="19050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415243"/>
              </p:ext>
            </p:extLst>
          </p:nvPr>
        </p:nvGraphicFramePr>
        <p:xfrm>
          <a:off x="8077200" y="35052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" name="Equation" r:id="rId9" imgW="241300" imgH="266700" progId="Equation.3">
                  <p:embed/>
                </p:oleObj>
              </mc:Choice>
              <mc:Fallback>
                <p:oleObj name="Equation" r:id="rId9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077200" y="35052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44949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58742" y="310616"/>
                <a:ext cx="7655116" cy="632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>
                    <a:latin typeface="Trebuchet MS" panose="020B0603020202020204" pitchFamily="34" charset="0"/>
                  </a:rPr>
                  <a:t>What does this picture tell us about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3200" i="1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sz="3200" dirty="0" smtClean="0">
                    <a:latin typeface="Trebuchet MS" panose="020B060302020202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742" y="310616"/>
                <a:ext cx="7655116" cy="632802"/>
              </a:xfrm>
              <a:prstGeom prst="rect">
                <a:avLst/>
              </a:prstGeom>
              <a:blipFill>
                <a:blip r:embed="rId6"/>
                <a:stretch>
                  <a:fillRect l="-1035" t="-4808" r="-876" b="-30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 bwMode="auto">
          <a:xfrm>
            <a:off x="533400" y="1975230"/>
            <a:ext cx="3663571" cy="366357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 rot="3366610" flipV="1">
            <a:off x="1045179" y="2487008"/>
            <a:ext cx="2640013" cy="2640012"/>
          </a:xfrm>
          <a:prstGeom prst="rect">
            <a:avLst/>
          </a:prstGeom>
          <a:solidFill>
            <a:srgbClr val="BFBFB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 rot="10800000" flipV="1">
            <a:off x="5334000" y="2514600"/>
            <a:ext cx="2640013" cy="2640012"/>
          </a:xfrm>
          <a:prstGeom prst="rect">
            <a:avLst/>
          </a:prstGeom>
          <a:solidFill>
            <a:srgbClr val="BFBFB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526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17" name="TextBox 16"/>
          <p:cNvSpPr txBox="1"/>
          <p:nvPr/>
        </p:nvSpPr>
        <p:spPr>
          <a:xfrm>
            <a:off x="60960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8845001"/>
              </p:ext>
            </p:extLst>
          </p:nvPr>
        </p:nvGraphicFramePr>
        <p:xfrm>
          <a:off x="1066800" y="21336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" name="Equation" r:id="rId7" imgW="241300" imgH="266700" progId="Equation.3">
                  <p:embed/>
                </p:oleObj>
              </mc:Choice>
              <mc:Fallback>
                <p:oleObj name="Equation" r:id="rId7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66800" y="21336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8637595"/>
              </p:ext>
            </p:extLst>
          </p:nvPr>
        </p:nvGraphicFramePr>
        <p:xfrm>
          <a:off x="3429000" y="25146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" name="Equation" r:id="rId9" imgW="241300" imgH="266700" progId="Equation.3">
                  <p:embed/>
                </p:oleObj>
              </mc:Choice>
              <mc:Fallback>
                <p:oleObj name="Equation" r:id="rId9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29000" y="25146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982677"/>
              </p:ext>
            </p:extLst>
          </p:nvPr>
        </p:nvGraphicFramePr>
        <p:xfrm>
          <a:off x="6477000" y="19050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3" name="Equation" r:id="rId10" imgW="241300" imgH="266700" progId="Equation.3">
                  <p:embed/>
                </p:oleObj>
              </mc:Choice>
              <mc:Fallback>
                <p:oleObj name="Equation" r:id="rId10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77000" y="19050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8462317"/>
              </p:ext>
            </p:extLst>
          </p:nvPr>
        </p:nvGraphicFramePr>
        <p:xfrm>
          <a:off x="8077200" y="35052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4" name="Equation" r:id="rId11" imgW="241300" imgH="266700" progId="Equation.3">
                  <p:embed/>
                </p:oleObj>
              </mc:Choice>
              <mc:Fallback>
                <p:oleObj name="Equation" r:id="rId11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077200" y="35052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25941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58742" y="310616"/>
                <a:ext cx="7655116" cy="11252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>
                    <a:latin typeface="Trebuchet MS" panose="020B0603020202020204" pitchFamily="34" charset="0"/>
                  </a:rPr>
                  <a:t>What does this picture tell us about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3200" i="1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en-GB" sz="32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32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3200" i="1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sz="3200" dirty="0">
                    <a:latin typeface="Trebuchet MS" panose="020B0603020202020204" pitchFamily="34" charset="0"/>
                  </a:rPr>
                  <a:t> 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742" y="310616"/>
                <a:ext cx="7655116" cy="1125244"/>
              </a:xfrm>
              <a:prstGeom prst="rect">
                <a:avLst/>
              </a:prstGeom>
              <a:blipFill>
                <a:blip r:embed="rId6"/>
                <a:stretch>
                  <a:fillRect t="-7027" b="-167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533400" y="1975230"/>
            <a:ext cx="7440613" cy="3663570"/>
            <a:chOff x="2743199" y="2069068"/>
            <a:chExt cx="7440613" cy="366357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2743199" y="2069068"/>
              <a:ext cx="3663571" cy="3663570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 rot="3366610" flipV="1">
              <a:off x="3254978" y="2580846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 rot="10800000" flipV="1">
              <a:off x="7543799" y="2608438"/>
              <a:ext cx="2640013" cy="2640012"/>
            </a:xfrm>
            <a:prstGeom prst="rect">
              <a:avLst/>
            </a:prstGeom>
            <a:solidFill>
              <a:srgbClr val="BFBFB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7526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sp>
        <p:nvSpPr>
          <p:cNvPr id="17" name="TextBox 16"/>
          <p:cNvSpPr txBox="1"/>
          <p:nvPr/>
        </p:nvSpPr>
        <p:spPr>
          <a:xfrm>
            <a:off x="6096000" y="3429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8845001"/>
              </p:ext>
            </p:extLst>
          </p:nvPr>
        </p:nvGraphicFramePr>
        <p:xfrm>
          <a:off x="1066800" y="21336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Equation" r:id="rId7" imgW="241300" imgH="266700" progId="Equation.3">
                  <p:embed/>
                </p:oleObj>
              </mc:Choice>
              <mc:Fallback>
                <p:oleObj name="Equation" r:id="rId7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66800" y="21336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8637595"/>
              </p:ext>
            </p:extLst>
          </p:nvPr>
        </p:nvGraphicFramePr>
        <p:xfrm>
          <a:off x="3429000" y="25146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Equation" r:id="rId9" imgW="241300" imgH="266700" progId="Equation.3">
                  <p:embed/>
                </p:oleObj>
              </mc:Choice>
              <mc:Fallback>
                <p:oleObj name="Equation" r:id="rId9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29000" y="25146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982677"/>
              </p:ext>
            </p:extLst>
          </p:nvPr>
        </p:nvGraphicFramePr>
        <p:xfrm>
          <a:off x="6477000" y="19050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Equation" r:id="rId10" imgW="241300" imgH="266700" progId="Equation.3">
                  <p:embed/>
                </p:oleObj>
              </mc:Choice>
              <mc:Fallback>
                <p:oleObj name="Equation" r:id="rId10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77000" y="19050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8462317"/>
              </p:ext>
            </p:extLst>
          </p:nvPr>
        </p:nvGraphicFramePr>
        <p:xfrm>
          <a:off x="8077200" y="35052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Equation" r:id="rId11" imgW="241300" imgH="266700" progId="Equation.3">
                  <p:embed/>
                </p:oleObj>
              </mc:Choice>
              <mc:Fallback>
                <p:oleObj name="Equation" r:id="rId11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077200" y="35052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12477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" y="152400"/>
            <a:ext cx="8991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On your whiteboards…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What would the area of this square be?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 rot="10800000" flipV="1">
            <a:off x="3308350" y="2998787"/>
            <a:ext cx="2640013" cy="2640012"/>
          </a:xfrm>
          <a:prstGeom prst="rect">
            <a:avLst/>
          </a:prstGeom>
          <a:solidFill>
            <a:srgbClr val="BFBFB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70350" y="3913187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5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397826"/>
              </p:ext>
            </p:extLst>
          </p:nvPr>
        </p:nvGraphicFramePr>
        <p:xfrm>
          <a:off x="4438650" y="2376488"/>
          <a:ext cx="527050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name="Equation" r:id="rId4" imgW="254000" imgH="279400" progId="Equation.3">
                  <p:embed/>
                </p:oleObj>
              </mc:Choice>
              <mc:Fallback>
                <p:oleObj name="Equation" r:id="rId4" imgW="2540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38650" y="2376488"/>
                        <a:ext cx="527050" cy="57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8719115"/>
              </p:ext>
            </p:extLst>
          </p:nvPr>
        </p:nvGraphicFramePr>
        <p:xfrm>
          <a:off x="6038850" y="3976688"/>
          <a:ext cx="527050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Equation" r:id="rId6" imgW="254000" imgH="279400" progId="Equation.3">
                  <p:embed/>
                </p:oleObj>
              </mc:Choice>
              <mc:Fallback>
                <p:oleObj name="Equation" r:id="rId6" imgW="2540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38850" y="3976688"/>
                        <a:ext cx="527050" cy="57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06284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" y="152400"/>
            <a:ext cx="8991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Trebuchet MS" panose="020B0603020202020204" pitchFamily="34" charset="0"/>
              </a:rPr>
              <a:t>On your whiteboards…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What would the area of this square be?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 rot="10800000" flipV="1">
            <a:off x="3308350" y="2998787"/>
            <a:ext cx="2640013" cy="2640012"/>
          </a:xfrm>
          <a:prstGeom prst="rect">
            <a:avLst/>
          </a:prstGeom>
          <a:solidFill>
            <a:srgbClr val="BFBFB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70350" y="3913187"/>
            <a:ext cx="1644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13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1110722"/>
              </p:ext>
            </p:extLst>
          </p:nvPr>
        </p:nvGraphicFramePr>
        <p:xfrm>
          <a:off x="4386263" y="2376488"/>
          <a:ext cx="633412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Equation" r:id="rId4" imgW="304800" imgH="279400" progId="Equation.3">
                  <p:embed/>
                </p:oleObj>
              </mc:Choice>
              <mc:Fallback>
                <p:oleObj name="Equation" r:id="rId4" imgW="3048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86263" y="2376488"/>
                        <a:ext cx="633412" cy="57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159797"/>
              </p:ext>
            </p:extLst>
          </p:nvPr>
        </p:nvGraphicFramePr>
        <p:xfrm>
          <a:off x="5986463" y="3976688"/>
          <a:ext cx="631825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Equation" r:id="rId6" imgW="304800" imgH="279400" progId="Equation.3">
                  <p:embed/>
                </p:oleObj>
              </mc:Choice>
              <mc:Fallback>
                <p:oleObj name="Equation" r:id="rId6" imgW="3048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986463" y="3976688"/>
                        <a:ext cx="631825" cy="57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90814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" y="152400"/>
            <a:ext cx="8991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Trebuchet MS" panose="020B0603020202020204" pitchFamily="34" charset="0"/>
              </a:rPr>
              <a:t>On your whiteboards…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What would the lengths of this square be?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 rot="10800000" flipV="1">
            <a:off x="3308350" y="2998787"/>
            <a:ext cx="2640013" cy="2640012"/>
          </a:xfrm>
          <a:prstGeom prst="rect">
            <a:avLst/>
          </a:prstGeom>
          <a:solidFill>
            <a:srgbClr val="BFBFB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70350" y="3913187"/>
            <a:ext cx="1644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7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3749976"/>
              </p:ext>
            </p:extLst>
          </p:nvPr>
        </p:nvGraphicFramePr>
        <p:xfrm>
          <a:off x="4438650" y="2376488"/>
          <a:ext cx="527050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1" name="Equation" r:id="rId4" imgW="254000" imgH="279400" progId="Equation.3">
                  <p:embed/>
                </p:oleObj>
              </mc:Choice>
              <mc:Fallback>
                <p:oleObj name="Equation" r:id="rId4" imgW="2540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38650" y="2376488"/>
                        <a:ext cx="527050" cy="57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9294924"/>
              </p:ext>
            </p:extLst>
          </p:nvPr>
        </p:nvGraphicFramePr>
        <p:xfrm>
          <a:off x="6038850" y="3976688"/>
          <a:ext cx="525463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2" name="Equation" r:id="rId6" imgW="254000" imgH="279400" progId="Equation.3">
                  <p:embed/>
                </p:oleObj>
              </mc:Choice>
              <mc:Fallback>
                <p:oleObj name="Equation" r:id="rId6" imgW="2540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38850" y="3976688"/>
                        <a:ext cx="525463" cy="57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884475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" y="152400"/>
            <a:ext cx="8991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Trebuchet MS" panose="020B0603020202020204" pitchFamily="34" charset="0"/>
              </a:rPr>
              <a:t>On your whiteboards…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What would the lengths of this square be?</a:t>
            </a:r>
          </a:p>
          <a:p>
            <a:pPr algn="ctr"/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 rot="10800000" flipV="1">
            <a:off x="3308350" y="2998787"/>
            <a:ext cx="2640013" cy="2640012"/>
          </a:xfrm>
          <a:prstGeom prst="rect">
            <a:avLst/>
          </a:prstGeom>
          <a:solidFill>
            <a:srgbClr val="BFBFB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70350" y="3913187"/>
            <a:ext cx="1644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41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1507929"/>
              </p:ext>
            </p:extLst>
          </p:nvPr>
        </p:nvGraphicFramePr>
        <p:xfrm>
          <a:off x="5973763" y="3976688"/>
          <a:ext cx="657225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name="Equation" r:id="rId4" imgW="317500" imgH="279400" progId="Equation.3">
                  <p:embed/>
                </p:oleObj>
              </mc:Choice>
              <mc:Fallback>
                <p:oleObj name="Equation" r:id="rId4" imgW="3175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73763" y="3976688"/>
                        <a:ext cx="657225" cy="57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2529960"/>
              </p:ext>
            </p:extLst>
          </p:nvPr>
        </p:nvGraphicFramePr>
        <p:xfrm>
          <a:off x="4299743" y="2417226"/>
          <a:ext cx="657225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Equation" r:id="rId6" imgW="317500" imgH="279400" progId="Equation.3">
                  <p:embed/>
                </p:oleObj>
              </mc:Choice>
              <mc:Fallback>
                <p:oleObj name="Equation" r:id="rId6" imgW="3175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99743" y="2417226"/>
                        <a:ext cx="657225" cy="57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9049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709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In your books …</a:t>
            </a:r>
            <a:endParaRPr lang="en-GB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1"/>
                <a:ext cx="8229600" cy="2209800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dirty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rad>
                      <m:r>
                        <a:rPr lang="en-GB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i="1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rad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Choose three of your own numerical examples to write into your book</a:t>
                </a: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1"/>
                <a:ext cx="8229600" cy="2209800"/>
              </a:xfrm>
              <a:blipFill rotWithShape="1">
                <a:blip r:embed="rId3"/>
                <a:stretch>
                  <a:fillRect b="-104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81987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rPr>
                          <m:t>18</m:t>
                        </m:r>
                      </m:e>
                    </m:rad>
                    <m:r>
                      <a:rPr lang="en-GB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ad>
                      <m:radPr>
                        <m:degHide m:val="on"/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b="0" i="0" dirty="0" smtClean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 and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b="0" i="0" dirty="0" smtClean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GB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 are all surds</a:t>
                </a:r>
                <a:endParaRPr lang="en-GB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b="-12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8991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Discuss:</a:t>
            </a: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What do you think that means?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9720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rPr>
                          <m:t>18</m:t>
                        </m:r>
                      </m:e>
                    </m:rad>
                    <m:r>
                      <a:rPr lang="en-GB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ad>
                      <m:radPr>
                        <m:degHide m:val="on"/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b="0" i="0" dirty="0" smtClean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 and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b="0" i="0" dirty="0" smtClean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GB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 are all surds</a:t>
                </a:r>
                <a:endParaRPr lang="en-GB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4"/>
                <a:stretch>
                  <a:fillRect b="-12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600200"/>
                <a:ext cx="8991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>
                    <a:latin typeface="Trebuchet MS" panose="020B0603020202020204" pitchFamily="34" charset="0"/>
                  </a:rPr>
                  <a:t>A surd is an expression that cannot be </a:t>
                </a:r>
                <a:r>
                  <a:rPr lang="en-GB" dirty="0" smtClean="0">
                    <a:latin typeface="Trebuchet MS" panose="020B0603020202020204" pitchFamily="34" charset="0"/>
                  </a:rPr>
                  <a:t>written </a:t>
                </a:r>
                <a:r>
                  <a:rPr lang="en-GB" dirty="0">
                    <a:latin typeface="Trebuchet MS" panose="020B0603020202020204" pitchFamily="34" charset="0"/>
                  </a:rPr>
                  <a:t>as </a:t>
                </a:r>
                <a:r>
                  <a:rPr lang="en-GB" dirty="0" smtClean="0">
                    <a:latin typeface="Trebuchet MS" panose="020B0603020202020204" pitchFamily="34" charset="0"/>
                  </a:rPr>
                  <a:t>a fraction </a:t>
                </a:r>
                <a:r>
                  <a:rPr lang="en-GB" dirty="0">
                    <a:latin typeface="Trebuchet MS" panose="020B0603020202020204" pitchFamily="34" charset="0"/>
                  </a:rPr>
                  <a:t>or a decimal </a:t>
                </a:r>
                <a:r>
                  <a:rPr lang="en-GB" b="1" dirty="0" smtClean="0">
                    <a:latin typeface="Trebuchet MS" panose="020B0603020202020204" pitchFamily="34" charset="0"/>
                  </a:rPr>
                  <a:t>exactly</a:t>
                </a: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This means it is an </a:t>
                </a:r>
                <a:r>
                  <a:rPr lang="en-GB" dirty="0" smtClean="0">
                    <a:solidFill>
                      <a:srgbClr val="FF0000"/>
                    </a:solidFill>
                    <a:latin typeface="Trebuchet MS" panose="020B0603020202020204" pitchFamily="34" charset="0"/>
                  </a:rPr>
                  <a:t>irrational number</a:t>
                </a:r>
              </a:p>
              <a:p>
                <a:pPr marL="0" indent="0" algn="ctr">
                  <a:buNone/>
                </a:pPr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dirty="0">
                            <a:solidFill>
                              <a:schemeClr val="tx1"/>
                            </a:solidFill>
                            <a:latin typeface="Trebuchet MS" panose="020B0603020202020204" pitchFamily="34" charset="0"/>
                          </a:rPr>
                          <m:t>18</m:t>
                        </m:r>
                      </m:e>
                    </m:rad>
                  </m:oMath>
                </a14:m>
                <a:r>
                  <a:rPr lang="en-GB" dirty="0" smtClean="0">
                    <a:latin typeface="Trebuchet MS" panose="020B0603020202020204" pitchFamily="34" charset="0"/>
                  </a:rPr>
                  <a:t> = 4.242640687119286 …</a:t>
                </a: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Can you think of any other irrational numbers that you know?</a:t>
                </a:r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600200"/>
                <a:ext cx="8991600" cy="4525963"/>
              </a:xfrm>
              <a:blipFill rotWithShape="1">
                <a:blip r:embed="rId5"/>
                <a:stretch>
                  <a:fillRect t="-1752" r="-814" b="-48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987949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D2A36BD-84C1-477E-AD3D-FFAC1DCD2692}"/>
              </a:ext>
            </a:extLst>
          </p:cNvPr>
          <p:cNvSpPr txBox="1"/>
          <p:nvPr/>
        </p:nvSpPr>
        <p:spPr>
          <a:xfrm>
            <a:off x="2314647" y="856088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7A31AF8-B057-41CF-BEB8-FB61EECFF1E7}"/>
              </a:ext>
            </a:extLst>
          </p:cNvPr>
          <p:cNvSpPr txBox="1"/>
          <p:nvPr/>
        </p:nvSpPr>
        <p:spPr>
          <a:xfrm>
            <a:off x="2314646" y="1934325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3B660D9C-5DD4-4F63-9D90-478F3F219DE1}"/>
              </a:ext>
            </a:extLst>
          </p:cNvPr>
          <p:cNvSpPr txBox="1"/>
          <p:nvPr/>
        </p:nvSpPr>
        <p:spPr>
          <a:xfrm>
            <a:off x="2314646" y="2994503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BDFFC8C-0ED9-41E9-9BB1-5C7BB7F56074}"/>
              </a:ext>
            </a:extLst>
          </p:cNvPr>
          <p:cNvSpPr txBox="1"/>
          <p:nvPr/>
        </p:nvSpPr>
        <p:spPr>
          <a:xfrm>
            <a:off x="2314646" y="3999297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73CDF005-5B9D-4DC5-BEAC-80F6ECC54188}"/>
              </a:ext>
            </a:extLst>
          </p:cNvPr>
          <p:cNvSpPr txBox="1"/>
          <p:nvPr/>
        </p:nvSpPr>
        <p:spPr>
          <a:xfrm>
            <a:off x="2310029" y="5184588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933BEA6-9948-47DE-A0EE-F041F361D193}"/>
              </a:ext>
            </a:extLst>
          </p:cNvPr>
          <p:cNvSpPr txBox="1"/>
          <p:nvPr/>
        </p:nvSpPr>
        <p:spPr>
          <a:xfrm>
            <a:off x="2310028" y="6244766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E704081C-0D09-40D1-B217-28DACD2DD059}"/>
              </a:ext>
            </a:extLst>
          </p:cNvPr>
          <p:cNvSpPr txBox="1"/>
          <p:nvPr/>
        </p:nvSpPr>
        <p:spPr>
          <a:xfrm>
            <a:off x="7120757" y="366915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44B1EE8D-14FD-4CFB-AD7E-0B35EC902165}"/>
              </a:ext>
            </a:extLst>
          </p:cNvPr>
          <p:cNvSpPr txBox="1"/>
          <p:nvPr/>
        </p:nvSpPr>
        <p:spPr>
          <a:xfrm>
            <a:off x="7120756" y="1445152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D45D1A26-C8D9-440F-A762-16F1D6A1266F}"/>
              </a:ext>
            </a:extLst>
          </p:cNvPr>
          <p:cNvSpPr txBox="1"/>
          <p:nvPr/>
        </p:nvSpPr>
        <p:spPr>
          <a:xfrm>
            <a:off x="7120756" y="2505330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C4B09F75-DE11-4400-8619-AAD397826B70}"/>
              </a:ext>
            </a:extLst>
          </p:cNvPr>
          <p:cNvSpPr txBox="1"/>
          <p:nvPr/>
        </p:nvSpPr>
        <p:spPr>
          <a:xfrm>
            <a:off x="7120756" y="3510124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E2127576-2F41-45BE-8C60-FF820DF6EEBC}"/>
              </a:ext>
            </a:extLst>
          </p:cNvPr>
          <p:cNvSpPr txBox="1"/>
          <p:nvPr/>
        </p:nvSpPr>
        <p:spPr>
          <a:xfrm>
            <a:off x="7116139" y="4695415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17987" y="866219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√1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87" y="866219"/>
                <a:ext cx="1637071" cy="48917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17987" y="1934325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√4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87" y="1934325"/>
                <a:ext cx="1637071" cy="48917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17986" y="2972534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√9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86" y="2972534"/>
                <a:ext cx="1637071" cy="4891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17987" y="3999297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√25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87" y="3999297"/>
                <a:ext cx="1637071" cy="4891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117987" y="5194719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√20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87" y="5194719"/>
                <a:ext cx="1637071" cy="4891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17985" y="6244766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√2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85" y="6244766"/>
                <a:ext cx="1637071" cy="48917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284839" y="377046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2√2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839" y="377046"/>
                <a:ext cx="1637071" cy="48917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284839" y="1445152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2√1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839" y="1445152"/>
                <a:ext cx="1637071" cy="48917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284838" y="2483361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2√9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838" y="2483361"/>
                <a:ext cx="1637071" cy="48917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284839" y="3510124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3√9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839" y="3510124"/>
                <a:ext cx="1637071" cy="48917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284839" y="4705546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3√3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839" y="4705546"/>
                <a:ext cx="1637071" cy="48917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7D2A36BD-84C1-477E-AD3D-FFAC1DCD2692}"/>
              </a:ext>
            </a:extLst>
          </p:cNvPr>
          <p:cNvSpPr txBox="1"/>
          <p:nvPr/>
        </p:nvSpPr>
        <p:spPr>
          <a:xfrm>
            <a:off x="299369" y="87231"/>
            <a:ext cx="2768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>
                <a:solidFill>
                  <a:srgbClr val="000000"/>
                </a:solidFill>
                <a:latin typeface="Calibri" panose="020F0502020204030204"/>
                <a:cs typeface="Arial"/>
              </a:rPr>
              <a:t>Is this a </a:t>
            </a:r>
            <a:r>
              <a:rPr lang="en-GB" sz="3200" b="1" dirty="0" smtClean="0">
                <a:solidFill>
                  <a:srgbClr val="000000"/>
                </a:solidFill>
                <a:latin typeface="Calibri" panose="020F0502020204030204"/>
                <a:cs typeface="Arial"/>
              </a:rPr>
              <a:t>SURD?</a:t>
            </a:r>
            <a:endParaRPr lang="en-GB" sz="3200" b="1" dirty="0">
              <a:solidFill>
                <a:srgbClr val="000000"/>
              </a:solidFill>
              <a:latin typeface="Calibri" panose="020F0502020204030204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699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D2A36BD-84C1-477E-AD3D-FFAC1DCD2692}"/>
              </a:ext>
            </a:extLst>
          </p:cNvPr>
          <p:cNvSpPr txBox="1"/>
          <p:nvPr/>
        </p:nvSpPr>
        <p:spPr>
          <a:xfrm>
            <a:off x="2310491" y="768936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7A31AF8-B057-41CF-BEB8-FB61EECFF1E7}"/>
              </a:ext>
            </a:extLst>
          </p:cNvPr>
          <p:cNvSpPr txBox="1"/>
          <p:nvPr/>
        </p:nvSpPr>
        <p:spPr>
          <a:xfrm>
            <a:off x="2310490" y="1847173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3B660D9C-5DD4-4F63-9D90-478F3F219DE1}"/>
              </a:ext>
            </a:extLst>
          </p:cNvPr>
          <p:cNvSpPr txBox="1"/>
          <p:nvPr/>
        </p:nvSpPr>
        <p:spPr>
          <a:xfrm>
            <a:off x="2310490" y="2907351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BDFFC8C-0ED9-41E9-9BB1-5C7BB7F56074}"/>
              </a:ext>
            </a:extLst>
          </p:cNvPr>
          <p:cNvSpPr txBox="1"/>
          <p:nvPr/>
        </p:nvSpPr>
        <p:spPr>
          <a:xfrm>
            <a:off x="2310490" y="3912145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73CDF005-5B9D-4DC5-BEAC-80F6ECC54188}"/>
              </a:ext>
            </a:extLst>
          </p:cNvPr>
          <p:cNvSpPr txBox="1"/>
          <p:nvPr/>
        </p:nvSpPr>
        <p:spPr>
          <a:xfrm>
            <a:off x="2305873" y="5097436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933BEA6-9948-47DE-A0EE-F041F361D193}"/>
              </a:ext>
            </a:extLst>
          </p:cNvPr>
          <p:cNvSpPr txBox="1"/>
          <p:nvPr/>
        </p:nvSpPr>
        <p:spPr>
          <a:xfrm>
            <a:off x="2305872" y="6157614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E704081C-0D09-40D1-B217-28DACD2DD059}"/>
              </a:ext>
            </a:extLst>
          </p:cNvPr>
          <p:cNvSpPr txBox="1"/>
          <p:nvPr/>
        </p:nvSpPr>
        <p:spPr>
          <a:xfrm>
            <a:off x="7120757" y="366915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44B1EE8D-14FD-4CFB-AD7E-0B35EC902165}"/>
              </a:ext>
            </a:extLst>
          </p:cNvPr>
          <p:cNvSpPr txBox="1"/>
          <p:nvPr/>
        </p:nvSpPr>
        <p:spPr>
          <a:xfrm>
            <a:off x="7109060" y="1415989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D45D1A26-C8D9-440F-A762-16F1D6A1266F}"/>
              </a:ext>
            </a:extLst>
          </p:cNvPr>
          <p:cNvSpPr txBox="1"/>
          <p:nvPr/>
        </p:nvSpPr>
        <p:spPr>
          <a:xfrm>
            <a:off x="7120756" y="2505330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C4B09F75-DE11-4400-8619-AAD397826B70}"/>
              </a:ext>
            </a:extLst>
          </p:cNvPr>
          <p:cNvSpPr txBox="1"/>
          <p:nvPr/>
        </p:nvSpPr>
        <p:spPr>
          <a:xfrm>
            <a:off x="7120756" y="3510124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E2127576-2F41-45BE-8C60-FF820DF6EEBC}"/>
              </a:ext>
            </a:extLst>
          </p:cNvPr>
          <p:cNvSpPr txBox="1"/>
          <p:nvPr/>
        </p:nvSpPr>
        <p:spPr>
          <a:xfrm>
            <a:off x="7116139" y="4695415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9A7547E6-32F1-49DF-9B15-BBEB6D94BD50}"/>
              </a:ext>
            </a:extLst>
          </p:cNvPr>
          <p:cNvSpPr txBox="1"/>
          <p:nvPr/>
        </p:nvSpPr>
        <p:spPr>
          <a:xfrm>
            <a:off x="7116138" y="5755593"/>
            <a:ext cx="1455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0000"/>
                </a:solidFill>
                <a:latin typeface="Calibri" panose="020F0502020204030204"/>
                <a:cs typeface="Arial"/>
              </a:rPr>
              <a:t>Yes    /    No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13831" y="779067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√1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31" y="779067"/>
                <a:ext cx="1637071" cy="48917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13831" y="1847173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√4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31" y="1847173"/>
                <a:ext cx="1637071" cy="48917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13830" y="2885382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√9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30" y="2885382"/>
                <a:ext cx="1637071" cy="4891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13831" y="3912145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√25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31" y="3912145"/>
                <a:ext cx="1637071" cy="4891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113831" y="5107567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√20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31" y="5107567"/>
                <a:ext cx="1637071" cy="4891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13829" y="6157614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√2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29" y="6157614"/>
                <a:ext cx="1637071" cy="48917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284839" y="377046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2√2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839" y="377046"/>
                <a:ext cx="1637071" cy="48917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284839" y="1445152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2√1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839" y="1445152"/>
                <a:ext cx="1637071" cy="48917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284838" y="2483361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2√9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838" y="2483361"/>
                <a:ext cx="1637071" cy="48917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284839" y="3510124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3√9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839" y="3510124"/>
                <a:ext cx="1637071" cy="48917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284839" y="4705546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3√3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839" y="4705546"/>
                <a:ext cx="1637071" cy="48917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284837" y="5755593"/>
                <a:ext cx="1637071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3√27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837" y="5755593"/>
                <a:ext cx="1637071" cy="48917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2070090" y="5063361"/>
            <a:ext cx="884903" cy="60915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7D2A36BD-84C1-477E-AD3D-FFAC1DCD2692}"/>
              </a:ext>
            </a:extLst>
          </p:cNvPr>
          <p:cNvSpPr txBox="1"/>
          <p:nvPr/>
        </p:nvSpPr>
        <p:spPr>
          <a:xfrm>
            <a:off x="299369" y="87231"/>
            <a:ext cx="2768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>
                <a:solidFill>
                  <a:srgbClr val="000000"/>
                </a:solidFill>
                <a:latin typeface="Calibri" panose="020F0502020204030204"/>
                <a:cs typeface="Arial"/>
              </a:rPr>
              <a:t>Is this a surd?</a:t>
            </a:r>
          </a:p>
        </p:txBody>
      </p:sp>
      <p:sp>
        <p:nvSpPr>
          <p:cNvPr id="31" name="Oval 30"/>
          <p:cNvSpPr/>
          <p:nvPr/>
        </p:nvSpPr>
        <p:spPr>
          <a:xfrm>
            <a:off x="3043630" y="3788064"/>
            <a:ext cx="884903" cy="60915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2980697" y="2865385"/>
            <a:ext cx="884903" cy="60915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3033715" y="1733667"/>
            <a:ext cx="884903" cy="60915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7843981" y="1278073"/>
            <a:ext cx="884903" cy="60915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6921908" y="315486"/>
            <a:ext cx="884903" cy="60915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3033714" y="727138"/>
            <a:ext cx="884903" cy="60915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2134953" y="6000179"/>
            <a:ext cx="884903" cy="60915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7846141" y="3423151"/>
            <a:ext cx="884903" cy="60915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6952001" y="4530394"/>
            <a:ext cx="884903" cy="60915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7836904" y="2395118"/>
            <a:ext cx="884903" cy="60915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6919746" y="5592134"/>
            <a:ext cx="884903" cy="60915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86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6095999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Discuss:</a:t>
                </a: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latin typeface="Trebuchet MS" panose="020B0603020202020204" pitchFamily="34" charset="0"/>
                  </a:rPr>
                  <a:t>What do you think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6</m:t>
                    </m:r>
                    <m:rad>
                      <m:radPr>
                        <m:degHide m:val="on"/>
                        <m:ctrlPr>
                          <a:rPr lang="en-GB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dirty="0" smtClean="0">
                    <a:latin typeface="Trebuchet MS" panose="020B0603020202020204" pitchFamily="34" charset="0"/>
                  </a:rPr>
                  <a:t> means?</a:t>
                </a:r>
              </a:p>
              <a:p>
                <a:pPr marL="0" indent="0" algn="ctr">
                  <a:buNone/>
                </a:pPr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=6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rad>
                        <m:radPr>
                          <m:degHide m:val="on"/>
                          <m:ctrlPr>
                            <a:rPr lang="en-GB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endParaRPr lang="en-GB" dirty="0"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In pairs: </a:t>
                </a:r>
              </a:p>
              <a:p>
                <a:pPr marL="0" indent="0" algn="ctr">
                  <a:buNone/>
                </a:pPr>
                <a:r>
                  <a:rPr lang="en-GB" dirty="0" smtClean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Estimate the value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rad>
                      <m:radPr>
                        <m:degHide m:val="on"/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GB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GB" dirty="0" smtClean="0">
                    <a:solidFill>
                      <a:srgbClr val="C00000"/>
                    </a:solidFill>
                    <a:latin typeface="Trebuchet MS" panose="020B0603020202020204" pitchFamily="34" charset="0"/>
                  </a:rPr>
                  <a:t> </a:t>
                </a:r>
                <a:endParaRPr lang="en-GB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6095999"/>
              </a:xfrm>
              <a:blipFill rotWithShape="1">
                <a:blip r:embed="rId3"/>
                <a:stretch>
                  <a:fillRect t="-13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98290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52400" y="310616"/>
            <a:ext cx="8839200" cy="1479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dirty="0" smtClean="0">
                <a:latin typeface="Trebuchet MS" panose="020B0603020202020204" pitchFamily="34" charset="0"/>
              </a:rPr>
              <a:t>Think back to the original picture. </a:t>
            </a:r>
          </a:p>
          <a:p>
            <a:pPr algn="ctr">
              <a:lnSpc>
                <a:spcPct val="150000"/>
              </a:lnSpc>
            </a:pPr>
            <a:r>
              <a:rPr lang="en-GB" sz="3200" dirty="0" smtClean="0">
                <a:latin typeface="Trebuchet MS" panose="020B0603020202020204" pitchFamily="34" charset="0"/>
              </a:rPr>
              <a:t>What is the perimeter of the tilted square?</a:t>
            </a: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 rot="10800000" flipV="1">
            <a:off x="3429000" y="3048000"/>
            <a:ext cx="2640013" cy="2640012"/>
          </a:xfrm>
          <a:prstGeom prst="rect">
            <a:avLst/>
          </a:prstGeom>
          <a:solidFill>
            <a:srgbClr val="BFBFB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91000" y="39624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4279910"/>
              </p:ext>
            </p:extLst>
          </p:nvPr>
        </p:nvGraphicFramePr>
        <p:xfrm>
          <a:off x="4572000" y="24384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9" name="Equation" r:id="rId5" imgW="241300" imgH="266700" progId="Equation.3">
                  <p:embed/>
                </p:oleObj>
              </mc:Choice>
              <mc:Fallback>
                <p:oleObj name="Equation" r:id="rId5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2000" y="24384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3393336"/>
              </p:ext>
            </p:extLst>
          </p:nvPr>
        </p:nvGraphicFramePr>
        <p:xfrm>
          <a:off x="6172200" y="40386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0" name="Equation" r:id="rId7" imgW="241300" imgH="266700" progId="Equation.3">
                  <p:embed/>
                </p:oleObj>
              </mc:Choice>
              <mc:Fallback>
                <p:oleObj name="Equation" r:id="rId7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72200" y="40386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07588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286000" y="5757932"/>
                <a:ext cx="5057923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kern="0" dirty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kern="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3200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3200" i="1" kern="0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kern="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3200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3200" i="1" kern="0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kern="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3200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3200" i="1" kern="0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kern="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3200" i="1" kern="0" dirty="0">
                          <a:latin typeface="Cambria Math" panose="02040503050406030204" pitchFamily="18" charset="0"/>
                        </a:rPr>
                        <m:t>=4</m:t>
                      </m:r>
                      <m:rad>
                        <m:radPr>
                          <m:degHide m:val="on"/>
                          <m:ctrlPr>
                            <a:rPr lang="en-GB" sz="3200" i="1" kern="0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3200" b="0" i="1" kern="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5757932"/>
                <a:ext cx="5057923" cy="64286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>
            <a:spLocks noChangeArrowheads="1"/>
          </p:cNvSpPr>
          <p:nvPr/>
        </p:nvSpPr>
        <p:spPr bwMode="auto">
          <a:xfrm rot="10800000" flipV="1">
            <a:off x="3429000" y="2438400"/>
            <a:ext cx="2640013" cy="2640012"/>
          </a:xfrm>
          <a:prstGeom prst="rect">
            <a:avLst/>
          </a:prstGeom>
          <a:solidFill>
            <a:srgbClr val="BFBFB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91000" y="33528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 cm</a:t>
            </a:r>
            <a:r>
              <a:rPr lang="en-GB" sz="2800" b="1" baseline="30000" dirty="0" smtClean="0"/>
              <a:t>2</a:t>
            </a:r>
            <a:endParaRPr lang="en-GB" sz="2800" b="1" baseline="300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4536799"/>
              </p:ext>
            </p:extLst>
          </p:nvPr>
        </p:nvGraphicFramePr>
        <p:xfrm>
          <a:off x="4572000" y="18288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7" name="Equation" r:id="rId5" imgW="241300" imgH="266700" progId="Equation.3">
                  <p:embed/>
                </p:oleObj>
              </mc:Choice>
              <mc:Fallback>
                <p:oleObj name="Equation" r:id="rId5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2000" y="18288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0495812"/>
              </p:ext>
            </p:extLst>
          </p:nvPr>
        </p:nvGraphicFramePr>
        <p:xfrm>
          <a:off x="6629400" y="33528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8" name="Equation" r:id="rId7" imgW="241300" imgH="266700" progId="Equation.3">
                  <p:embed/>
                </p:oleObj>
              </mc:Choice>
              <mc:Fallback>
                <p:oleObj name="Equation" r:id="rId7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29400" y="33528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248400" y="34391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+</a:t>
            </a:r>
            <a:endParaRPr lang="en-GB" sz="2800" b="1" dirty="0"/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3429000" y="2438400"/>
            <a:ext cx="2700000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>
            <a:off x="3429000" y="5105400"/>
            <a:ext cx="2667000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>
            <a:off x="6096000" y="2438400"/>
            <a:ext cx="0" cy="26628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>
            <a:off x="3429000" y="2438400"/>
            <a:ext cx="0" cy="26670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01259"/>
              </p:ext>
            </p:extLst>
          </p:nvPr>
        </p:nvGraphicFramePr>
        <p:xfrm>
          <a:off x="4603750" y="51054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9" name="Equation" r:id="rId8" imgW="241300" imgH="266700" progId="Equation.3">
                  <p:embed/>
                </p:oleObj>
              </mc:Choice>
              <mc:Fallback>
                <p:oleObj name="Equation" r:id="rId8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03750" y="51054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4191000" y="51917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+</a:t>
            </a:r>
            <a:endParaRPr lang="en-GB" sz="2800" b="1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3011178"/>
              </p:ext>
            </p:extLst>
          </p:nvPr>
        </p:nvGraphicFramePr>
        <p:xfrm>
          <a:off x="2895600" y="3429000"/>
          <a:ext cx="501650" cy="55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0" name="Equation" r:id="rId9" imgW="241300" imgH="266700" progId="Equation.3">
                  <p:embed/>
                </p:oleObj>
              </mc:Choice>
              <mc:Fallback>
                <p:oleObj name="Equation" r:id="rId9" imgW="2413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95600" y="3429000"/>
                        <a:ext cx="501650" cy="554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2514600" y="35153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+</a:t>
            </a:r>
            <a:endParaRPr lang="en-GB" sz="28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52400" y="310616"/>
            <a:ext cx="8839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dirty="0" smtClean="0">
                <a:latin typeface="Trebuchet MS" panose="020B0603020202020204" pitchFamily="34" charset="0"/>
              </a:rPr>
              <a:t>Think back to the original picture. </a:t>
            </a:r>
          </a:p>
          <a:p>
            <a:pPr algn="ctr">
              <a:lnSpc>
                <a:spcPct val="150000"/>
              </a:lnSpc>
            </a:pPr>
            <a:r>
              <a:rPr lang="en-GB" sz="3200" dirty="0" smtClean="0">
                <a:latin typeface="Trebuchet MS" panose="020B0603020202020204" pitchFamily="34" charset="0"/>
              </a:rPr>
              <a:t>What is the perimeter of the square?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60888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22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 smtClean="0"/>
              <a:t>Addition and Subtraction with surds</a:t>
            </a:r>
            <a:endParaRPr lang="en-GB" sz="3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</a:rPr>
                        <m:t>3 + 4 =</m:t>
                      </m:r>
                      <m:r>
                        <a:rPr lang="en-GB" b="0" i="0" dirty="0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300+400=700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3 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  <m:r>
                        <a:rPr lang="en-GB" b="0" i="1" smtClean="0">
                          <a:latin typeface="Cambria Math"/>
                        </a:rPr>
                        <m:t>+4 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  <m:r>
                        <a:rPr lang="en-GB" b="0" i="1" smtClean="0">
                          <a:latin typeface="Cambria Math"/>
                        </a:rPr>
                        <m:t>=7 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+4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=7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𝑧</m:t>
                      </m:r>
                      <m:r>
                        <a:rPr lang="en-GB" b="0" i="1" smtClean="0">
                          <a:latin typeface="Cambria Math"/>
                        </a:rPr>
                        <m:t>+4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𝑧</m:t>
                      </m:r>
                      <m:r>
                        <a:rPr lang="en-GB" b="0" i="1" smtClean="0">
                          <a:latin typeface="Cambria Math"/>
                        </a:rPr>
                        <m:t>=7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𝑧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  <m:r>
                        <a:rPr lang="en-GB" b="0" i="1" smtClean="0">
                          <a:latin typeface="Cambria Math"/>
                        </a:rPr>
                        <m:t>+4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  <m:r>
                        <a:rPr lang="en-GB" b="0" i="0" smtClean="0">
                          <a:latin typeface="Cambria Math"/>
                        </a:rPr>
                        <m:t>=7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/>
                            </a:rPr>
                            <m:t>23</m:t>
                          </m:r>
                        </m:e>
                      </m:rad>
                      <m:r>
                        <a:rPr lang="en-GB" b="0" i="1" smtClean="0">
                          <a:latin typeface="Cambria Math"/>
                        </a:rPr>
                        <m:t>+4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/>
                            </a:rPr>
                            <m:t>23</m:t>
                          </m:r>
                        </m:e>
                      </m:rad>
                      <m:r>
                        <a:rPr lang="en-GB" b="0" i="1" smtClean="0">
                          <a:latin typeface="Cambria Math"/>
                        </a:rPr>
                        <m:t>=7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/>
                            </a:rPr>
                            <m:t>23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777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362200" y="1447800"/>
                <a:ext cx="4114800" cy="1143000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dirty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rad>
                      <m:r>
                        <a:rPr lang="en-GB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i="1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rad>
                      <m:r>
                        <a:rPr lang="en-GB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i="1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rad>
                    </m:oMath>
                  </m:oMathPara>
                </a14:m>
                <a:r>
                  <a:rPr lang="en-GB" dirty="0">
                    <a:latin typeface="Trebuchet MS" panose="020B0603020202020204" pitchFamily="34" charset="0"/>
                  </a:rPr>
                  <a:t/>
                </a:r>
                <a:br>
                  <a:rPr lang="en-GB" dirty="0">
                    <a:latin typeface="Trebuchet MS" panose="020B0603020202020204" pitchFamily="34" charset="0"/>
                  </a:rPr>
                </a:b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362200" y="1447800"/>
                <a:ext cx="4114800" cy="114300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 txBox="1">
            <a:spLocks/>
          </p:cNvSpPr>
          <p:nvPr/>
        </p:nvSpPr>
        <p:spPr bwMode="auto">
          <a:xfrm>
            <a:off x="457200" y="-27709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smtClean="0">
                <a:latin typeface="Trebuchet MS" panose="020B0603020202020204" pitchFamily="34" charset="0"/>
              </a:rPr>
              <a:t>In your books …</a:t>
            </a:r>
            <a:endParaRPr lang="en-GB" kern="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/>
              <p:cNvSpPr txBox="1">
                <a:spLocks/>
              </p:cNvSpPr>
              <p:nvPr/>
            </p:nvSpPr>
            <p:spPr bwMode="auto">
              <a:xfrm>
                <a:off x="304800" y="2438400"/>
                <a:ext cx="8229600" cy="1143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kern="0" dirty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kern="0" dirty="0" smtClean="0">
                              <a:latin typeface="Cambria Math"/>
                            </a:rPr>
                            <m:t>𝑏</m:t>
                          </m:r>
                        </m:e>
                      </m:rad>
                      <m:r>
                        <a:rPr lang="en-GB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i="1" kern="0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kern="0" dirty="0" smtClean="0">
                              <a:latin typeface="Cambria Math"/>
                            </a:rPr>
                            <m:t>𝑏</m:t>
                          </m:r>
                        </m:e>
                      </m:rad>
                      <m:r>
                        <a:rPr lang="en-GB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i="1" kern="0" dirty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kern="0" dirty="0" smtClean="0">
                              <a:latin typeface="Cambria Math"/>
                            </a:rPr>
                            <m:t>𝑏</m:t>
                          </m:r>
                        </m:e>
                      </m:rad>
                      <m:r>
                        <a:rPr lang="en-GB" i="1" kern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i="1" kern="0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kern="0" dirty="0" smtClean="0">
                              <a:latin typeface="Cambria Math"/>
                            </a:rPr>
                            <m:t>𝑏</m:t>
                          </m:r>
                        </m:e>
                      </m:rad>
                      <m:r>
                        <a:rPr lang="en-GB" i="1" kern="0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kern="0" dirty="0" smtClean="0"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i="1" kern="0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kern="0" dirty="0" smtClean="0">
                              <a:latin typeface="Cambria Math"/>
                            </a:rPr>
                            <m:t>𝑏</m:t>
                          </m:r>
                        </m:e>
                      </m:rad>
                    </m:oMath>
                  </m:oMathPara>
                </a14:m>
                <a:r>
                  <a:rPr lang="en-GB" kern="0" dirty="0">
                    <a:latin typeface="Trebuchet MS" panose="020B0603020202020204" pitchFamily="34" charset="0"/>
                  </a:rPr>
                  <a:t/>
                </a:r>
                <a:br>
                  <a:rPr lang="en-GB" kern="0" dirty="0">
                    <a:latin typeface="Trebuchet MS" panose="020B0603020202020204" pitchFamily="34" charset="0"/>
                  </a:rPr>
                </a:br>
                <a:endParaRPr lang="en-GB" kern="0" dirty="0"/>
              </a:p>
            </p:txBody>
          </p:sp>
        </mc:Choice>
        <mc:Fallback xmlns="">
          <p:sp>
            <p:nvSpPr>
              <p:cNvPr id="6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438400"/>
                <a:ext cx="8229600" cy="1143000"/>
              </a:xfrm>
              <a:prstGeom prst="rect">
                <a:avLst/>
              </a:prstGeom>
              <a:blipFill rotWithShape="1">
                <a:blip r:embed="rId4"/>
                <a:stretch>
                  <a:fillRect t="-266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304800" y="4191000"/>
            <a:ext cx="868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3600" dirty="0">
                <a:latin typeface="Trebuchet MS" panose="020B0603020202020204" pitchFamily="34" charset="0"/>
              </a:rPr>
              <a:t>Choose </a:t>
            </a:r>
            <a:r>
              <a:rPr lang="en-GB" sz="3600" dirty="0" smtClean="0">
                <a:latin typeface="Trebuchet MS" panose="020B0603020202020204" pitchFamily="34" charset="0"/>
              </a:rPr>
              <a:t>three of your </a:t>
            </a:r>
            <a:r>
              <a:rPr lang="en-GB" sz="3600" dirty="0">
                <a:latin typeface="Trebuchet MS" panose="020B0603020202020204" pitchFamily="34" charset="0"/>
              </a:rPr>
              <a:t>own </a:t>
            </a:r>
            <a:r>
              <a:rPr lang="en-GB" sz="3600" dirty="0" smtClean="0">
                <a:latin typeface="Trebuchet MS" panose="020B0603020202020204" pitchFamily="34" charset="0"/>
              </a:rPr>
              <a:t>numerical examples </a:t>
            </a:r>
            <a:r>
              <a:rPr lang="en-GB" sz="3600" dirty="0">
                <a:latin typeface="Trebuchet MS" panose="020B0603020202020204" pitchFamily="34" charset="0"/>
              </a:rPr>
              <a:t>to write into your </a:t>
            </a:r>
            <a:r>
              <a:rPr lang="en-GB" sz="3600" dirty="0" smtClean="0">
                <a:latin typeface="Trebuchet MS" panose="020B0603020202020204" pitchFamily="34" charset="0"/>
              </a:rPr>
              <a:t>book</a:t>
            </a:r>
            <a:endParaRPr lang="en-GB" sz="36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022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1531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Challenge Problems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225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2053936" y="381289"/>
            <a:ext cx="5164282" cy="5138304"/>
            <a:chOff x="1968500" y="875146"/>
            <a:chExt cx="5164282" cy="513830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2800" y="958850"/>
              <a:ext cx="4978400" cy="4940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971800" y="19812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34000" y="4495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19400" y="4495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410200" y="198922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1981200" y="14478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1981200" y="28194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1981200" y="38862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1968500" y="53340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6862618" y="1440873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6890327" y="29718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6904182" y="38862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6890327" y="5292436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2590800" y="886114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/>
            <p:nvPr/>
          </p:nvCxnSpPr>
          <p:spPr bwMode="auto">
            <a:xfrm>
              <a:off x="4038600" y="875146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/>
            <p:cNvCxnSpPr/>
            <p:nvPr/>
          </p:nvCxnSpPr>
          <p:spPr bwMode="auto">
            <a:xfrm>
              <a:off x="5105400" y="885537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6477000" y="875146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25908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/>
            <p:nvPr/>
          </p:nvCxnSpPr>
          <p:spPr bwMode="auto">
            <a:xfrm>
              <a:off x="41910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/>
            <p:cNvCxnSpPr/>
            <p:nvPr/>
          </p:nvCxnSpPr>
          <p:spPr bwMode="auto">
            <a:xfrm>
              <a:off x="5095009" y="5784850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>
              <a:off x="65532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0" name="TextBox 29"/>
          <p:cNvSpPr txBox="1"/>
          <p:nvPr/>
        </p:nvSpPr>
        <p:spPr>
          <a:xfrm>
            <a:off x="533400" y="5816024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What do the little lines mean?</a:t>
            </a:r>
          </a:p>
          <a:p>
            <a:pPr algn="ctr"/>
            <a:endParaRPr lang="en-GB" sz="2800" dirty="0" smtClean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820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2053936" y="381289"/>
            <a:ext cx="5164282" cy="5138304"/>
            <a:chOff x="1968500" y="875146"/>
            <a:chExt cx="5164282" cy="513830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2800" y="958850"/>
              <a:ext cx="4978400" cy="4940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971800" y="19812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34000" y="4495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19400" y="4495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410200" y="198922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1981200" y="14478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1981200" y="28194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1981200" y="38862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1968500" y="53340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6862618" y="1440873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6890327" y="29718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6904182" y="38862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6890327" y="5292436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2590800" y="886114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/>
            <p:nvPr/>
          </p:nvCxnSpPr>
          <p:spPr bwMode="auto">
            <a:xfrm>
              <a:off x="4038600" y="875146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/>
            <p:cNvCxnSpPr/>
            <p:nvPr/>
          </p:nvCxnSpPr>
          <p:spPr bwMode="auto">
            <a:xfrm>
              <a:off x="5105400" y="885537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6477000" y="875146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25908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/>
            <p:nvPr/>
          </p:nvCxnSpPr>
          <p:spPr bwMode="auto">
            <a:xfrm>
              <a:off x="41910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/>
            <p:cNvCxnSpPr/>
            <p:nvPr/>
          </p:nvCxnSpPr>
          <p:spPr bwMode="auto">
            <a:xfrm>
              <a:off x="5095009" y="5784850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>
              <a:off x="65532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0" name="TextBox 29"/>
          <p:cNvSpPr txBox="1"/>
          <p:nvPr/>
        </p:nvSpPr>
        <p:spPr>
          <a:xfrm>
            <a:off x="228600" y="5715000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What is the side length of the shaded square?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819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1982354" y="141721"/>
            <a:ext cx="5164282" cy="5138304"/>
            <a:chOff x="1968500" y="875146"/>
            <a:chExt cx="5164282" cy="513830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2800" y="958850"/>
              <a:ext cx="4978400" cy="4940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971800" y="19812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34000" y="4495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19400" y="4495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410200" y="198922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1981200" y="14478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1981200" y="28194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1981200" y="38862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1968500" y="53340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6862618" y="1440873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6890327" y="29718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6904182" y="38862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6890327" y="5292436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2590800" y="886114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/>
            <p:nvPr/>
          </p:nvCxnSpPr>
          <p:spPr bwMode="auto">
            <a:xfrm>
              <a:off x="4038600" y="875146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/>
            <p:cNvCxnSpPr/>
            <p:nvPr/>
          </p:nvCxnSpPr>
          <p:spPr bwMode="auto">
            <a:xfrm>
              <a:off x="5105400" y="885537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6477000" y="875146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25908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/>
            <p:nvPr/>
          </p:nvCxnSpPr>
          <p:spPr bwMode="auto">
            <a:xfrm>
              <a:off x="41910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/>
            <p:cNvCxnSpPr/>
            <p:nvPr/>
          </p:nvCxnSpPr>
          <p:spPr bwMode="auto">
            <a:xfrm>
              <a:off x="5095009" y="5784850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>
              <a:off x="65532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0" name="TextBox 29"/>
          <p:cNvSpPr txBox="1"/>
          <p:nvPr/>
        </p:nvSpPr>
        <p:spPr>
          <a:xfrm>
            <a:off x="76200" y="5562600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What is the perimeter of the centre square?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178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1982354" y="141721"/>
            <a:ext cx="5164282" cy="5138304"/>
            <a:chOff x="1968500" y="875146"/>
            <a:chExt cx="5164282" cy="513830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2800" y="958850"/>
              <a:ext cx="4978400" cy="4940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971800" y="19812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34000" y="4495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19400" y="4495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410200" y="198922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18cm</a:t>
              </a:r>
              <a:r>
                <a:rPr lang="en-GB" baseline="30000" dirty="0" smtClean="0"/>
                <a:t>2</a:t>
              </a:r>
              <a:endParaRPr lang="en-GB" dirty="0"/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1981200" y="14478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1981200" y="28194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1981200" y="38862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1968500" y="53340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6862618" y="1440873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6890327" y="29718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6904182" y="3886200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6890327" y="5292436"/>
              <a:ext cx="228600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2590800" y="886114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/>
            <p:nvPr/>
          </p:nvCxnSpPr>
          <p:spPr bwMode="auto">
            <a:xfrm>
              <a:off x="4038600" y="875146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/>
            <p:cNvCxnSpPr/>
            <p:nvPr/>
          </p:nvCxnSpPr>
          <p:spPr bwMode="auto">
            <a:xfrm>
              <a:off x="5105400" y="885537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6477000" y="875146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25908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/>
            <p:nvPr/>
          </p:nvCxnSpPr>
          <p:spPr bwMode="auto">
            <a:xfrm>
              <a:off x="41910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/>
            <p:cNvCxnSpPr/>
            <p:nvPr/>
          </p:nvCxnSpPr>
          <p:spPr bwMode="auto">
            <a:xfrm>
              <a:off x="5095009" y="5784850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>
              <a:off x="6553200" y="5773882"/>
              <a:ext cx="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0" name="TextBox 29"/>
          <p:cNvSpPr txBox="1"/>
          <p:nvPr/>
        </p:nvSpPr>
        <p:spPr>
          <a:xfrm>
            <a:off x="228600" y="5257800"/>
            <a:ext cx="83577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What is total area of the combined white shapes? </a:t>
            </a:r>
          </a:p>
          <a:p>
            <a:pPr algn="ctr"/>
            <a:r>
              <a:rPr lang="en-GB" sz="2800" dirty="0" smtClean="0">
                <a:latin typeface="Trebuchet MS" panose="020B0603020202020204" pitchFamily="34" charset="0"/>
              </a:rPr>
              <a:t>Can you find another method?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156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1467</TotalTime>
  <Words>1242</Words>
  <Application>Microsoft Office PowerPoint</Application>
  <PresentationFormat>On-screen Show (4:3)</PresentationFormat>
  <Paragraphs>252</Paragraphs>
  <Slides>27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1_Default Design</vt:lpstr>
      <vt:lpstr>Archway</vt:lpstr>
      <vt:lpstr>1_Archway</vt:lpstr>
      <vt:lpstr>Equation</vt:lpstr>
      <vt:lpstr>On your whiteboards 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your books …</vt:lpstr>
      <vt:lpstr>√("18" ),√("2" ) and √("5" ) are all surds</vt:lpstr>
      <vt:lpstr>√("18" ),√("2" ) and √("5" ) are all 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Addition and Subtraction with surds</vt:lpstr>
      <vt:lpstr>√a+√a=2√a </vt:lpstr>
      <vt:lpstr>Challenge Problems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Elder, L</cp:lastModifiedBy>
  <cp:revision>233</cp:revision>
  <cp:lastPrinted>1601-01-01T00:00:00Z</cp:lastPrinted>
  <dcterms:created xsi:type="dcterms:W3CDTF">1601-01-01T00:00:00Z</dcterms:created>
  <dcterms:modified xsi:type="dcterms:W3CDTF">2020-09-03T14:39:24Z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