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6" r:id="rId2"/>
    <p:sldId id="262" r:id="rId3"/>
    <p:sldId id="272" r:id="rId4"/>
    <p:sldId id="273" r:id="rId5"/>
    <p:sldId id="274" r:id="rId6"/>
    <p:sldId id="280" r:id="rId7"/>
    <p:sldId id="281" r:id="rId8"/>
    <p:sldId id="282" r:id="rId9"/>
    <p:sldId id="275" r:id="rId10"/>
    <p:sldId id="278" r:id="rId11"/>
    <p:sldId id="27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139" autoAdjust="0"/>
  </p:normalViewPr>
  <p:slideViewPr>
    <p:cSldViewPr>
      <p:cViewPr>
        <p:scale>
          <a:sx n="72" d="100"/>
          <a:sy n="72" d="100"/>
        </p:scale>
        <p:origin x="-1074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59403-2AC4-4440-A57F-1AAF5847DA89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3807-BA29-41AD-8123-25389EBB11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45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Demo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True or False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046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21.5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63807-BA29-41AD-8123-25389EBB11C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0527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A609-8187-4CB5-94D5-DF277E6A63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94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B36EB-0382-43E4-8065-F0BE3325CA4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74A7B-D5CD-4124-A076-6B72649CE2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1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E1B3B-1198-4D0A-ACA6-E8D8D6AAE5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6C6AB-6310-4CFF-8091-02A786CBA9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5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414F8-8348-4B19-8534-718A0CEFC9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1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E141-21D5-4281-9F22-3ED4745BE0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8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ED02-69AC-4CF7-811D-519C9DAD1B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94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215A-2683-4D40-93B3-1695D49E36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334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CC74-8E89-4B12-AD9A-FD695D091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32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543FF-A07B-429E-A3FE-1E5AB634DA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56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07CFB874-0697-4B5B-81B9-7325BB74AB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rgbClr val="2D2D8A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itchFamily="66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 b="9959"/>
          <a:stretch/>
        </p:blipFill>
        <p:spPr>
          <a:xfrm>
            <a:off x="7812360" y="5661248"/>
            <a:ext cx="888831" cy="9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e6w5GtkcG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8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Introduction to Pythagoras Theorem Video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231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92113" y="3089275"/>
            <a:ext cx="1490662" cy="1449388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889125" y="4538663"/>
            <a:ext cx="2181225" cy="2166937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12775" y="3511550"/>
            <a:ext cx="113982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4 cm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 rot="39833390">
            <a:off x="2410808" y="1436084"/>
            <a:ext cx="2640013" cy="2640012"/>
          </a:xfrm>
          <a:prstGeom prst="rect">
            <a:avLst/>
          </a:prstGeom>
          <a:solidFill>
            <a:srgbClr val="FD2B15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2312988" y="5357813"/>
            <a:ext cx="13493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45 cm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82775" y="3084513"/>
            <a:ext cx="2162175" cy="1455737"/>
            <a:chOff x="1186" y="1645"/>
            <a:chExt cx="1362" cy="917"/>
          </a:xfrm>
        </p:grpSpPr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  <p:sp>
          <p:nvSpPr>
            <p:cNvPr id="11271" name="Rectangle 7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830388" y="3681413"/>
            <a:ext cx="744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2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2674143" y="3381275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7 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2653016" y="4462512"/>
            <a:ext cx="1293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2832100" y="209550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068034" y="2560033"/>
            <a:ext cx="13493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dirty="0" smtClean="0">
                <a:latin typeface="Trebuchet MS" panose="020B0603020202020204" pitchFamily="34" charset="0"/>
              </a:rPr>
              <a:t>49 cm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5867400" y="4572000"/>
            <a:ext cx="2601913" cy="1538288"/>
            <a:chOff x="3150" y="2301"/>
            <a:chExt cx="1639" cy="969"/>
          </a:xfrm>
          <a:noFill/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150" y="2301"/>
                  <a:ext cx="1639" cy="335"/>
                </a:xfrm>
                <a:prstGeom prst="rect">
                  <a:avLst/>
                </a:prstGeom>
                <a:grp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500" i="1" dirty="0">
                      <a:latin typeface="Trebuchet MS" panose="020B0603020202020204" pitchFamily="34" charset="0"/>
                    </a:rPr>
                    <a:t>x</a:t>
                  </a:r>
                  <a:r>
                    <a:rPr lang="en-GB" sz="2500" dirty="0">
                      <a:latin typeface="Trebuchet MS" panose="020B0603020202020204" pitchFamily="34" charset="0"/>
                    </a:rPr>
                    <a:t> = </a:t>
                  </a:r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5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500" dirty="0">
                              <a:latin typeface="Trebuchet MS" panose="020B0603020202020204" pitchFamily="34" charset="0"/>
                              <a:sym typeface="Symbol" pitchFamily="18" charset="2"/>
                            </a:rPr>
                            <m:t>45</m:t>
                          </m:r>
                        </m:e>
                      </m:rad>
                    </m:oMath>
                  </a14:m>
                  <a:endParaRPr lang="en-GB" sz="2500" dirty="0">
                    <a:latin typeface="Trebuchet MS" panose="020B0603020202020204" pitchFamily="34" charset="0"/>
                    <a:sym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19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50" y="2301"/>
                  <a:ext cx="1639" cy="3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5287"/>
                  </a:stretch>
                </a:blipFill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3731" y="3270"/>
              <a:ext cx="239" cy="0"/>
            </a:xfrm>
            <a:prstGeom prst="line">
              <a:avLst/>
            </a:prstGeom>
            <a:grpFill/>
            <a:ln w="1905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Trebuchet MS" panose="020B0603020202020204" pitchFamily="34" charset="0"/>
              </a:endParaRPr>
            </a:p>
          </p:txBody>
        </p:sp>
      </p:grp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6019800" y="2606306"/>
            <a:ext cx="2601913" cy="4770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7</a:t>
            </a:r>
            <a:r>
              <a:rPr lang="en-GB" sz="2500" baseline="30000" dirty="0" smtClean="0">
                <a:latin typeface="Trebuchet MS" panose="020B0603020202020204" pitchFamily="34" charset="0"/>
                <a:sym typeface="Symbol" pitchFamily="18" charset="2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 - 2</a:t>
            </a:r>
            <a:r>
              <a:rPr lang="en-GB" sz="2500" baseline="30000" dirty="0" smtClean="0">
                <a:latin typeface="Trebuchet MS" panose="020B0603020202020204" pitchFamily="34" charset="0"/>
                <a:sym typeface="Symbol" pitchFamily="18" charset="2"/>
              </a:rPr>
              <a:t>2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5995988" y="3180546"/>
            <a:ext cx="2601913" cy="4770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4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9 - 4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5730203" y="3888136"/>
            <a:ext cx="2601913" cy="4770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45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6096000" y="5215293"/>
            <a:ext cx="2601913" cy="4921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= 6.7 </a:t>
            </a:r>
            <a:r>
              <a:rPr lang="en-GB" sz="2500" dirty="0" smtClean="0">
                <a:latin typeface="Trebuchet MS" panose="020B0603020202020204" pitchFamily="34" charset="0"/>
                <a:sym typeface="Symbol" pitchFamily="18" charset="2"/>
              </a:rPr>
              <a:t>cm</a:t>
            </a:r>
            <a:endParaRPr lang="en-GB" sz="2500" dirty="0">
              <a:latin typeface="Trebuchet MS" panose="020B0603020202020204" pitchFamily="34" charset="0"/>
              <a:sym typeface="Symbol" pitchFamily="18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29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  <p:bldP spid="11273" grpId="0" animBg="1"/>
      <p:bldP spid="11274" grpId="0"/>
      <p:bldP spid="16" grpId="0" animBg="1"/>
      <p:bldP spid="11275" grpId="0"/>
      <p:bldP spid="11279" grpId="0"/>
      <p:bldP spid="11280" grpId="0"/>
      <p:bldP spid="11281" grpId="0"/>
      <p:bldP spid="11284" grpId="0"/>
      <p:bldP spid="17" grpId="0" autoUpdateAnimBg="0"/>
      <p:bldP spid="2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15"/>
          <p:cNvSpPr>
            <a:spLocks noChangeArrowheads="1"/>
          </p:cNvSpPr>
          <p:nvPr/>
        </p:nvSpPr>
        <p:spPr bwMode="auto">
          <a:xfrm rot="39833390">
            <a:off x="2227263" y="1509716"/>
            <a:ext cx="2640012" cy="26400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8600" y="3187704"/>
            <a:ext cx="1490662" cy="144938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725612" y="4637093"/>
            <a:ext cx="2181225" cy="206850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19262" y="3182941"/>
            <a:ext cx="2162175" cy="1533524"/>
            <a:chOff x="1186" y="1645"/>
            <a:chExt cx="1362" cy="966"/>
          </a:xfrm>
          <a:solidFill>
            <a:srgbClr val="FF0000"/>
          </a:solidFill>
        </p:grpSpPr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 rot="6505459">
              <a:off x="2296" y="2370"/>
              <a:ext cx="182" cy="300"/>
            </a:xfrm>
            <a:prstGeom prst="triangle">
              <a:avLst>
                <a:gd name="adj" fmla="val 445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568575" y="3498854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Trebuchet MS" panose="020B0603020202020204" pitchFamily="34" charset="0"/>
              </a:rPr>
              <a:t>12cm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443162" y="4629154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>
                <a:latin typeface="Trebuchet MS" panose="020B0603020202020204" pitchFamily="34" charset="0"/>
              </a:rPr>
              <a:t>8cm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1358900" y="3686179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5627687" y="2412863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171407" y="3093899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12</a:t>
            </a:r>
            <a:r>
              <a:rPr lang="en-GB" sz="2500" baseline="30000" dirty="0">
                <a:latin typeface="Trebuchet MS" panose="020B0603020202020204" pitchFamily="34" charset="0"/>
              </a:rPr>
              <a:t>2 </a:t>
            </a:r>
            <a:r>
              <a:rPr lang="en-GB" sz="2500" dirty="0">
                <a:latin typeface="Trebuchet MS" panose="020B0603020202020204" pitchFamily="34" charset="0"/>
              </a:rPr>
              <a:t> - 8</a:t>
            </a:r>
            <a:r>
              <a:rPr lang="en-GB" sz="2500" baseline="30000" dirty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171407" y="3714612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144</a:t>
            </a:r>
            <a:r>
              <a:rPr lang="en-GB" sz="2500" baseline="30000" dirty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 - 64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171407" y="4336912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80</a:t>
            </a: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6190457" y="4917942"/>
            <a:ext cx="2736850" cy="477838"/>
            <a:chOff x="3471" y="3019"/>
            <a:chExt cx="1532" cy="301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>
                  <a:latin typeface="Trebuchet MS" panose="020B0603020202020204" pitchFamily="34" charset="0"/>
                  <a:sym typeface="Symbol" pitchFamily="18" charset="2"/>
                </a:rPr>
                <a:t></a:t>
              </a:r>
              <a:r>
                <a:rPr lang="en-GB" sz="2500" dirty="0">
                  <a:latin typeface="Trebuchet MS" panose="020B0603020202020204" pitchFamily="34" charset="0"/>
                </a:rPr>
                <a:t>80 = </a:t>
              </a:r>
              <a:r>
                <a:rPr lang="en-GB" sz="2500" dirty="0" smtClean="0">
                  <a:latin typeface="Trebuchet MS" panose="020B0603020202020204" pitchFamily="34" charset="0"/>
                </a:rPr>
                <a:t>8.9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37" y="3040"/>
              <a:ext cx="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2" name="Oval 21"/>
          <p:cNvSpPr/>
          <p:nvPr/>
        </p:nvSpPr>
        <p:spPr bwMode="auto">
          <a:xfrm>
            <a:off x="7391400" y="914400"/>
            <a:ext cx="887442" cy="99542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C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6096000" y="941104"/>
            <a:ext cx="887442" cy="99542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6400" y="2286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In your pairs …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328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animBg="1"/>
      <p:bldP spid="16387" grpId="0" animBg="1"/>
      <p:bldP spid="16388" grpId="0" animBg="1"/>
      <p:bldP spid="16395" grpId="0"/>
      <p:bldP spid="16396" grpId="0"/>
      <p:bldP spid="16397" grpId="0"/>
      <p:bldP spid="16398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15"/>
          <p:cNvSpPr>
            <a:spLocks noChangeArrowheads="1"/>
          </p:cNvSpPr>
          <p:nvPr/>
        </p:nvSpPr>
        <p:spPr bwMode="auto">
          <a:xfrm rot="39833390">
            <a:off x="624491" y="1426179"/>
            <a:ext cx="2640012" cy="26400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98698" y="4559656"/>
            <a:ext cx="1446264" cy="144938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733800" y="2384384"/>
            <a:ext cx="2225679" cy="2175272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16200000">
            <a:off x="1984374" y="2714699"/>
            <a:ext cx="2162175" cy="1533524"/>
            <a:chOff x="1186" y="1645"/>
            <a:chExt cx="1362" cy="966"/>
          </a:xfrm>
          <a:solidFill>
            <a:srgbClr val="FF0000"/>
          </a:solidFill>
        </p:grpSpPr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 rot="6505459">
              <a:off x="2296" y="2370"/>
              <a:ext cx="182" cy="300"/>
            </a:xfrm>
            <a:prstGeom prst="triangle">
              <a:avLst>
                <a:gd name="adj" fmla="val 445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371710" y="3177415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10cm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3816448" y="3353178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6cm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905109" y="4460948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6003878" y="2236815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421438" y="2927126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10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500" dirty="0" smtClean="0">
                <a:latin typeface="Trebuchet MS" panose="020B0603020202020204" pitchFamily="34" charset="0"/>
              </a:rPr>
              <a:t> + 6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421438" y="3547839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100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 + 36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421438" y="4170139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136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6440488" y="4751169"/>
            <a:ext cx="3084512" cy="1054101"/>
            <a:chOff x="3471" y="3019"/>
            <a:chExt cx="1532" cy="664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  <a:sym typeface="Symbol" pitchFamily="18" charset="2"/>
                </a:rPr>
                <a:t>136</a:t>
              </a:r>
              <a:r>
                <a:rPr lang="en-GB" sz="2500" dirty="0" smtClean="0">
                  <a:latin typeface="Trebuchet MS" panose="020B0603020202020204" pitchFamily="34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en-GB" sz="2500" dirty="0" smtClean="0">
                  <a:latin typeface="Trebuchet MS" panose="020B0603020202020204" pitchFamily="34" charset="0"/>
                </a:rPr>
                <a:t>x  = 11.7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05" y="3040"/>
              <a:ext cx="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2" name="Oval 21"/>
          <p:cNvSpPr/>
          <p:nvPr/>
        </p:nvSpPr>
        <p:spPr bwMode="auto">
          <a:xfrm>
            <a:off x="7646958" y="838200"/>
            <a:ext cx="887442" cy="99542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C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6351558" y="864904"/>
            <a:ext cx="887442" cy="99542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6400" y="2286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Trebuchet MS" panose="020B0603020202020204" pitchFamily="34" charset="0"/>
              </a:rPr>
              <a:t>I</a:t>
            </a:r>
            <a:r>
              <a:rPr lang="en-GB" sz="3600" dirty="0" smtClean="0">
                <a:latin typeface="Trebuchet MS" panose="020B0603020202020204" pitchFamily="34" charset="0"/>
              </a:rPr>
              <a:t>n your pairs …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2380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animBg="1"/>
      <p:bldP spid="16387" grpId="0" animBg="1"/>
      <p:bldP spid="16388" grpId="0" animBg="1"/>
      <p:bldP spid="16395" grpId="0"/>
      <p:bldP spid="16396" grpId="0"/>
      <p:bldP spid="16397" grpId="0"/>
      <p:bldP spid="16398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15"/>
          <p:cNvSpPr>
            <a:spLocks noChangeArrowheads="1"/>
          </p:cNvSpPr>
          <p:nvPr/>
        </p:nvSpPr>
        <p:spPr bwMode="auto">
          <a:xfrm rot="17997336">
            <a:off x="687109" y="3437493"/>
            <a:ext cx="2640012" cy="26400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 rot="3790660">
            <a:off x="1084250" y="1258048"/>
            <a:ext cx="1490662" cy="144938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 rot="20000741">
            <a:off x="3185701" y="1801075"/>
            <a:ext cx="2181225" cy="206850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>
              <a:latin typeface="Trebuchet MS" panose="020B0603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3814366" flipV="1">
            <a:off x="1592740" y="2829668"/>
            <a:ext cx="2162175" cy="1533524"/>
            <a:chOff x="1186" y="1645"/>
            <a:chExt cx="1362" cy="966"/>
          </a:xfrm>
          <a:solidFill>
            <a:srgbClr val="FF0000"/>
          </a:solidFill>
        </p:grpSpPr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1186" y="1645"/>
              <a:ext cx="1362" cy="917"/>
            </a:xfrm>
            <a:prstGeom prst="rtTriangle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 rot="6505459">
              <a:off x="2296" y="2370"/>
              <a:ext cx="182" cy="300"/>
            </a:xfrm>
            <a:prstGeom prst="triangle">
              <a:avLst>
                <a:gd name="adj" fmla="val 445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1186" y="2498"/>
              <a:ext cx="64" cy="64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097386" y="3604646"/>
            <a:ext cx="744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11 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759652" y="2272506"/>
            <a:ext cx="1293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latin typeface="Trebuchet MS" panose="020B0603020202020204" pitchFamily="34" charset="0"/>
              </a:rPr>
              <a:t>4 m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3205966" y="2802908"/>
            <a:ext cx="4222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5740009" y="2819400"/>
            <a:ext cx="3363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dirty="0">
                <a:latin typeface="Trebuchet MS" panose="020B0603020202020204" pitchFamily="34" charset="0"/>
              </a:rPr>
              <a:t>Find the length of </a:t>
            </a: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172200" y="3479663"/>
            <a:ext cx="22209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 smtClean="0">
                <a:latin typeface="Trebuchet MS" panose="020B0603020202020204" pitchFamily="34" charset="0"/>
              </a:rPr>
              <a:t>x</a:t>
            </a:r>
            <a:r>
              <a:rPr lang="en-GB" sz="2500" i="1" baseline="30000" dirty="0" smtClean="0">
                <a:latin typeface="Trebuchet MS" panose="020B0603020202020204" pitchFamily="34" charset="0"/>
              </a:rPr>
              <a:t>2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= </a:t>
            </a:r>
            <a:r>
              <a:rPr lang="en-GB" sz="2500" dirty="0" smtClean="0">
                <a:latin typeface="Trebuchet MS" panose="020B0603020202020204" pitchFamily="34" charset="0"/>
              </a:rPr>
              <a:t>11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4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2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172200" y="4100376"/>
            <a:ext cx="2276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121</a:t>
            </a:r>
            <a:r>
              <a:rPr lang="en-GB" sz="2500" baseline="30000" dirty="0" smtClean="0">
                <a:latin typeface="Trebuchet MS" panose="020B0603020202020204" pitchFamily="34" charset="0"/>
              </a:rPr>
              <a:t> </a:t>
            </a:r>
            <a:r>
              <a:rPr lang="en-GB" sz="2500" dirty="0" smtClean="0">
                <a:latin typeface="Trebuchet MS" panose="020B0603020202020204" pitchFamily="34" charset="0"/>
              </a:rPr>
              <a:t> </a:t>
            </a:r>
            <a:r>
              <a:rPr lang="en-GB" sz="2500" dirty="0">
                <a:latin typeface="Trebuchet MS" panose="020B0603020202020204" pitchFamily="34" charset="0"/>
              </a:rPr>
              <a:t>- </a:t>
            </a:r>
            <a:r>
              <a:rPr lang="en-GB" sz="2500" dirty="0" smtClean="0">
                <a:latin typeface="Trebuchet MS" panose="020B0603020202020204" pitchFamily="34" charset="0"/>
              </a:rPr>
              <a:t>16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172200" y="4722676"/>
            <a:ext cx="1911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500" i="1" dirty="0">
                <a:latin typeface="Trebuchet MS" panose="020B0603020202020204" pitchFamily="34" charset="0"/>
              </a:rPr>
              <a:t>x</a:t>
            </a:r>
            <a:r>
              <a:rPr lang="en-GB" sz="2500" i="1" baseline="30000" dirty="0">
                <a:latin typeface="Trebuchet MS" panose="020B0603020202020204" pitchFamily="34" charset="0"/>
              </a:rPr>
              <a:t>2</a:t>
            </a:r>
            <a:r>
              <a:rPr lang="en-GB" sz="2500" dirty="0">
                <a:latin typeface="Trebuchet MS" panose="020B0603020202020204" pitchFamily="34" charset="0"/>
              </a:rPr>
              <a:t> = </a:t>
            </a:r>
            <a:r>
              <a:rPr lang="en-GB" sz="2500" dirty="0" smtClean="0">
                <a:latin typeface="Trebuchet MS" panose="020B0603020202020204" pitchFamily="34" charset="0"/>
              </a:rPr>
              <a:t>105</a:t>
            </a:r>
            <a:endParaRPr lang="en-GB" sz="2500" dirty="0">
              <a:latin typeface="Trebuchet MS" panose="020B0603020202020204" pitchFamily="34" charset="0"/>
            </a:endParaRPr>
          </a:p>
        </p:txBody>
      </p:sp>
      <p:grpSp>
        <p:nvGrpSpPr>
          <p:cNvPr id="19" name="Group 19"/>
          <p:cNvGrpSpPr>
            <a:grpSpLocks/>
          </p:cNvGrpSpPr>
          <p:nvPr/>
        </p:nvGrpSpPr>
        <p:grpSpPr bwMode="auto">
          <a:xfrm>
            <a:off x="6191250" y="5303706"/>
            <a:ext cx="3028950" cy="477838"/>
            <a:chOff x="3471" y="3019"/>
            <a:chExt cx="1532" cy="301"/>
          </a:xfrm>
        </p:grpSpPr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71" y="3019"/>
              <a:ext cx="153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500" i="1" dirty="0">
                  <a:latin typeface="Trebuchet MS" panose="020B0603020202020204" pitchFamily="34" charset="0"/>
                </a:rPr>
                <a:t>x 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  <a:sym typeface="Symbol" pitchFamily="18" charset="2"/>
                </a:rPr>
                <a:t>105</a:t>
              </a:r>
              <a:r>
                <a:rPr lang="en-GB" sz="2500" dirty="0" smtClean="0">
                  <a:latin typeface="Trebuchet MS" panose="020B0603020202020204" pitchFamily="34" charset="0"/>
                </a:rPr>
                <a:t> </a:t>
              </a:r>
              <a:r>
                <a:rPr lang="en-GB" sz="2500" dirty="0">
                  <a:latin typeface="Trebuchet MS" panose="020B0603020202020204" pitchFamily="34" charset="0"/>
                </a:rPr>
                <a:t>= </a:t>
              </a:r>
              <a:r>
                <a:rPr lang="en-GB" sz="2500" dirty="0" smtClean="0">
                  <a:latin typeface="Trebuchet MS" panose="020B0603020202020204" pitchFamily="34" charset="0"/>
                </a:rPr>
                <a:t>10.2 cm</a:t>
              </a:r>
              <a:endParaRPr lang="en-GB" sz="25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85" y="3040"/>
              <a:ext cx="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4" name="Oval 23"/>
          <p:cNvSpPr/>
          <p:nvPr/>
        </p:nvSpPr>
        <p:spPr bwMode="auto">
          <a:xfrm>
            <a:off x="7391400" y="1219200"/>
            <a:ext cx="887442" cy="99542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C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F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096000" y="1245904"/>
            <a:ext cx="887442" cy="99542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T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76400" y="191869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Trebuchet MS" panose="020B0603020202020204" pitchFamily="34" charset="0"/>
              </a:rPr>
              <a:t>In your pairs …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145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animBg="1"/>
      <p:bldP spid="16387" grpId="0" animBg="1"/>
      <p:bldP spid="16388" grpId="0" animBg="1"/>
      <p:bldP spid="16395" grpId="0"/>
      <p:bldP spid="16396" grpId="0"/>
      <p:bldP spid="16397" grpId="0"/>
      <p:bldP spid="16398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Title: Using Pythagoras Theorem to calculate a missing length </a:t>
            </a:r>
            <a:endParaRPr lang="en-GB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143000"/>
            <a:ext cx="350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Worked Example </a:t>
            </a:r>
          </a:p>
          <a:p>
            <a:endParaRPr lang="en-GB" dirty="0"/>
          </a:p>
          <a:p>
            <a:r>
              <a:rPr lang="en-GB" sz="1600" dirty="0" smtClean="0"/>
              <a:t>Calculate the missing length to 1 </a:t>
            </a:r>
            <a:r>
              <a:rPr lang="en-GB" sz="1600" dirty="0" err="1" smtClean="0"/>
              <a:t>dp</a:t>
            </a:r>
            <a:r>
              <a:rPr lang="en-GB" sz="1600" dirty="0" smtClean="0"/>
              <a:t> </a:t>
            </a:r>
            <a:endParaRPr lang="en-GB" sz="1600" dirty="0"/>
          </a:p>
        </p:txBody>
      </p:sp>
      <p:sp>
        <p:nvSpPr>
          <p:cNvPr id="4" name="Rectangle 3"/>
          <p:cNvSpPr/>
          <p:nvPr/>
        </p:nvSpPr>
        <p:spPr>
          <a:xfrm>
            <a:off x="4501465" y="1112222"/>
            <a:ext cx="3903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Your Turn </a:t>
            </a:r>
          </a:p>
          <a:p>
            <a:endParaRPr lang="en-GB" b="1" dirty="0"/>
          </a:p>
          <a:p>
            <a:r>
              <a:rPr lang="en-GB" dirty="0" smtClean="0"/>
              <a:t>Calculate the missing length to 1 </a:t>
            </a:r>
            <a:r>
              <a:rPr lang="en-GB" dirty="0" err="1" smtClean="0"/>
              <a:t>dp</a:t>
            </a:r>
            <a:r>
              <a:rPr lang="en-GB" dirty="0" smtClean="0"/>
              <a:t> </a:t>
            </a:r>
            <a:endParaRPr lang="en-GB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419600" y="914400"/>
            <a:ext cx="0" cy="594360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oup 7"/>
          <p:cNvGrpSpPr/>
          <p:nvPr/>
        </p:nvGrpSpPr>
        <p:grpSpPr>
          <a:xfrm>
            <a:off x="604821" y="2427379"/>
            <a:ext cx="2965541" cy="1776793"/>
            <a:chOff x="4742260" y="1229517"/>
            <a:chExt cx="1462880" cy="845472"/>
          </a:xfrm>
        </p:grpSpPr>
        <p:grpSp>
          <p:nvGrpSpPr>
            <p:cNvPr id="9" name="Group 8"/>
            <p:cNvGrpSpPr/>
            <p:nvPr/>
          </p:nvGrpSpPr>
          <p:grpSpPr>
            <a:xfrm>
              <a:off x="5040439" y="1229517"/>
              <a:ext cx="744467" cy="458930"/>
              <a:chOff x="4841267" y="2250519"/>
              <a:chExt cx="652355" cy="576093"/>
            </a:xfrm>
          </p:grpSpPr>
          <p:sp>
            <p:nvSpPr>
              <p:cNvPr id="13" name="Right Triangle 12"/>
              <p:cNvSpPr/>
              <p:nvPr/>
            </p:nvSpPr>
            <p:spPr>
              <a:xfrm>
                <a:off x="4841268" y="2250519"/>
                <a:ext cx="652354" cy="576091"/>
              </a:xfrm>
              <a:prstGeom prst="rtTriangl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841267" y="2676827"/>
                <a:ext cx="112472" cy="14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368562" y="1291581"/>
              <a:ext cx="836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12 cm</a:t>
              </a:r>
              <a:endParaRPr lang="en-GB" sz="2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85550" y="1674879"/>
              <a:ext cx="836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10 cm</a:t>
              </a:r>
              <a:endParaRPr lang="en-GB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4742260" y="1347804"/>
                  <a:ext cx="47948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2260" y="1347804"/>
                  <a:ext cx="47948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5938463" y="2252681"/>
            <a:ext cx="1990073" cy="1336056"/>
            <a:chOff x="5040439" y="1229517"/>
            <a:chExt cx="981689" cy="635751"/>
          </a:xfrm>
        </p:grpSpPr>
        <p:grpSp>
          <p:nvGrpSpPr>
            <p:cNvPr id="16" name="Group 15"/>
            <p:cNvGrpSpPr/>
            <p:nvPr/>
          </p:nvGrpSpPr>
          <p:grpSpPr>
            <a:xfrm>
              <a:off x="5040439" y="1229517"/>
              <a:ext cx="744467" cy="458930"/>
              <a:chOff x="4841267" y="2250519"/>
              <a:chExt cx="652355" cy="576093"/>
            </a:xfrm>
          </p:grpSpPr>
          <p:sp>
            <p:nvSpPr>
              <p:cNvPr id="20" name="Right Triangle 19"/>
              <p:cNvSpPr/>
              <p:nvPr/>
            </p:nvSpPr>
            <p:spPr>
              <a:xfrm>
                <a:off x="4841268" y="2250519"/>
                <a:ext cx="652354" cy="576091"/>
              </a:xfrm>
              <a:prstGeom prst="rtTriangl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841267" y="2676827"/>
                <a:ext cx="112472" cy="14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368562" y="1291581"/>
                  <a:ext cx="372243" cy="1903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i="1" dirty="0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8562" y="1291581"/>
                  <a:ext cx="372243" cy="19038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7"/>
            <p:cNvSpPr txBox="1"/>
            <p:nvPr/>
          </p:nvSpPr>
          <p:spPr>
            <a:xfrm>
              <a:off x="5185550" y="1674879"/>
              <a:ext cx="836578" cy="190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/>
                <a:t>12 </a:t>
              </a:r>
              <a:r>
                <a:rPr lang="en-GB" sz="2000" dirty="0" smtClean="0"/>
                <a:t>cm</a:t>
              </a:r>
              <a:endParaRPr lang="en-GB" sz="20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090512" y="2489183"/>
            <a:ext cx="1695906" cy="84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10 cm</a:t>
            </a:r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33661" y="4342671"/>
                <a:ext cx="183717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b="0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661" y="4342671"/>
                <a:ext cx="1837170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333661" y="4989002"/>
                <a:ext cx="12737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=44</m:t>
                      </m:r>
                    </m:oMath>
                  </m:oMathPara>
                </a14:m>
                <a:endParaRPr lang="en-GB" b="0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661" y="4989002"/>
                <a:ext cx="1273747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337573" y="5610474"/>
                <a:ext cx="1269835" cy="677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44</m:t>
                          </m:r>
                        </m:e>
                      </m:rad>
                    </m:oMath>
                  </m:oMathPara>
                </a14:m>
                <a:endParaRPr lang="en-GB" b="0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73" y="5610474"/>
                <a:ext cx="1269835" cy="67794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345250" y="6211669"/>
                <a:ext cx="13401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=6.6 </m:t>
                      </m:r>
                      <m:r>
                        <a:rPr lang="en-GB" b="0" i="1" smtClean="0">
                          <a:latin typeface="Cambria Math"/>
                        </a:rPr>
                        <m:t>𝑐𝑚</m:t>
                      </m:r>
                    </m:oMath>
                  </m:oMathPara>
                </a14:m>
                <a:endParaRPr lang="en-GB" b="0" dirty="0" smtClean="0"/>
              </a:p>
              <a:p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50" y="6211669"/>
                <a:ext cx="1340175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85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"/>
          <a:stretch/>
        </p:blipFill>
        <p:spPr bwMode="auto">
          <a:xfrm>
            <a:off x="86858" y="331304"/>
            <a:ext cx="4789942" cy="627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5400" y="331304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Fluency Practice</a:t>
            </a:r>
            <a:endParaRPr lang="en-GB" sz="3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3609"/>
          <a:stretch/>
        </p:blipFill>
        <p:spPr bwMode="auto">
          <a:xfrm>
            <a:off x="4886739" y="2092488"/>
            <a:ext cx="3660913" cy="27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81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0013"/>
            <a:ext cx="4810125" cy="665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0" y="38100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Mark and Correct your work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8580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339" y="228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Pythagoras’ Theorem – increasingly difficult questions </a:t>
            </a:r>
            <a:endParaRPr lang="en-GB" sz="2400" b="1" dirty="0"/>
          </a:p>
        </p:txBody>
      </p:sp>
      <p:sp>
        <p:nvSpPr>
          <p:cNvPr id="4" name="Right Triangle 3"/>
          <p:cNvSpPr/>
          <p:nvPr/>
        </p:nvSpPr>
        <p:spPr bwMode="auto">
          <a:xfrm>
            <a:off x="609600" y="2362200"/>
            <a:ext cx="2286000" cy="1371600"/>
          </a:xfrm>
          <a:prstGeom prst="rt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661" y="673700"/>
            <a:ext cx="7229061" cy="608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609600" y="914400"/>
            <a:ext cx="76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14400" y="914400"/>
            <a:ext cx="457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2100" y="729734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678057" y="729734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125817" y="703517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962400" y="703517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2. 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4538869" y="671251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1678057" y="2590800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4.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962400" y="2589143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5. 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160604" y="2575891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6. 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678057" y="4800600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7. 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962400" y="4800600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8. 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6125817" y="4800600"/>
            <a:ext cx="381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9.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101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39" y="1736610"/>
            <a:ext cx="8863724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2339" y="22860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Pythagoras’ Theorem – increasingly difficult questions</a:t>
            </a:r>
          </a:p>
          <a:p>
            <a:pPr algn="ctr"/>
            <a:endParaRPr lang="en-GB" sz="2400" b="1" dirty="0" smtClean="0"/>
          </a:p>
          <a:p>
            <a:pPr algn="ctr"/>
            <a:r>
              <a:rPr lang="en-GB" sz="2400" dirty="0" smtClean="0"/>
              <a:t>Mark and </a:t>
            </a:r>
            <a:r>
              <a:rPr lang="en-GB" sz="2400" b="1" dirty="0" smtClean="0">
                <a:solidFill>
                  <a:srgbClr val="FF0000"/>
                </a:solidFill>
              </a:rPr>
              <a:t>correct</a:t>
            </a:r>
            <a:r>
              <a:rPr lang="en-GB" sz="2400" dirty="0" smtClean="0"/>
              <a:t> your work  </a:t>
            </a:r>
            <a:endParaRPr lang="en-GB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25896" y="1752600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1.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154017" y="1794661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2.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1750007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3.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68965" y="2895600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4.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154017" y="2895600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5.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2895600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6. 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68965" y="4109758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7.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3167269" y="4114800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8.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397487" y="4114800"/>
            <a:ext cx="609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9.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53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1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Challenge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752600"/>
            <a:ext cx="7239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70" y="131684"/>
            <a:ext cx="5748130" cy="658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5400000">
            <a:off x="5430053" y="2570202"/>
            <a:ext cx="4227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/>
              <a:t>Challenge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048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1538</TotalTime>
  <Words>293</Words>
  <Application>Microsoft Office PowerPoint</Application>
  <PresentationFormat>On-screen Show (4:3)</PresentationFormat>
  <Paragraphs>97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1_Default Design</vt:lpstr>
      <vt:lpstr>Introduction to Pythagoras Theorem Video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Elder, L</cp:lastModifiedBy>
  <cp:revision>135</cp:revision>
  <cp:lastPrinted>1601-01-01T00:00:00Z</cp:lastPrinted>
  <dcterms:created xsi:type="dcterms:W3CDTF">1601-01-01T00:00:00Z</dcterms:created>
  <dcterms:modified xsi:type="dcterms:W3CDTF">2020-09-14T08:29:55Z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