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theme/theme28.xml" ContentType="application/vnd.openxmlformats-officedocument.theme+xml"/>
  <Override PartName="/ppt/theme/theme2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28" r:id="rId14"/>
    <p:sldMasterId id="2147483840" r:id="rId15"/>
    <p:sldMasterId id="2147483852" r:id="rId16"/>
    <p:sldMasterId id="2147483864" r:id="rId17"/>
    <p:sldMasterId id="2147483876" r:id="rId18"/>
    <p:sldMasterId id="2147483888" r:id="rId19"/>
    <p:sldMasterId id="2147483900" r:id="rId20"/>
    <p:sldMasterId id="2147483912" r:id="rId21"/>
    <p:sldMasterId id="2147483924" r:id="rId22"/>
    <p:sldMasterId id="2147483936" r:id="rId23"/>
    <p:sldMasterId id="2147483948" r:id="rId24"/>
    <p:sldMasterId id="2147483960" r:id="rId25"/>
    <p:sldMasterId id="2147483972" r:id="rId26"/>
    <p:sldMasterId id="2147483984" r:id="rId27"/>
  </p:sldMasterIdLst>
  <p:notesMasterIdLst>
    <p:notesMasterId r:id="rId38"/>
  </p:notesMasterIdLst>
  <p:handoutMasterIdLst>
    <p:handoutMasterId r:id="rId39"/>
  </p:handoutMasterIdLst>
  <p:sldIdLst>
    <p:sldId id="329" r:id="rId28"/>
    <p:sldId id="330" r:id="rId29"/>
    <p:sldId id="277" r:id="rId30"/>
    <p:sldId id="299" r:id="rId31"/>
    <p:sldId id="305" r:id="rId32"/>
    <p:sldId id="331" r:id="rId33"/>
    <p:sldId id="332" r:id="rId34"/>
    <p:sldId id="300" r:id="rId35"/>
    <p:sldId id="328" r:id="rId36"/>
    <p:sldId id="302" r:id="rId37"/>
  </p:sldIdLst>
  <p:sldSz cx="9144000" cy="6858000" type="screen4x3"/>
  <p:notesSz cx="6797675" cy="9926638"/>
  <p:embeddedFontLst>
    <p:embeddedFont>
      <p:font typeface="Comic Sans MS" panose="030F0702030302020204" pitchFamily="66" charset="0"/>
      <p:regular r:id="rId40"/>
      <p:bold r:id="rId41"/>
      <p:italic r:id="rId42"/>
      <p:boldItalic r:id="rId43"/>
    </p:embeddedFont>
    <p:embeddedFont>
      <p:font typeface="Cambria Math" panose="02040503050406030204" pitchFamily="18" charset="0"/>
      <p:regular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Segoe Marker" panose="020B0604020202020204" charset="0"/>
      <p:regular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408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34" y="-1020"/>
      </p:cViewPr>
      <p:guideLst>
        <p:guide orient="horz" pos="340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handoutMaster" Target="handoutMasters/handoutMaster1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7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5.xml"/><Relationship Id="rId37" Type="http://schemas.openxmlformats.org/officeDocument/2006/relationships/slide" Target="slides/slide10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4.xml"/><Relationship Id="rId44" Type="http://schemas.openxmlformats.org/officeDocument/2006/relationships/font" Target="fonts/font5.fntdata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3.xml"/><Relationship Id="rId35" Type="http://schemas.openxmlformats.org/officeDocument/2006/relationships/slide" Target="slides/slide8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6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7.fntdata"/><Relationship Id="rId20" Type="http://schemas.openxmlformats.org/officeDocument/2006/relationships/slideMaster" Target="slideMasters/slideMaster20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1.xml"/><Relationship Id="rId36" Type="http://schemas.openxmlformats.org/officeDocument/2006/relationships/slide" Target="slides/slide9.xml"/><Relationship Id="rId49" Type="http://schemas.openxmlformats.org/officeDocument/2006/relationships/font" Target="fonts/font1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E6A8A-7BEE-4ED5-BF33-3787EFF52F74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9E77B8-853B-44A7-ADBE-C706E9C30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7212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988FB8-99B2-4655-BAEA-959D32E88603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FC8D6-3B6E-4147-ACBE-5C9CA29A5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830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 out for students to refer</a:t>
            </a:r>
            <a:r>
              <a:rPr lang="en-GB" baseline="0" dirty="0" smtClean="0"/>
              <a:t> to during the lesson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FC8D6-3B6E-4147-ACBE-5C9CA29A5E7C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974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 out for students to refer</a:t>
            </a:r>
            <a:r>
              <a:rPr lang="en-GB" baseline="0" dirty="0" smtClean="0"/>
              <a:t> to during the lesson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FC8D6-3B6E-4147-ACBE-5C9CA29A5E7C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974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FC8D6-3B6E-4147-ACBE-5C9CA29A5E7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655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</a:t>
            </a:r>
            <a:r>
              <a:rPr lang="en-GB" baseline="0" dirty="0" smtClean="0"/>
              <a:t> silent teacher approach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FC8D6-3B6E-4147-ACBE-5C9CA29A5E7C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655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</a:t>
            </a:r>
            <a:r>
              <a:rPr lang="en-GB" baseline="0" dirty="0" smtClean="0"/>
              <a:t> silent teacher approach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FC8D6-3B6E-4147-ACBE-5C9CA29A5E7C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6558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</a:t>
            </a:r>
            <a:r>
              <a:rPr lang="en-GB" baseline="0" smtClean="0"/>
              <a:t>Don Steward again!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FC8D6-3B6E-4147-ACBE-5C9CA29A5E7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061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992435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327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903865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26826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313518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512465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373896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416669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424274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647330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880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9/13/2020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9/13/2020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9/13/2020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9/13/2020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9/13/2020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000000"/>
                </a:solidFill>
              </a:rPr>
              <a:pPr/>
              <a:t>9/13/2020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6F15528-21DE-4FAA-801E-634DDDAF4B2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486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04801" y="152401"/>
            <a:ext cx="8424863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600" dirty="0" smtClean="0">
                <a:solidFill>
                  <a:srgbClr val="000000"/>
                </a:solidFill>
              </a:rPr>
              <a:t>From last lesson: </a:t>
            </a:r>
            <a:endParaRPr lang="en-GB" altLang="en-US" sz="3600" dirty="0">
              <a:solidFill>
                <a:srgbClr val="000000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n-GB" altLang="en-US" sz="3600" dirty="0" smtClean="0">
                <a:solidFill>
                  <a:srgbClr val="000000"/>
                </a:solidFill>
              </a:rPr>
              <a:t>Fill in the table of values from memory</a:t>
            </a:r>
            <a:endParaRPr lang="en-GB" altLang="en-US" sz="2800" dirty="0" smtClean="0">
              <a:solidFill>
                <a:srgbClr val="000000"/>
              </a:solidFill>
            </a:endParaRPr>
          </a:p>
          <a:p>
            <a:pPr algn="ctr">
              <a:spcBef>
                <a:spcPct val="50000"/>
              </a:spcBef>
            </a:pPr>
            <a:endParaRPr lang="en-GB" altLang="en-US" sz="3200" dirty="0" smtClean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GB" altLang="en-US" sz="3200" dirty="0">
              <a:solidFill>
                <a:srgbClr val="000000"/>
              </a:solidFill>
              <a:latin typeface="Segoe Marker" panose="03080602040302020204" pitchFamily="66" charset="0"/>
            </a:endParaRPr>
          </a:p>
          <a:p>
            <a:pPr>
              <a:spcBef>
                <a:spcPct val="50000"/>
              </a:spcBef>
            </a:pPr>
            <a:endParaRPr lang="en-US" altLang="en-US" sz="3200" dirty="0">
              <a:solidFill>
                <a:srgbClr val="000000"/>
              </a:solidFill>
              <a:latin typeface="Segoe Marker" panose="0308060204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82769300"/>
                  </p:ext>
                </p:extLst>
              </p:nvPr>
            </p:nvGraphicFramePr>
            <p:xfrm>
              <a:off x="1469231" y="2819400"/>
              <a:ext cx="6096000" cy="3718560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n-GB" sz="2000" b="1" i="0" smtClean="0">
                                    <a:latin typeface="Cambria Math"/>
                                    <a:ea typeface="Cambria Math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GB" sz="2000" i="0" dirty="0" smtClean="0"/>
                        </a:p>
                        <a:p>
                          <a:endParaRPr lang="en-GB" sz="200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𝟑𝟎</m:t>
                                </m:r>
                                <m:r>
                                  <a:rPr lang="en-GB" sz="2000" b="1" i="0" smtClean="0">
                                    <a:latin typeface="Cambria Math"/>
                                    <a:ea typeface="Cambria Math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GB" sz="200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𝟒𝟓</m:t>
                                </m:r>
                                <m:r>
                                  <a:rPr lang="en-GB" sz="2000" b="1" i="0" smtClean="0">
                                    <a:latin typeface="Cambria Math"/>
                                    <a:ea typeface="Cambria Math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GB" sz="200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𝟔𝟎</m:t>
                                </m:r>
                                <m:r>
                                  <a:rPr lang="en-GB" sz="2000" b="1" i="0" smtClean="0">
                                    <a:latin typeface="Cambria Math"/>
                                    <a:ea typeface="Cambria Math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GB" sz="200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𝟗𝟎</m:t>
                                </m:r>
                                <m:r>
                                  <a:rPr lang="en-GB" sz="2000" b="1" i="0" smtClean="0">
                                    <a:latin typeface="Cambria Math"/>
                                    <a:ea typeface="Cambria Math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GB" sz="2000" i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dirty="0" smtClean="0">
                                    <a:latin typeface="Cambria Math"/>
                                  </a:rPr>
                                  <m:t>𝐬𝐢𝐧</m:t>
                                </m:r>
                              </m:oMath>
                            </m:oMathPara>
                          </a14:m>
                          <a:endParaRPr lang="en-GB" sz="2000" b="1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 smtClean="0"/>
                        </a:p>
                        <a:p>
                          <a:endParaRPr lang="en-GB" sz="2000" dirty="0" smtClean="0"/>
                        </a:p>
                        <a:p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dirty="0" smtClean="0">
                                    <a:latin typeface="Cambria Math"/>
                                  </a:rPr>
                                  <m:t>𝐜𝐨𝐬</m:t>
                                </m:r>
                              </m:oMath>
                            </m:oMathPara>
                          </a14:m>
                          <a:endParaRPr lang="en-GB" sz="2000" b="1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 smtClean="0"/>
                        </a:p>
                        <a:p>
                          <a:endParaRPr lang="en-GB" sz="2000" dirty="0" smtClean="0"/>
                        </a:p>
                        <a:p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dirty="0" smtClean="0">
                                    <a:latin typeface="Cambria Math"/>
                                  </a:rPr>
                                  <m:t>𝐭𝐚𝐧</m:t>
                                </m:r>
                                <m:r>
                                  <a:rPr lang="en-GB" sz="2000" b="1" i="0" dirty="0" smtClean="0">
                                    <a:latin typeface="Cambria Math"/>
                                  </a:rPr>
                                  <m:t>⁡</m:t>
                                </m:r>
                              </m:oMath>
                            </m:oMathPara>
                          </a14:m>
                          <a:endParaRPr lang="en-GB" sz="2000" b="1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 smtClean="0"/>
                        </a:p>
                        <a:p>
                          <a:endParaRPr lang="en-GB" sz="2000" dirty="0" smtClean="0"/>
                        </a:p>
                        <a:p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82769300"/>
                  </p:ext>
                </p:extLst>
              </p:nvPr>
            </p:nvGraphicFramePr>
            <p:xfrm>
              <a:off x="1469231" y="2819400"/>
              <a:ext cx="6096000" cy="3718560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701040">
                    <a:tc>
                      <a:txBody>
                        <a:bodyPr/>
                        <a:lstStyle/>
                        <a:p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602" t="-870" r="-402410" b="-4304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01" t="-870" r="-300000" b="-4304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870" r="-200000" b="-4304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1807" t="-870" r="-101205" b="-4304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8802" t="-870" r="-599" b="-430435"/>
                          </a:stretch>
                        </a:blipFill>
                      </a:tcPr>
                    </a:tc>
                  </a:tr>
                  <a:tr h="1005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70303" r="-49940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 smtClean="0"/>
                        </a:p>
                        <a:p>
                          <a:endParaRPr lang="en-GB" sz="2000" dirty="0" smtClean="0"/>
                        </a:p>
                        <a:p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/>
                        </a:p>
                      </a:txBody>
                      <a:tcPr/>
                    </a:tc>
                  </a:tr>
                  <a:tr h="1005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70303" r="-49940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 smtClean="0"/>
                        </a:p>
                        <a:p>
                          <a:endParaRPr lang="en-GB" sz="2000" dirty="0" smtClean="0"/>
                        </a:p>
                        <a:p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/>
                        </a:p>
                      </a:txBody>
                      <a:tcPr/>
                    </a:tc>
                  </a:tr>
                  <a:tr h="1005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270303" r="-4994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 smtClean="0"/>
                        </a:p>
                        <a:p>
                          <a:endParaRPr lang="en-GB" sz="2000" dirty="0" smtClean="0"/>
                        </a:p>
                        <a:p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0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38421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04801" y="152401"/>
            <a:ext cx="8424863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600" dirty="0" smtClean="0">
                <a:solidFill>
                  <a:srgbClr val="000000"/>
                </a:solidFill>
              </a:rPr>
              <a:t>Today we are going to be using these values to calculate missing lengths and angles in right-angled triangles.</a:t>
            </a:r>
            <a:endParaRPr lang="en-GB" altLang="en-US" sz="2800" dirty="0" smtClean="0">
              <a:solidFill>
                <a:srgbClr val="000000"/>
              </a:solidFill>
            </a:endParaRPr>
          </a:p>
          <a:p>
            <a:pPr algn="ctr">
              <a:spcBef>
                <a:spcPct val="50000"/>
              </a:spcBef>
            </a:pPr>
            <a:endParaRPr lang="en-GB" altLang="en-US" sz="3200" dirty="0" smtClean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n-GB" altLang="en-US" sz="3200" dirty="0">
              <a:solidFill>
                <a:srgbClr val="000000"/>
              </a:solidFill>
              <a:latin typeface="Segoe Marker" panose="03080602040302020204" pitchFamily="66" charset="0"/>
            </a:endParaRPr>
          </a:p>
          <a:p>
            <a:pPr>
              <a:spcBef>
                <a:spcPct val="50000"/>
              </a:spcBef>
            </a:pPr>
            <a:endParaRPr lang="en-US" altLang="en-US" sz="3200" dirty="0">
              <a:solidFill>
                <a:srgbClr val="000000"/>
              </a:solidFill>
              <a:latin typeface="Segoe Marker" panose="0308060204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859008"/>
                  </p:ext>
                </p:extLst>
              </p:nvPr>
            </p:nvGraphicFramePr>
            <p:xfrm>
              <a:off x="1469231" y="2819400"/>
              <a:ext cx="6096000" cy="3866833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n-GB" sz="2000" b="1" i="0" smtClean="0">
                                    <a:latin typeface="Cambria Math"/>
                                    <a:ea typeface="Cambria Math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GB" sz="2000" i="0" dirty="0" smtClean="0"/>
                        </a:p>
                        <a:p>
                          <a:endParaRPr lang="en-GB" sz="200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𝟑𝟎</m:t>
                                </m:r>
                                <m:r>
                                  <a:rPr lang="en-GB" sz="2000" b="1" i="0" smtClean="0">
                                    <a:latin typeface="Cambria Math"/>
                                    <a:ea typeface="Cambria Math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GB" sz="200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𝟒𝟓</m:t>
                                </m:r>
                                <m:r>
                                  <a:rPr lang="en-GB" sz="2000" b="1" i="0" smtClean="0">
                                    <a:latin typeface="Cambria Math"/>
                                    <a:ea typeface="Cambria Math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GB" sz="200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𝟔𝟎</m:t>
                                </m:r>
                                <m:r>
                                  <a:rPr lang="en-GB" sz="2000" b="1" i="0" smtClean="0">
                                    <a:latin typeface="Cambria Math"/>
                                    <a:ea typeface="Cambria Math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GB" sz="200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smtClean="0">
                                    <a:latin typeface="Cambria Math"/>
                                  </a:rPr>
                                  <m:t>𝟗𝟎</m:t>
                                </m:r>
                                <m:r>
                                  <a:rPr lang="en-GB" sz="2000" b="1" i="0" smtClean="0">
                                    <a:latin typeface="Cambria Math"/>
                                    <a:ea typeface="Cambria Math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GB" sz="2000" i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dirty="0" smtClean="0">
                                    <a:latin typeface="Cambria Math"/>
                                  </a:rPr>
                                  <m:t>𝐬𝐢𝐧</m:t>
                                </m:r>
                              </m:oMath>
                            </m:oMathPara>
                          </a14:m>
                          <a:endParaRPr lang="en-GB" sz="2000" b="1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0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 smtClean="0"/>
                        </a:p>
                        <a:p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dirty="0" smtClean="0">
                                    <a:latin typeface="Cambria Math"/>
                                  </a:rPr>
                                  <m:t>𝐜𝐨𝐬</m:t>
                                </m:r>
                              </m:oMath>
                            </m:oMathPara>
                          </a14:m>
                          <a:endParaRPr lang="en-GB" sz="2000" b="1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 smtClean="0"/>
                        </a:p>
                        <a:p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0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dirty="0" smtClean="0">
                                    <a:latin typeface="Cambria Math"/>
                                  </a:rPr>
                                  <m:t>𝐭𝐚𝐧</m:t>
                                </m:r>
                                <m:r>
                                  <a:rPr lang="en-GB" sz="2000" b="1" i="0" dirty="0" smtClean="0">
                                    <a:latin typeface="Cambria Math"/>
                                  </a:rPr>
                                  <m:t>⁡</m:t>
                                </m:r>
                              </m:oMath>
                            </m:oMathPara>
                          </a14:m>
                          <a:endParaRPr lang="en-GB" sz="2000" b="1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0</m:t>
                                        </m:r>
                                      </m:e>
                                    </m:rad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GB" sz="2000" dirty="0" smtClean="0"/>
                        </a:p>
                        <a:p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e>
                                    </m:rad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e>
                                    </m:rad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 smtClean="0"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000" b="0" i="1" smtClean="0">
                                            <a:latin typeface="Cambria Math"/>
                                          </a:rPr>
                                          <m:t>0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9821123"/>
                  </p:ext>
                </p:extLst>
              </p:nvPr>
            </p:nvGraphicFramePr>
            <p:xfrm>
              <a:off x="1469231" y="2819400"/>
              <a:ext cx="6096000" cy="3866833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1016000"/>
                    <a:gridCol w="1016000"/>
                    <a:gridCol w="1016000"/>
                    <a:gridCol w="1016000"/>
                    <a:gridCol w="1016000"/>
                    <a:gridCol w="1016000"/>
                  </a:tblGrid>
                  <a:tr h="701040">
                    <a:tc>
                      <a:txBody>
                        <a:bodyPr/>
                        <a:lstStyle/>
                        <a:p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602" t="-870" r="-402410" b="-4513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01" t="-870" r="-300000" b="-4513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870" r="-200000" b="-4513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1807" t="-870" r="-101205" b="-4513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8802" t="-870" r="-599" b="-451304"/>
                          </a:stretch>
                        </a:blipFill>
                      </a:tcPr>
                    </a:tc>
                  </a:tr>
                  <a:tr h="10354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68235" r="-499401" b="-20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602" t="-68235" r="-402410" b="-20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01" t="-68235" r="-300000" b="-20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68235" r="-200000" b="-20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1807" t="-68235" r="-101205" b="-20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8802" t="-68235" r="-599" b="-205294"/>
                          </a:stretch>
                        </a:blipFill>
                      </a:tcPr>
                    </a:tc>
                  </a:tr>
                  <a:tr h="103593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68235" r="-499401" b="-10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602" t="-168235" r="-402410" b="-10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01" t="-168235" r="-300000" b="-10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168235" r="-200000" b="-10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1807" t="-168235" r="-101205" b="-10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8802" t="-168235" r="-599" b="-105294"/>
                          </a:stretch>
                        </a:blipFill>
                      </a:tcPr>
                    </a:tc>
                  </a:tr>
                  <a:tr h="109442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254749" r="-4994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602" t="-254749" r="-4024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401" t="-254749" r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401" t="-254749" r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1807" t="-254749" r="-1012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8802" t="-254749" r="-59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23528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02"/>
          <p:cNvSpPr/>
          <p:nvPr/>
        </p:nvSpPr>
        <p:spPr>
          <a:xfrm>
            <a:off x="4844400" y="-41213"/>
            <a:ext cx="3426144" cy="6899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4" name="Group 3"/>
          <p:cNvGrpSpPr/>
          <p:nvPr/>
        </p:nvGrpSpPr>
        <p:grpSpPr>
          <a:xfrm>
            <a:off x="632046" y="1633308"/>
            <a:ext cx="2442937" cy="1692491"/>
            <a:chOff x="3783791" y="2260958"/>
            <a:chExt cx="3737815" cy="2574876"/>
          </a:xfrm>
        </p:grpSpPr>
        <p:grpSp>
          <p:nvGrpSpPr>
            <p:cNvPr id="70" name="Group 6"/>
            <p:cNvGrpSpPr>
              <a:grpSpLocks/>
            </p:cNvGrpSpPr>
            <p:nvPr/>
          </p:nvGrpSpPr>
          <p:grpSpPr bwMode="auto">
            <a:xfrm>
              <a:off x="6027261" y="2281427"/>
              <a:ext cx="1153324" cy="1119428"/>
              <a:chOff x="2785" y="414"/>
              <a:chExt cx="544" cy="573"/>
            </a:xfrm>
          </p:grpSpPr>
          <p:sp>
            <p:nvSpPr>
              <p:cNvPr id="71" name="Arc 7"/>
              <p:cNvSpPr>
                <a:spLocks/>
              </p:cNvSpPr>
              <p:nvPr/>
            </p:nvSpPr>
            <p:spPr bwMode="auto">
              <a:xfrm>
                <a:off x="3072" y="414"/>
                <a:ext cx="162" cy="194"/>
              </a:xfrm>
              <a:custGeom>
                <a:avLst/>
                <a:gdLst>
                  <a:gd name="G0" fmla="+- 15662 0 0"/>
                  <a:gd name="G1" fmla="+- 0 0 0"/>
                  <a:gd name="G2" fmla="+- 21600 0 0"/>
                  <a:gd name="T0" fmla="*/ 15593 w 15662"/>
                  <a:gd name="T1" fmla="*/ 21600 h 21600"/>
                  <a:gd name="T2" fmla="*/ 0 w 15662"/>
                  <a:gd name="T3" fmla="*/ 14875 h 21600"/>
                  <a:gd name="T4" fmla="*/ 15662 w 1566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662" h="21600" fill="none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</a:path>
                  <a:path w="15662" h="21600" stroke="0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  <a:lnTo>
                      <a:pt x="15662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latin typeface="Segoe Marker" panose="03080602040302020204" pitchFamily="66" charset="0"/>
                </a:endParaRPr>
              </a:p>
            </p:txBody>
          </p:sp>
          <p:sp>
            <p:nvSpPr>
              <p:cNvPr id="73" name="Text Box 8"/>
              <p:cNvSpPr txBox="1">
                <a:spLocks noChangeArrowheads="1"/>
              </p:cNvSpPr>
              <p:nvPr/>
            </p:nvSpPr>
            <p:spPr bwMode="auto">
              <a:xfrm>
                <a:off x="2785" y="719"/>
                <a:ext cx="544" cy="2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 dirty="0" smtClean="0">
                    <a:latin typeface="Segoe Marker" panose="03080602040302020204" pitchFamily="66" charset="0"/>
                  </a:rPr>
                  <a:t>30</a:t>
                </a:r>
                <a:r>
                  <a:rPr lang="en-US" altLang="en-US" sz="2800" dirty="0" smtClean="0">
                    <a:latin typeface="Segoe Marker" panose="03080602040302020204" pitchFamily="66" charset="0"/>
                  </a:rPr>
                  <a:t>º</a:t>
                </a:r>
                <a:endParaRPr lang="en-US" altLang="en-US" sz="2800" dirty="0">
                  <a:latin typeface="Segoe Marker" panose="03080602040302020204" pitchFamily="66" charset="0"/>
                </a:endParaRPr>
              </a:p>
            </p:txBody>
          </p:sp>
        </p:grpSp>
        <p:grpSp>
          <p:nvGrpSpPr>
            <p:cNvPr id="74" name="Group 9"/>
            <p:cNvGrpSpPr>
              <a:grpSpLocks/>
            </p:cNvGrpSpPr>
            <p:nvPr/>
          </p:nvGrpSpPr>
          <p:grpSpPr bwMode="auto">
            <a:xfrm>
              <a:off x="3783791" y="2260958"/>
              <a:ext cx="3737815" cy="2574876"/>
              <a:chOff x="1652" y="391"/>
              <a:chExt cx="1862" cy="1318"/>
            </a:xfrm>
          </p:grpSpPr>
          <p:sp>
            <p:nvSpPr>
              <p:cNvPr id="75" name="AutoShape 10"/>
              <p:cNvSpPr>
                <a:spLocks noChangeArrowheads="1"/>
              </p:cNvSpPr>
              <p:nvPr/>
            </p:nvSpPr>
            <p:spPr bwMode="auto">
              <a:xfrm flipH="1">
                <a:off x="1652" y="391"/>
                <a:ext cx="1587" cy="1316"/>
              </a:xfrm>
              <a:prstGeom prst="rtTriangl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latin typeface="Segoe Marker" panose="03080602040302020204" pitchFamily="66" charset="0"/>
                </a:endParaRPr>
              </a:p>
            </p:txBody>
          </p:sp>
          <p:sp>
            <p:nvSpPr>
              <p:cNvPr id="76" name="Rectangle 11"/>
              <p:cNvSpPr>
                <a:spLocks noChangeArrowheads="1"/>
              </p:cNvSpPr>
              <p:nvPr/>
            </p:nvSpPr>
            <p:spPr bwMode="auto">
              <a:xfrm>
                <a:off x="3107" y="1573"/>
                <a:ext cx="136" cy="13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latin typeface="Segoe Marker" panose="03080602040302020204" pitchFamily="66" charset="0"/>
                </a:endParaRPr>
              </a:p>
            </p:txBody>
          </p:sp>
          <p:sp>
            <p:nvSpPr>
              <p:cNvPr id="77" name="Text Box 12"/>
              <p:cNvSpPr txBox="1">
                <a:spLocks noChangeArrowheads="1"/>
              </p:cNvSpPr>
              <p:nvPr/>
            </p:nvSpPr>
            <p:spPr bwMode="auto">
              <a:xfrm>
                <a:off x="3274" y="791"/>
                <a:ext cx="240" cy="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600" i="1" dirty="0" smtClean="0">
                    <a:latin typeface="Segoe Marker" panose="03080602040302020204" pitchFamily="66" charset="0"/>
                  </a:rPr>
                  <a:t>x</a:t>
                </a:r>
                <a:endParaRPr lang="en-US" altLang="en-US" sz="3600" i="1" dirty="0">
                  <a:latin typeface="Segoe Marker" panose="03080602040302020204" pitchFamily="66" charset="0"/>
                </a:endParaRPr>
              </a:p>
            </p:txBody>
          </p:sp>
        </p:grpSp>
        <p:sp>
          <p:nvSpPr>
            <p:cNvPr id="79" name="Text Box 14"/>
            <p:cNvSpPr txBox="1">
              <a:spLocks noChangeArrowheads="1"/>
            </p:cNvSpPr>
            <p:nvPr/>
          </p:nvSpPr>
          <p:spPr bwMode="auto">
            <a:xfrm>
              <a:off x="4223356" y="3002071"/>
              <a:ext cx="1153322" cy="6478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600" dirty="0" smtClean="0">
                  <a:latin typeface="Segoe Marker" panose="03080602040302020204" pitchFamily="66" charset="0"/>
                </a:rPr>
                <a:t>8</a:t>
              </a:r>
              <a:endParaRPr lang="en-GB" altLang="en-US" sz="3600" dirty="0">
                <a:latin typeface="Segoe Marker" panose="03080602040302020204" pitchFamily="66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52400" y="228600"/>
            <a:ext cx="891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TITLE : </a:t>
            </a:r>
            <a:r>
              <a:rPr lang="en-GB" sz="2400" u="sng" dirty="0" smtClean="0"/>
              <a:t>Using the trigonometric ratios to find missing lengths and angles without a calculator. </a:t>
            </a:r>
            <a:endParaRPr lang="en-GB" sz="2400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749017" y="1451381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Example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260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02"/>
          <p:cNvSpPr/>
          <p:nvPr/>
        </p:nvSpPr>
        <p:spPr>
          <a:xfrm>
            <a:off x="4844400" y="-41213"/>
            <a:ext cx="3426144" cy="6899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>
              <a:solidFill>
                <a:srgbClr val="FFFFFF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71247" y="337066"/>
            <a:ext cx="2442937" cy="1692491"/>
            <a:chOff x="3783791" y="2260958"/>
            <a:chExt cx="3737815" cy="2574876"/>
          </a:xfrm>
        </p:grpSpPr>
        <p:grpSp>
          <p:nvGrpSpPr>
            <p:cNvPr id="70" name="Group 6"/>
            <p:cNvGrpSpPr>
              <a:grpSpLocks/>
            </p:cNvGrpSpPr>
            <p:nvPr/>
          </p:nvGrpSpPr>
          <p:grpSpPr bwMode="auto">
            <a:xfrm>
              <a:off x="6027261" y="2281427"/>
              <a:ext cx="1153324" cy="1119428"/>
              <a:chOff x="2785" y="414"/>
              <a:chExt cx="544" cy="573"/>
            </a:xfrm>
          </p:grpSpPr>
          <p:sp>
            <p:nvSpPr>
              <p:cNvPr id="71" name="Arc 7"/>
              <p:cNvSpPr>
                <a:spLocks/>
              </p:cNvSpPr>
              <p:nvPr/>
            </p:nvSpPr>
            <p:spPr bwMode="auto">
              <a:xfrm>
                <a:off x="3072" y="414"/>
                <a:ext cx="162" cy="194"/>
              </a:xfrm>
              <a:custGeom>
                <a:avLst/>
                <a:gdLst>
                  <a:gd name="G0" fmla="+- 15662 0 0"/>
                  <a:gd name="G1" fmla="+- 0 0 0"/>
                  <a:gd name="G2" fmla="+- 21600 0 0"/>
                  <a:gd name="T0" fmla="*/ 15593 w 15662"/>
                  <a:gd name="T1" fmla="*/ 21600 h 21600"/>
                  <a:gd name="T2" fmla="*/ 0 w 15662"/>
                  <a:gd name="T3" fmla="*/ 14875 h 21600"/>
                  <a:gd name="T4" fmla="*/ 15662 w 1566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662" h="21600" fill="none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</a:path>
                  <a:path w="15662" h="21600" stroke="0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  <a:lnTo>
                      <a:pt x="15662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73" name="Text Box 8"/>
              <p:cNvSpPr txBox="1">
                <a:spLocks noChangeArrowheads="1"/>
              </p:cNvSpPr>
              <p:nvPr/>
            </p:nvSpPr>
            <p:spPr bwMode="auto">
              <a:xfrm>
                <a:off x="2785" y="719"/>
                <a:ext cx="544" cy="2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30</a:t>
                </a:r>
                <a:r>
                  <a:rPr lang="en-US" altLang="en-US" sz="28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º</a:t>
                </a:r>
                <a:endParaRPr lang="en-US" altLang="en-US" sz="28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  <p:grpSp>
          <p:nvGrpSpPr>
            <p:cNvPr id="74" name="Group 9"/>
            <p:cNvGrpSpPr>
              <a:grpSpLocks/>
            </p:cNvGrpSpPr>
            <p:nvPr/>
          </p:nvGrpSpPr>
          <p:grpSpPr bwMode="auto">
            <a:xfrm>
              <a:off x="3783791" y="2260958"/>
              <a:ext cx="3737815" cy="2574876"/>
              <a:chOff x="1652" y="391"/>
              <a:chExt cx="1862" cy="1318"/>
            </a:xfrm>
          </p:grpSpPr>
          <p:sp>
            <p:nvSpPr>
              <p:cNvPr id="75" name="AutoShape 10"/>
              <p:cNvSpPr>
                <a:spLocks noChangeArrowheads="1"/>
              </p:cNvSpPr>
              <p:nvPr/>
            </p:nvSpPr>
            <p:spPr bwMode="auto">
              <a:xfrm flipH="1">
                <a:off x="1652" y="391"/>
                <a:ext cx="1587" cy="1316"/>
              </a:xfrm>
              <a:prstGeom prst="rtTriangl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76" name="Rectangle 11"/>
              <p:cNvSpPr>
                <a:spLocks noChangeArrowheads="1"/>
              </p:cNvSpPr>
              <p:nvPr/>
            </p:nvSpPr>
            <p:spPr bwMode="auto">
              <a:xfrm>
                <a:off x="3107" y="1573"/>
                <a:ext cx="136" cy="13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77" name="Text Box 12"/>
              <p:cNvSpPr txBox="1">
                <a:spLocks noChangeArrowheads="1"/>
              </p:cNvSpPr>
              <p:nvPr/>
            </p:nvSpPr>
            <p:spPr bwMode="auto">
              <a:xfrm>
                <a:off x="3274" y="791"/>
                <a:ext cx="240" cy="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600" i="1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x</a:t>
                </a:r>
                <a:endParaRPr lang="en-US" altLang="en-US" sz="3600" i="1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  <p:sp>
          <p:nvSpPr>
            <p:cNvPr id="79" name="Text Box 14"/>
            <p:cNvSpPr txBox="1">
              <a:spLocks noChangeArrowheads="1"/>
            </p:cNvSpPr>
            <p:nvPr/>
          </p:nvSpPr>
          <p:spPr bwMode="auto">
            <a:xfrm>
              <a:off x="4223356" y="3002071"/>
              <a:ext cx="1153322" cy="6478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600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8</a:t>
              </a:r>
              <a:endParaRPr lang="en-GB" altLang="en-US" sz="36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26241" y="2263809"/>
            <a:ext cx="2791948" cy="1144584"/>
            <a:chOff x="5209053" y="989938"/>
            <a:chExt cx="2294594" cy="1144584"/>
          </a:xfrm>
        </p:grpSpPr>
        <p:grpSp>
          <p:nvGrpSpPr>
            <p:cNvPr id="45" name="Group 19"/>
            <p:cNvGrpSpPr>
              <a:grpSpLocks/>
            </p:cNvGrpSpPr>
            <p:nvPr/>
          </p:nvGrpSpPr>
          <p:grpSpPr bwMode="auto">
            <a:xfrm>
              <a:off x="5209053" y="1270931"/>
              <a:ext cx="1866900" cy="584199"/>
              <a:chOff x="1837" y="2115"/>
              <a:chExt cx="1176" cy="368"/>
            </a:xfrm>
          </p:grpSpPr>
          <p:sp>
            <p:nvSpPr>
              <p:cNvPr id="46" name="Text Box 20"/>
              <p:cNvSpPr txBox="1">
                <a:spLocks noChangeArrowheads="1"/>
              </p:cNvSpPr>
              <p:nvPr/>
            </p:nvSpPr>
            <p:spPr bwMode="auto">
              <a:xfrm>
                <a:off x="1837" y="2115"/>
                <a:ext cx="1043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200" dirty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Cos </a:t>
                </a:r>
                <a:r>
                  <a:rPr lang="en-GB" altLang="en-US" sz="32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30</a:t>
                </a:r>
                <a:r>
                  <a:rPr lang="en-US" altLang="en-US" sz="32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º</a:t>
                </a:r>
                <a:endParaRPr lang="en-US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47" name="Text Box 21"/>
              <p:cNvSpPr txBox="1">
                <a:spLocks noChangeArrowheads="1"/>
              </p:cNvSpPr>
              <p:nvPr/>
            </p:nvSpPr>
            <p:spPr bwMode="auto">
              <a:xfrm>
                <a:off x="2608" y="2115"/>
                <a:ext cx="405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200" dirty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=</a:t>
                </a:r>
                <a:endParaRPr lang="en-US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  <p:grpSp>
          <p:nvGrpSpPr>
            <p:cNvPr id="48" name="Group 22"/>
            <p:cNvGrpSpPr>
              <a:grpSpLocks/>
            </p:cNvGrpSpPr>
            <p:nvPr/>
          </p:nvGrpSpPr>
          <p:grpSpPr bwMode="auto">
            <a:xfrm>
              <a:off x="6581453" y="989938"/>
              <a:ext cx="922194" cy="1144584"/>
              <a:chOff x="958" y="1934"/>
              <a:chExt cx="648" cy="721"/>
            </a:xfrm>
          </p:grpSpPr>
          <p:sp>
            <p:nvSpPr>
              <p:cNvPr id="49" name="Text Box 23"/>
              <p:cNvSpPr txBox="1">
                <a:spLocks noChangeArrowheads="1"/>
              </p:cNvSpPr>
              <p:nvPr/>
            </p:nvSpPr>
            <p:spPr bwMode="auto">
              <a:xfrm>
                <a:off x="958" y="1934"/>
                <a:ext cx="635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altLang="en-US" sz="3200" dirty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 </a:t>
                </a:r>
                <a:r>
                  <a:rPr lang="en-GB" altLang="en-US" sz="3200" i="1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x</a:t>
                </a:r>
                <a:endParaRPr lang="en-GB" altLang="en-US" sz="3200" i="1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50" name="Text Box 24"/>
              <p:cNvSpPr txBox="1">
                <a:spLocks noChangeArrowheads="1"/>
              </p:cNvSpPr>
              <p:nvPr/>
            </p:nvSpPr>
            <p:spPr bwMode="auto">
              <a:xfrm>
                <a:off x="1035" y="2287"/>
                <a:ext cx="571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altLang="en-US" sz="3200" dirty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8</a:t>
                </a:r>
                <a:endParaRPr lang="en-US" altLang="en-US" sz="32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51" name="Line 25"/>
              <p:cNvSpPr>
                <a:spLocks noChangeShapeType="1"/>
              </p:cNvSpPr>
              <p:nvPr/>
            </p:nvSpPr>
            <p:spPr bwMode="auto">
              <a:xfrm>
                <a:off x="1160" y="2301"/>
                <a:ext cx="317" cy="0"/>
              </a:xfrm>
              <a:prstGeom prst="line">
                <a:avLst/>
              </a:prstGeom>
              <a:noFill/>
              <a:ln w="38100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/>
                <a:endParaRPr lang="en-GB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589519" y="3185079"/>
            <a:ext cx="2405293" cy="1222923"/>
            <a:chOff x="5442750" y="2007631"/>
            <a:chExt cx="2405293" cy="1222923"/>
          </a:xfrm>
        </p:grpSpPr>
        <p:grpSp>
          <p:nvGrpSpPr>
            <p:cNvPr id="52" name="Group 51"/>
            <p:cNvGrpSpPr>
              <a:grpSpLocks/>
            </p:cNvGrpSpPr>
            <p:nvPr/>
          </p:nvGrpSpPr>
          <p:grpSpPr bwMode="auto">
            <a:xfrm>
              <a:off x="5442750" y="2090732"/>
              <a:ext cx="1152525" cy="1139822"/>
              <a:chOff x="1006" y="1952"/>
              <a:chExt cx="635" cy="718"/>
            </a:xfrm>
          </p:grpSpPr>
          <p:sp>
            <p:nvSpPr>
              <p:cNvPr id="53" name="Text Box 52"/>
              <p:cNvSpPr txBox="1">
                <a:spLocks noChangeArrowheads="1"/>
              </p:cNvSpPr>
              <p:nvPr/>
            </p:nvSpPr>
            <p:spPr bwMode="auto">
              <a:xfrm>
                <a:off x="1006" y="1952"/>
                <a:ext cx="635" cy="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altLang="en-US" sz="3600" spc="300" dirty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 </a:t>
                </a:r>
                <a:r>
                  <a:rPr lang="en-GB" altLang="en-US" sz="3600" spc="3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√3</a:t>
                </a:r>
                <a:endParaRPr lang="en-GB" altLang="en-US" sz="3600" spc="3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54" name="Text Box 53"/>
              <p:cNvSpPr txBox="1">
                <a:spLocks noChangeArrowheads="1"/>
              </p:cNvSpPr>
              <p:nvPr/>
            </p:nvSpPr>
            <p:spPr bwMode="auto">
              <a:xfrm>
                <a:off x="1202" y="2263"/>
                <a:ext cx="317" cy="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600" dirty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 </a:t>
                </a:r>
                <a:r>
                  <a:rPr lang="en-GB" altLang="en-US" sz="36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2</a:t>
                </a:r>
                <a:endParaRPr lang="en-US" altLang="en-US" sz="36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55" name="Line 54"/>
              <p:cNvSpPr>
                <a:spLocks noChangeShapeType="1"/>
              </p:cNvSpPr>
              <p:nvPr/>
            </p:nvSpPr>
            <p:spPr bwMode="auto">
              <a:xfrm>
                <a:off x="1192" y="2293"/>
                <a:ext cx="317" cy="0"/>
              </a:xfrm>
              <a:prstGeom prst="line">
                <a:avLst/>
              </a:prstGeom>
              <a:noFill/>
              <a:ln w="38100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/>
                <a:endParaRPr lang="en-GB" sz="20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  <p:sp>
          <p:nvSpPr>
            <p:cNvPr id="56" name="Text Box 55"/>
            <p:cNvSpPr txBox="1">
              <a:spLocks noChangeArrowheads="1"/>
            </p:cNvSpPr>
            <p:nvPr/>
          </p:nvSpPr>
          <p:spPr bwMode="auto">
            <a:xfrm>
              <a:off x="6599717" y="2286000"/>
              <a:ext cx="64770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6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=</a:t>
              </a:r>
            </a:p>
          </p:txBody>
        </p:sp>
        <p:grpSp>
          <p:nvGrpSpPr>
            <p:cNvPr id="62" name="Group 22"/>
            <p:cNvGrpSpPr>
              <a:grpSpLocks/>
            </p:cNvGrpSpPr>
            <p:nvPr/>
          </p:nvGrpSpPr>
          <p:grpSpPr bwMode="auto">
            <a:xfrm>
              <a:off x="6868925" y="2007631"/>
              <a:ext cx="979118" cy="1177922"/>
              <a:chOff x="1160" y="1952"/>
              <a:chExt cx="688" cy="742"/>
            </a:xfrm>
          </p:grpSpPr>
          <p:sp>
            <p:nvSpPr>
              <p:cNvPr id="63" name="Text Box 23"/>
              <p:cNvSpPr txBox="1">
                <a:spLocks noChangeArrowheads="1"/>
              </p:cNvSpPr>
              <p:nvPr/>
            </p:nvSpPr>
            <p:spPr bwMode="auto">
              <a:xfrm>
                <a:off x="1160" y="1952"/>
                <a:ext cx="635" cy="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altLang="en-US" sz="3600" dirty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 </a:t>
                </a:r>
                <a:r>
                  <a:rPr lang="en-GB" altLang="en-US" sz="3600" i="1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x</a:t>
                </a:r>
                <a:endParaRPr lang="en-GB" altLang="en-US" sz="3600" i="1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66" name="Text Box 24"/>
              <p:cNvSpPr txBox="1">
                <a:spLocks noChangeArrowheads="1"/>
              </p:cNvSpPr>
              <p:nvPr/>
            </p:nvSpPr>
            <p:spPr bwMode="auto">
              <a:xfrm>
                <a:off x="1277" y="2287"/>
                <a:ext cx="571" cy="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altLang="en-US" sz="3600" dirty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8</a:t>
                </a:r>
                <a:endParaRPr lang="en-US" altLang="en-US" sz="36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67" name="Line 25"/>
              <p:cNvSpPr>
                <a:spLocks noChangeShapeType="1"/>
              </p:cNvSpPr>
              <p:nvPr/>
            </p:nvSpPr>
            <p:spPr bwMode="auto">
              <a:xfrm>
                <a:off x="1424" y="2301"/>
                <a:ext cx="317" cy="0"/>
              </a:xfrm>
              <a:prstGeom prst="line">
                <a:avLst/>
              </a:prstGeom>
              <a:noFill/>
              <a:ln w="38100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/>
                <a:endParaRPr lang="en-GB" sz="20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769895" y="4363001"/>
            <a:ext cx="2247975" cy="1154109"/>
            <a:chOff x="5524425" y="3098794"/>
            <a:chExt cx="2247975" cy="1154109"/>
          </a:xfrm>
        </p:grpSpPr>
        <p:grpSp>
          <p:nvGrpSpPr>
            <p:cNvPr id="68" name="Group 67"/>
            <p:cNvGrpSpPr>
              <a:grpSpLocks/>
            </p:cNvGrpSpPr>
            <p:nvPr/>
          </p:nvGrpSpPr>
          <p:grpSpPr bwMode="auto">
            <a:xfrm>
              <a:off x="5524425" y="3098794"/>
              <a:ext cx="1152525" cy="1154109"/>
              <a:chOff x="1051" y="1943"/>
              <a:chExt cx="635" cy="727"/>
            </a:xfrm>
          </p:grpSpPr>
          <p:sp>
            <p:nvSpPr>
              <p:cNvPr id="69" name="Text Box 52"/>
              <p:cNvSpPr txBox="1">
                <a:spLocks noChangeArrowheads="1"/>
              </p:cNvSpPr>
              <p:nvPr/>
            </p:nvSpPr>
            <p:spPr bwMode="auto">
              <a:xfrm>
                <a:off x="1051" y="1943"/>
                <a:ext cx="635" cy="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altLang="en-US" sz="3600" spc="3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8√3</a:t>
                </a:r>
                <a:endParaRPr lang="en-GB" altLang="en-US" sz="3600" spc="3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90" name="Text Box 53"/>
              <p:cNvSpPr txBox="1">
                <a:spLocks noChangeArrowheads="1"/>
              </p:cNvSpPr>
              <p:nvPr/>
            </p:nvSpPr>
            <p:spPr bwMode="auto">
              <a:xfrm>
                <a:off x="1202" y="2263"/>
                <a:ext cx="317" cy="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600" dirty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 </a:t>
                </a:r>
                <a:r>
                  <a:rPr lang="en-GB" altLang="en-US" sz="36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2</a:t>
                </a:r>
                <a:endParaRPr lang="en-US" altLang="en-US" sz="36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91" name="Line 54"/>
              <p:cNvSpPr>
                <a:spLocks noChangeShapeType="1"/>
              </p:cNvSpPr>
              <p:nvPr/>
            </p:nvSpPr>
            <p:spPr bwMode="auto">
              <a:xfrm>
                <a:off x="1192" y="2293"/>
                <a:ext cx="317" cy="0"/>
              </a:xfrm>
              <a:prstGeom prst="line">
                <a:avLst/>
              </a:prstGeom>
              <a:noFill/>
              <a:ln w="38100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/>
                <a:endParaRPr lang="en-GB" sz="20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  <p:sp>
          <p:nvSpPr>
            <p:cNvPr id="92" name="Text Box 55"/>
            <p:cNvSpPr txBox="1">
              <a:spLocks noChangeArrowheads="1"/>
            </p:cNvSpPr>
            <p:nvPr/>
          </p:nvSpPr>
          <p:spPr bwMode="auto">
            <a:xfrm>
              <a:off x="6591300" y="3308351"/>
              <a:ext cx="64770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6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=</a:t>
              </a:r>
            </a:p>
          </p:txBody>
        </p:sp>
        <p:sp>
          <p:nvSpPr>
            <p:cNvPr id="94" name="Text Box 23"/>
            <p:cNvSpPr txBox="1">
              <a:spLocks noChangeArrowheads="1"/>
            </p:cNvSpPr>
            <p:nvPr/>
          </p:nvSpPr>
          <p:spPr bwMode="auto">
            <a:xfrm>
              <a:off x="6868707" y="3302001"/>
              <a:ext cx="903693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6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 </a:t>
              </a:r>
              <a:r>
                <a:rPr lang="en-GB" altLang="en-US" sz="3600" i="1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x</a:t>
              </a:r>
              <a:endParaRPr lang="en-GB" altLang="en-US" sz="3600" i="1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927109" y="5587002"/>
            <a:ext cx="2106304" cy="687275"/>
            <a:chOff x="5666096" y="4292601"/>
            <a:chExt cx="2106304" cy="687275"/>
          </a:xfrm>
        </p:grpSpPr>
        <p:sp>
          <p:nvSpPr>
            <p:cNvPr id="98" name="Text Box 52"/>
            <p:cNvSpPr txBox="1">
              <a:spLocks noChangeArrowheads="1"/>
            </p:cNvSpPr>
            <p:nvPr/>
          </p:nvSpPr>
          <p:spPr bwMode="auto">
            <a:xfrm>
              <a:off x="5666096" y="4333545"/>
              <a:ext cx="1152525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600" spc="300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4√3</a:t>
              </a:r>
              <a:endParaRPr lang="en-GB" altLang="en-US" sz="3600" spc="3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  <p:sp>
          <p:nvSpPr>
            <p:cNvPr id="101" name="Text Box 55"/>
            <p:cNvSpPr txBox="1">
              <a:spLocks noChangeArrowheads="1"/>
            </p:cNvSpPr>
            <p:nvPr/>
          </p:nvSpPr>
          <p:spPr bwMode="auto">
            <a:xfrm>
              <a:off x="6564004" y="4298951"/>
              <a:ext cx="64770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6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=</a:t>
              </a:r>
            </a:p>
          </p:txBody>
        </p:sp>
        <p:sp>
          <p:nvSpPr>
            <p:cNvPr id="102" name="Text Box 23"/>
            <p:cNvSpPr txBox="1">
              <a:spLocks noChangeArrowheads="1"/>
            </p:cNvSpPr>
            <p:nvPr/>
          </p:nvSpPr>
          <p:spPr bwMode="auto">
            <a:xfrm>
              <a:off x="6868707" y="4292601"/>
              <a:ext cx="903693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3600" dirty="0">
                  <a:solidFill>
                    <a:srgbClr val="000000"/>
                  </a:solidFill>
                  <a:latin typeface="Segoe Marker" panose="03080602040302020204" pitchFamily="66" charset="0"/>
                </a:rPr>
                <a:t> </a:t>
              </a:r>
              <a:r>
                <a:rPr lang="en-GB" altLang="en-US" sz="3600" i="1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x</a:t>
              </a:r>
              <a:endParaRPr lang="en-GB" altLang="en-US" sz="3600" i="1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26289" y="1524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</a:rPr>
              <a:t>Example</a:t>
            </a:r>
            <a:r>
              <a:rPr lang="en-GB" dirty="0" smtClean="0">
                <a:solidFill>
                  <a:srgbClr val="000000"/>
                </a:solidFill>
              </a:rPr>
              <a:t>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536858" y="183931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</a:rPr>
              <a:t>Your Turn</a:t>
            </a:r>
            <a:r>
              <a:rPr lang="en-GB" dirty="0" smtClean="0">
                <a:solidFill>
                  <a:srgbClr val="000000"/>
                </a:solidFill>
              </a:rPr>
              <a:t> </a:t>
            </a:r>
            <a:endParaRPr lang="en-GB" dirty="0">
              <a:solidFill>
                <a:srgbClr val="000000"/>
              </a:solidFill>
            </a:endParaRPr>
          </a:p>
        </p:txBody>
      </p:sp>
      <p:grpSp>
        <p:nvGrpSpPr>
          <p:cNvPr id="44" name="Group 43"/>
          <p:cNvGrpSpPr/>
          <p:nvPr/>
        </p:nvGrpSpPr>
        <p:grpSpPr>
          <a:xfrm flipH="1">
            <a:off x="5884375" y="198632"/>
            <a:ext cx="2518130" cy="2393556"/>
            <a:chOff x="3783791" y="2260958"/>
            <a:chExt cx="4089113" cy="3171586"/>
          </a:xfrm>
        </p:grpSpPr>
        <p:grpSp>
          <p:nvGrpSpPr>
            <p:cNvPr id="57" name="Group 6"/>
            <p:cNvGrpSpPr>
              <a:grpSpLocks/>
            </p:cNvGrpSpPr>
            <p:nvPr/>
          </p:nvGrpSpPr>
          <p:grpSpPr bwMode="auto">
            <a:xfrm>
              <a:off x="5842814" y="2281427"/>
              <a:ext cx="1153324" cy="945555"/>
              <a:chOff x="2698" y="414"/>
              <a:chExt cx="544" cy="484"/>
            </a:xfrm>
          </p:grpSpPr>
          <p:sp>
            <p:nvSpPr>
              <p:cNvPr id="65" name="Arc 7"/>
              <p:cNvSpPr>
                <a:spLocks/>
              </p:cNvSpPr>
              <p:nvPr/>
            </p:nvSpPr>
            <p:spPr bwMode="auto">
              <a:xfrm>
                <a:off x="3072" y="414"/>
                <a:ext cx="162" cy="194"/>
              </a:xfrm>
              <a:custGeom>
                <a:avLst/>
                <a:gdLst>
                  <a:gd name="G0" fmla="+- 15662 0 0"/>
                  <a:gd name="G1" fmla="+- 0 0 0"/>
                  <a:gd name="G2" fmla="+- 21600 0 0"/>
                  <a:gd name="T0" fmla="*/ 15593 w 15662"/>
                  <a:gd name="T1" fmla="*/ 21600 h 21600"/>
                  <a:gd name="T2" fmla="*/ 0 w 15662"/>
                  <a:gd name="T3" fmla="*/ 14875 h 21600"/>
                  <a:gd name="T4" fmla="*/ 15662 w 1566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662" h="21600" fill="none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</a:path>
                  <a:path w="15662" h="21600" stroke="0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  <a:lnTo>
                      <a:pt x="15662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72" name="Text Box 8"/>
              <p:cNvSpPr txBox="1">
                <a:spLocks noChangeArrowheads="1"/>
              </p:cNvSpPr>
              <p:nvPr/>
            </p:nvSpPr>
            <p:spPr bwMode="auto">
              <a:xfrm>
                <a:off x="2698" y="630"/>
                <a:ext cx="544" cy="2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45</a:t>
                </a:r>
                <a:r>
                  <a:rPr lang="en-US" altLang="en-US" sz="28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º</a:t>
                </a:r>
                <a:endParaRPr lang="en-US" altLang="en-US" sz="28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  <p:grpSp>
          <p:nvGrpSpPr>
            <p:cNvPr id="58" name="Group 9"/>
            <p:cNvGrpSpPr>
              <a:grpSpLocks/>
            </p:cNvGrpSpPr>
            <p:nvPr/>
          </p:nvGrpSpPr>
          <p:grpSpPr bwMode="auto">
            <a:xfrm>
              <a:off x="3783791" y="2260958"/>
              <a:ext cx="4089113" cy="2574876"/>
              <a:chOff x="1652" y="391"/>
              <a:chExt cx="2037" cy="1318"/>
            </a:xfrm>
          </p:grpSpPr>
          <p:sp>
            <p:nvSpPr>
              <p:cNvPr id="60" name="AutoShape 10"/>
              <p:cNvSpPr>
                <a:spLocks noChangeArrowheads="1"/>
              </p:cNvSpPr>
              <p:nvPr/>
            </p:nvSpPr>
            <p:spPr bwMode="auto">
              <a:xfrm flipH="1">
                <a:off x="1652" y="391"/>
                <a:ext cx="1587" cy="1316"/>
              </a:xfrm>
              <a:prstGeom prst="rtTriangl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61" name="Rectangle 11"/>
              <p:cNvSpPr>
                <a:spLocks noChangeArrowheads="1"/>
              </p:cNvSpPr>
              <p:nvPr/>
            </p:nvSpPr>
            <p:spPr bwMode="auto">
              <a:xfrm>
                <a:off x="3098" y="1573"/>
                <a:ext cx="136" cy="13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64" name="Text Box 12"/>
              <p:cNvSpPr txBox="1">
                <a:spLocks noChangeArrowheads="1"/>
              </p:cNvSpPr>
              <p:nvPr/>
            </p:nvSpPr>
            <p:spPr bwMode="auto">
              <a:xfrm>
                <a:off x="3449" y="951"/>
                <a:ext cx="240" cy="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600" i="1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x</a:t>
                </a:r>
                <a:endParaRPr lang="en-US" altLang="en-US" sz="3600" i="1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  <p:sp>
          <p:nvSpPr>
            <p:cNvPr id="59" name="Text Box 14"/>
            <p:cNvSpPr txBox="1">
              <a:spLocks noChangeArrowheads="1"/>
            </p:cNvSpPr>
            <p:nvPr/>
          </p:nvSpPr>
          <p:spPr bwMode="auto">
            <a:xfrm>
              <a:off x="4493157" y="4784675"/>
              <a:ext cx="1153323" cy="6478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600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5</a:t>
              </a:r>
              <a:endParaRPr lang="en-GB" altLang="en-US" sz="36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cxnSp>
        <p:nvCxnSpPr>
          <p:cNvPr id="10" name="Straight Connector 9"/>
          <p:cNvCxnSpPr/>
          <p:nvPr/>
        </p:nvCxnSpPr>
        <p:spPr>
          <a:xfrm>
            <a:off x="4343400" y="55593"/>
            <a:ext cx="0" cy="670560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2447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02"/>
          <p:cNvSpPr/>
          <p:nvPr/>
        </p:nvSpPr>
        <p:spPr>
          <a:xfrm>
            <a:off x="4844400" y="-41213"/>
            <a:ext cx="3426144" cy="6899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>
              <a:solidFill>
                <a:srgbClr val="FFFFFF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71247" y="337066"/>
            <a:ext cx="2534777" cy="1692491"/>
            <a:chOff x="3783791" y="2260958"/>
            <a:chExt cx="3878334" cy="2574876"/>
          </a:xfrm>
        </p:grpSpPr>
        <p:grpSp>
          <p:nvGrpSpPr>
            <p:cNvPr id="70" name="Group 6"/>
            <p:cNvGrpSpPr>
              <a:grpSpLocks/>
            </p:cNvGrpSpPr>
            <p:nvPr/>
          </p:nvGrpSpPr>
          <p:grpSpPr bwMode="auto">
            <a:xfrm>
              <a:off x="6027261" y="2281427"/>
              <a:ext cx="1153324" cy="1119428"/>
              <a:chOff x="2785" y="414"/>
              <a:chExt cx="544" cy="573"/>
            </a:xfrm>
          </p:grpSpPr>
          <p:sp>
            <p:nvSpPr>
              <p:cNvPr id="71" name="Arc 7"/>
              <p:cNvSpPr>
                <a:spLocks/>
              </p:cNvSpPr>
              <p:nvPr/>
            </p:nvSpPr>
            <p:spPr bwMode="auto">
              <a:xfrm>
                <a:off x="3072" y="414"/>
                <a:ext cx="162" cy="194"/>
              </a:xfrm>
              <a:custGeom>
                <a:avLst/>
                <a:gdLst>
                  <a:gd name="G0" fmla="+- 15662 0 0"/>
                  <a:gd name="G1" fmla="+- 0 0 0"/>
                  <a:gd name="G2" fmla="+- 21600 0 0"/>
                  <a:gd name="T0" fmla="*/ 15593 w 15662"/>
                  <a:gd name="T1" fmla="*/ 21600 h 21600"/>
                  <a:gd name="T2" fmla="*/ 0 w 15662"/>
                  <a:gd name="T3" fmla="*/ 14875 h 21600"/>
                  <a:gd name="T4" fmla="*/ 15662 w 1566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662" h="21600" fill="none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</a:path>
                  <a:path w="15662" h="21600" stroke="0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  <a:lnTo>
                      <a:pt x="15662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73" name="Text Box 8"/>
              <p:cNvSpPr txBox="1">
                <a:spLocks noChangeArrowheads="1"/>
              </p:cNvSpPr>
              <p:nvPr/>
            </p:nvSpPr>
            <p:spPr bwMode="auto">
              <a:xfrm>
                <a:off x="2785" y="719"/>
                <a:ext cx="544" cy="2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30</a:t>
                </a:r>
                <a:r>
                  <a:rPr lang="en-US" altLang="en-US" sz="28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º</a:t>
                </a:r>
                <a:endParaRPr lang="en-US" altLang="en-US" sz="28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  <p:grpSp>
          <p:nvGrpSpPr>
            <p:cNvPr id="74" name="Group 9"/>
            <p:cNvGrpSpPr>
              <a:grpSpLocks/>
            </p:cNvGrpSpPr>
            <p:nvPr/>
          </p:nvGrpSpPr>
          <p:grpSpPr bwMode="auto">
            <a:xfrm>
              <a:off x="3783791" y="2260958"/>
              <a:ext cx="3878334" cy="2574876"/>
              <a:chOff x="1652" y="391"/>
              <a:chExt cx="1932" cy="1318"/>
            </a:xfrm>
          </p:grpSpPr>
          <p:sp>
            <p:nvSpPr>
              <p:cNvPr id="75" name="AutoShape 10"/>
              <p:cNvSpPr>
                <a:spLocks noChangeArrowheads="1"/>
              </p:cNvSpPr>
              <p:nvPr/>
            </p:nvSpPr>
            <p:spPr bwMode="auto">
              <a:xfrm flipH="1">
                <a:off x="1652" y="391"/>
                <a:ext cx="1587" cy="1316"/>
              </a:xfrm>
              <a:prstGeom prst="rtTriangl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76" name="Rectangle 11"/>
              <p:cNvSpPr>
                <a:spLocks noChangeArrowheads="1"/>
              </p:cNvSpPr>
              <p:nvPr/>
            </p:nvSpPr>
            <p:spPr bwMode="auto">
              <a:xfrm>
                <a:off x="3107" y="1573"/>
                <a:ext cx="136" cy="13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77" name="Text Box 12"/>
              <p:cNvSpPr txBox="1">
                <a:spLocks noChangeArrowheads="1"/>
              </p:cNvSpPr>
              <p:nvPr/>
            </p:nvSpPr>
            <p:spPr bwMode="auto">
              <a:xfrm>
                <a:off x="3344" y="804"/>
                <a:ext cx="240" cy="5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600" i="1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8</a:t>
                </a:r>
                <a:endParaRPr lang="en-US" altLang="en-US" sz="3600" i="1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  <p:sp>
          <p:nvSpPr>
            <p:cNvPr id="79" name="Text Box 14"/>
            <p:cNvSpPr txBox="1">
              <a:spLocks noChangeArrowheads="1"/>
            </p:cNvSpPr>
            <p:nvPr/>
          </p:nvSpPr>
          <p:spPr bwMode="auto">
            <a:xfrm>
              <a:off x="4720183" y="2814807"/>
              <a:ext cx="1153322" cy="983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600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x</a:t>
              </a:r>
              <a:endParaRPr lang="en-GB" altLang="en-US" sz="36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26289" y="1524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</a:rPr>
              <a:t>Example 2</a:t>
            </a:r>
            <a:r>
              <a:rPr lang="en-GB" dirty="0" smtClean="0">
                <a:solidFill>
                  <a:srgbClr val="000000"/>
                </a:solidFill>
              </a:rPr>
              <a:t>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536858" y="183931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</a:rPr>
              <a:t>Your Turn</a:t>
            </a:r>
            <a:r>
              <a:rPr lang="en-GB" dirty="0" smtClean="0">
                <a:solidFill>
                  <a:srgbClr val="000000"/>
                </a:solidFill>
              </a:rPr>
              <a:t> </a:t>
            </a:r>
            <a:endParaRPr lang="en-GB" dirty="0">
              <a:solidFill>
                <a:srgbClr val="000000"/>
              </a:solidFill>
            </a:endParaRPr>
          </a:p>
        </p:txBody>
      </p:sp>
      <p:grpSp>
        <p:nvGrpSpPr>
          <p:cNvPr id="44" name="Group 43"/>
          <p:cNvGrpSpPr/>
          <p:nvPr/>
        </p:nvGrpSpPr>
        <p:grpSpPr>
          <a:xfrm flipH="1">
            <a:off x="5884375" y="198632"/>
            <a:ext cx="2518130" cy="2393556"/>
            <a:chOff x="3783791" y="2260958"/>
            <a:chExt cx="4089113" cy="3171586"/>
          </a:xfrm>
        </p:grpSpPr>
        <p:grpSp>
          <p:nvGrpSpPr>
            <p:cNvPr id="57" name="Group 6"/>
            <p:cNvGrpSpPr>
              <a:grpSpLocks/>
            </p:cNvGrpSpPr>
            <p:nvPr/>
          </p:nvGrpSpPr>
          <p:grpSpPr bwMode="auto">
            <a:xfrm>
              <a:off x="5842814" y="2281427"/>
              <a:ext cx="1153324" cy="945555"/>
              <a:chOff x="2698" y="414"/>
              <a:chExt cx="544" cy="484"/>
            </a:xfrm>
          </p:grpSpPr>
          <p:sp>
            <p:nvSpPr>
              <p:cNvPr id="65" name="Arc 7"/>
              <p:cNvSpPr>
                <a:spLocks/>
              </p:cNvSpPr>
              <p:nvPr/>
            </p:nvSpPr>
            <p:spPr bwMode="auto">
              <a:xfrm>
                <a:off x="3072" y="414"/>
                <a:ext cx="162" cy="194"/>
              </a:xfrm>
              <a:custGeom>
                <a:avLst/>
                <a:gdLst>
                  <a:gd name="G0" fmla="+- 15662 0 0"/>
                  <a:gd name="G1" fmla="+- 0 0 0"/>
                  <a:gd name="G2" fmla="+- 21600 0 0"/>
                  <a:gd name="T0" fmla="*/ 15593 w 15662"/>
                  <a:gd name="T1" fmla="*/ 21600 h 21600"/>
                  <a:gd name="T2" fmla="*/ 0 w 15662"/>
                  <a:gd name="T3" fmla="*/ 14875 h 21600"/>
                  <a:gd name="T4" fmla="*/ 15662 w 1566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662" h="21600" fill="none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</a:path>
                  <a:path w="15662" h="21600" stroke="0" extrusionOk="0">
                    <a:moveTo>
                      <a:pt x="15593" y="21599"/>
                    </a:moveTo>
                    <a:cubicBezTo>
                      <a:pt x="9695" y="21581"/>
                      <a:pt x="4061" y="19151"/>
                      <a:pt x="0" y="14874"/>
                    </a:cubicBezTo>
                    <a:lnTo>
                      <a:pt x="15662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72" name="Text Box 8"/>
              <p:cNvSpPr txBox="1">
                <a:spLocks noChangeArrowheads="1"/>
              </p:cNvSpPr>
              <p:nvPr/>
            </p:nvSpPr>
            <p:spPr bwMode="auto">
              <a:xfrm>
                <a:off x="2698" y="630"/>
                <a:ext cx="544" cy="2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45</a:t>
                </a:r>
                <a:r>
                  <a:rPr lang="en-US" altLang="en-US" sz="2800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º</a:t>
                </a:r>
                <a:endParaRPr lang="en-US" altLang="en-US" sz="2800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  <p:grpSp>
          <p:nvGrpSpPr>
            <p:cNvPr id="58" name="Group 9"/>
            <p:cNvGrpSpPr>
              <a:grpSpLocks/>
            </p:cNvGrpSpPr>
            <p:nvPr/>
          </p:nvGrpSpPr>
          <p:grpSpPr bwMode="auto">
            <a:xfrm>
              <a:off x="3783791" y="2260958"/>
              <a:ext cx="4089113" cy="2574876"/>
              <a:chOff x="1652" y="391"/>
              <a:chExt cx="2037" cy="1318"/>
            </a:xfrm>
          </p:grpSpPr>
          <p:sp>
            <p:nvSpPr>
              <p:cNvPr id="60" name="AutoShape 10"/>
              <p:cNvSpPr>
                <a:spLocks noChangeArrowheads="1"/>
              </p:cNvSpPr>
              <p:nvPr/>
            </p:nvSpPr>
            <p:spPr bwMode="auto">
              <a:xfrm flipH="1">
                <a:off x="1652" y="391"/>
                <a:ext cx="1587" cy="1316"/>
              </a:xfrm>
              <a:prstGeom prst="rtTriangl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61" name="Rectangle 11"/>
              <p:cNvSpPr>
                <a:spLocks noChangeArrowheads="1"/>
              </p:cNvSpPr>
              <p:nvPr/>
            </p:nvSpPr>
            <p:spPr bwMode="auto">
              <a:xfrm>
                <a:off x="3098" y="1573"/>
                <a:ext cx="136" cy="13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280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  <p:sp>
            <p:nvSpPr>
              <p:cNvPr id="64" name="Text Box 12"/>
              <p:cNvSpPr txBox="1">
                <a:spLocks noChangeArrowheads="1"/>
              </p:cNvSpPr>
              <p:nvPr/>
            </p:nvSpPr>
            <p:spPr bwMode="auto">
              <a:xfrm>
                <a:off x="3449" y="951"/>
                <a:ext cx="240" cy="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3600" i="1" dirty="0" smtClean="0">
                    <a:solidFill>
                      <a:srgbClr val="000000"/>
                    </a:solidFill>
                    <a:latin typeface="Segoe Marker" panose="03080602040302020204" pitchFamily="66" charset="0"/>
                  </a:rPr>
                  <a:t>x</a:t>
                </a:r>
                <a:endParaRPr lang="en-US" altLang="en-US" sz="3600" i="1" dirty="0">
                  <a:solidFill>
                    <a:srgbClr val="000000"/>
                  </a:solidFill>
                  <a:latin typeface="Segoe Marker" panose="03080602040302020204" pitchFamily="66" charset="0"/>
                </a:endParaRPr>
              </a:p>
            </p:txBody>
          </p:sp>
        </p:grpSp>
        <p:sp>
          <p:nvSpPr>
            <p:cNvPr id="59" name="Text Box 14"/>
            <p:cNvSpPr txBox="1">
              <a:spLocks noChangeArrowheads="1"/>
            </p:cNvSpPr>
            <p:nvPr/>
          </p:nvSpPr>
          <p:spPr bwMode="auto">
            <a:xfrm>
              <a:off x="4493157" y="4784675"/>
              <a:ext cx="1153323" cy="6478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3600" dirty="0" smtClean="0">
                  <a:solidFill>
                    <a:srgbClr val="000000"/>
                  </a:solidFill>
                  <a:latin typeface="Segoe Marker" panose="03080602040302020204" pitchFamily="66" charset="0"/>
                </a:rPr>
                <a:t>5</a:t>
              </a:r>
              <a:endParaRPr lang="en-GB" altLang="en-US" sz="3600" dirty="0">
                <a:solidFill>
                  <a:srgbClr val="000000"/>
                </a:solidFill>
                <a:latin typeface="Segoe Marker" panose="03080602040302020204" pitchFamily="66" charset="0"/>
              </a:endParaRPr>
            </a:p>
          </p:txBody>
        </p:sp>
      </p:grpSp>
      <p:cxnSp>
        <p:nvCxnSpPr>
          <p:cNvPr id="10" name="Straight Connector 9"/>
          <p:cNvCxnSpPr/>
          <p:nvPr/>
        </p:nvCxnSpPr>
        <p:spPr>
          <a:xfrm>
            <a:off x="4343400" y="55593"/>
            <a:ext cx="0" cy="670560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747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53" y="152400"/>
            <a:ext cx="5036766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516" y="3827317"/>
            <a:ext cx="5494283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34944" y="304800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/>
              <a:t>Fluency Practice</a:t>
            </a:r>
            <a:endParaRPr lang="en-GB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990600" y="2133600"/>
            <a:ext cx="1690036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3657600" y="2133600"/>
            <a:ext cx="1690036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143000" y="3962400"/>
            <a:ext cx="1690036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354001" y="6113317"/>
            <a:ext cx="4642854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0" y="160283"/>
                <a:ext cx="4251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1.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60283"/>
                <a:ext cx="425116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087400" y="3905751"/>
                <a:ext cx="4251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2.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7400" y="3905751"/>
                <a:ext cx="42511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830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448627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192805"/>
            <a:ext cx="4691227" cy="2512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34944" y="609600"/>
            <a:ext cx="381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/>
              <a:t>Mark &amp; Correct your work 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323606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4"/>
          <a:stretch/>
        </p:blipFill>
        <p:spPr>
          <a:xfrm>
            <a:off x="225231" y="735724"/>
            <a:ext cx="8786626" cy="59453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203028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Worded Problems: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26023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228600"/>
                <a:ext cx="6400800" cy="4977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>
                    <a:solidFill>
                      <a:srgbClr val="000000"/>
                    </a:solidFill>
                  </a:rPr>
                  <a:t>Mark your work:</a:t>
                </a:r>
              </a:p>
              <a:p>
                <a:endParaRPr lang="en-GB" sz="3200" dirty="0">
                  <a:solidFill>
                    <a:srgbClr val="000000"/>
                  </a:solidFill>
                </a:endParaRPr>
              </a:p>
              <a:p>
                <a:r>
                  <a:rPr lang="en-GB" sz="3200" dirty="0">
                    <a:solidFill>
                      <a:srgbClr val="000000"/>
                    </a:solidFill>
                  </a:rPr>
                  <a:t>1</a:t>
                </a:r>
                <a:r>
                  <a:rPr lang="en-GB" sz="3200" dirty="0" smtClean="0">
                    <a:solidFill>
                      <a:srgbClr val="000000"/>
                    </a:solidFill>
                  </a:rPr>
                  <a:t>.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000000"/>
                        </a:solidFill>
                        <a:latin typeface="Cambria Math"/>
                      </a:rPr>
                      <m:t>12+4</m:t>
                    </m:r>
                    <m:rad>
                      <m:radPr>
                        <m:degHide m:val="on"/>
                        <m:ctrlPr>
                          <a:rPr lang="en-GB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GB" sz="3200" dirty="0">
                  <a:solidFill>
                    <a:srgbClr val="000000"/>
                  </a:solidFill>
                </a:endParaRPr>
              </a:p>
              <a:p>
                <a:endParaRPr lang="en-GB" sz="3200" dirty="0" smtClean="0">
                  <a:solidFill>
                    <a:srgbClr val="000000"/>
                  </a:solidFill>
                </a:endParaRPr>
              </a:p>
              <a:p>
                <a:r>
                  <a:rPr lang="en-GB" sz="3200" dirty="0">
                    <a:solidFill>
                      <a:srgbClr val="000000"/>
                    </a:solidFill>
                  </a:rPr>
                  <a:t>2</a:t>
                </a:r>
                <a:r>
                  <a:rPr lang="en-GB" sz="3200" dirty="0" smtClean="0">
                    <a:solidFill>
                      <a:srgbClr val="000000"/>
                    </a:solidFill>
                  </a:rPr>
                  <a:t>.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000000"/>
                        </a:solidFill>
                        <a:latin typeface="Cambria Math"/>
                      </a:rPr>
                      <m:t>12</m:t>
                    </m:r>
                    <m:rad>
                      <m:radPr>
                        <m:degHide m:val="on"/>
                        <m:ctrlPr>
                          <a:rPr lang="en-GB" sz="32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3</m:t>
                        </m:r>
                      </m:e>
                    </m:rad>
                    <m:r>
                      <a:rPr lang="en-GB" sz="3200" b="0" i="1" smtClean="0">
                        <a:solidFill>
                          <a:srgbClr val="000000"/>
                        </a:solidFill>
                        <a:latin typeface="Cambria Math"/>
                      </a:rPr>
                      <m:t>+12</m:t>
                    </m:r>
                  </m:oMath>
                </a14:m>
                <a:endParaRPr lang="en-GB" sz="3200" dirty="0" smtClean="0">
                  <a:solidFill>
                    <a:srgbClr val="000000"/>
                  </a:solidFill>
                </a:endParaRPr>
              </a:p>
              <a:p>
                <a:endParaRPr lang="en-GB" sz="3200" dirty="0" smtClean="0">
                  <a:solidFill>
                    <a:srgbClr val="000000"/>
                  </a:solidFill>
                </a:endParaRPr>
              </a:p>
              <a:p>
                <a:r>
                  <a:rPr lang="en-GB" sz="3200" dirty="0" smtClean="0">
                    <a:solidFill>
                      <a:srgbClr val="000000"/>
                    </a:solidFill>
                  </a:rPr>
                  <a:t>3.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000000"/>
                        </a:solidFill>
                        <a:latin typeface="Cambria Math"/>
                      </a:rPr>
                      <m:t>3</m:t>
                    </m:r>
                    <m:rad>
                      <m:radPr>
                        <m:degHide m:val="on"/>
                        <m:ctrlPr>
                          <a:rPr lang="en-GB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32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6</m:t>
                        </m:r>
                      </m:e>
                    </m:rad>
                  </m:oMath>
                </a14:m>
                <a:endParaRPr lang="en-GB" sz="3200" dirty="0" smtClean="0">
                  <a:solidFill>
                    <a:srgbClr val="000000"/>
                  </a:solidFill>
                </a:endParaRPr>
              </a:p>
              <a:p>
                <a:endParaRPr lang="en-GB" sz="3200" dirty="0">
                  <a:solidFill>
                    <a:srgbClr val="000000"/>
                  </a:solidFill>
                </a:endParaRPr>
              </a:p>
              <a:p>
                <a:r>
                  <a:rPr lang="en-GB" sz="3200" dirty="0">
                    <a:solidFill>
                      <a:srgbClr val="000000"/>
                    </a:solidFill>
                  </a:rPr>
                  <a:t>4</a:t>
                </a:r>
                <a:r>
                  <a:rPr lang="en-GB" sz="3200" dirty="0" smtClean="0">
                    <a:solidFill>
                      <a:srgbClr val="000000"/>
                    </a:solidFill>
                  </a:rPr>
                  <a:t>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b="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9</m:t>
                        </m:r>
                        <m:rad>
                          <m:radPr>
                            <m:degHide m:val="on"/>
                            <m:ctrlPr>
                              <a:rPr lang="en-GB" sz="3200" b="0" i="1" dirty="0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dirty="0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6</m:t>
                            </m:r>
                          </m:e>
                        </m:rad>
                      </m:num>
                      <m:den>
                        <m:r>
                          <a:rPr lang="en-GB" sz="3200" b="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228600"/>
                <a:ext cx="6400800" cy="4977645"/>
              </a:xfrm>
              <a:prstGeom prst="rect">
                <a:avLst/>
              </a:prstGeom>
              <a:blipFill rotWithShape="1">
                <a:blip r:embed="rId2"/>
                <a:stretch>
                  <a:fillRect l="-2381" t="-1593" b="-2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315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52400" y="152400"/>
                <a:ext cx="8763000" cy="24120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Challenge: </a:t>
                </a:r>
              </a:p>
              <a:p>
                <a:pPr algn="ctr"/>
                <a:r>
                  <a:rPr lang="en-GB" sz="4800" dirty="0" smtClean="0"/>
                  <a:t>Show that the perimeter of this shape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/>
                      </a:rPr>
                      <m:t>11+5</m:t>
                    </m:r>
                    <m:rad>
                      <m:radPr>
                        <m:degHide m:val="on"/>
                        <m:ctrlPr>
                          <a:rPr lang="en-GB" sz="48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4800" b="0" i="1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dirty="0" smtClean="0"/>
                  <a:t> </a:t>
                </a:r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52400"/>
                <a:ext cx="8763000" cy="2412071"/>
              </a:xfrm>
              <a:prstGeom prst="rect">
                <a:avLst/>
              </a:prstGeom>
              <a:blipFill rotWithShape="1">
                <a:blip r:embed="rId3"/>
                <a:stretch>
                  <a:fillRect l="-3129" t="-6061" r="-3268" b="-108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1" t="7271" r="50000" b="58503"/>
          <a:stretch/>
        </p:blipFill>
        <p:spPr>
          <a:xfrm>
            <a:off x="2209800" y="2590800"/>
            <a:ext cx="5042446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91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742</TotalTime>
  <Words>308</Words>
  <Application>Microsoft Office PowerPoint</Application>
  <PresentationFormat>On-screen Show (4:3)</PresentationFormat>
  <Paragraphs>103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27</vt:i4>
      </vt:variant>
      <vt:variant>
        <vt:lpstr>Slide Titles</vt:lpstr>
      </vt:variant>
      <vt:variant>
        <vt:i4>10</vt:i4>
      </vt:variant>
    </vt:vector>
  </HeadingPairs>
  <TitlesOfParts>
    <vt:vector size="42" baseType="lpstr">
      <vt:lpstr>Arial</vt:lpstr>
      <vt:lpstr>Comic Sans MS</vt:lpstr>
      <vt:lpstr>Cambria Math</vt:lpstr>
      <vt:lpstr>Calibri</vt:lpstr>
      <vt:lpstr>Segoe Marker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2_Archway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 Stonehouse</dc:creator>
  <cp:lastModifiedBy>Elder, L</cp:lastModifiedBy>
  <cp:revision>54</cp:revision>
  <cp:lastPrinted>2017-10-04T13:05:11Z</cp:lastPrinted>
  <dcterms:created xsi:type="dcterms:W3CDTF">2006-08-16T00:00:00Z</dcterms:created>
  <dcterms:modified xsi:type="dcterms:W3CDTF">2020-09-13T18:38:23Z</dcterms:modified>
</cp:coreProperties>
</file>