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6"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0000"/>
    <a:srgbClr val="BE0214"/>
    <a:srgbClr val="25C6FF"/>
    <a:srgbClr val="0081E2"/>
    <a:srgbClr val="0036A2"/>
    <a:srgbClr val="FD031B"/>
    <a:srgbClr val="FF3300"/>
    <a:srgbClr val="A50021"/>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94" autoAdjust="0"/>
    <p:restoredTop sz="94660"/>
  </p:normalViewPr>
  <p:slideViewPr>
    <p:cSldViewPr>
      <p:cViewPr>
        <p:scale>
          <a:sx n="70" d="100"/>
          <a:sy n="70" d="100"/>
        </p:scale>
        <p:origin x="-1176" y="-9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5BCB47C-61BF-42BA-9728-F4266858AD71}" type="datetimeFigureOut">
              <a:rPr lang="en-GB" smtClean="0"/>
              <a:t>27/08/2020</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D7B6BBB-A5E0-4262-92DD-3A402BD6562B}"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5BCB47C-61BF-42BA-9728-F4266858AD71}" type="datetimeFigureOut">
              <a:rPr lang="en-GB" smtClean="0"/>
              <a:t>27/08/2020</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7B6BBB-A5E0-4262-92DD-3A402BD6562B}"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z="1800"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1"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3" Type="http://schemas.openxmlformats.org/officeDocument/2006/relationships/image" Target="../media/image7.png"/><Relationship Id="rId18" Type="http://schemas.openxmlformats.org/officeDocument/2006/relationships/slide" Target="slide9.xml"/><Relationship Id="rId26" Type="http://schemas.openxmlformats.org/officeDocument/2006/relationships/image" Target="../media/image14.png"/><Relationship Id="rId3" Type="http://schemas.openxmlformats.org/officeDocument/2006/relationships/image" Target="../media/image2.jpeg"/><Relationship Id="rId21" Type="http://schemas.openxmlformats.org/officeDocument/2006/relationships/image" Target="../media/image11.png"/><Relationship Id="rId7" Type="http://schemas.openxmlformats.org/officeDocument/2006/relationships/image" Target="../media/image4.png"/><Relationship Id="rId12" Type="http://schemas.openxmlformats.org/officeDocument/2006/relationships/slide" Target="slide10.xml"/><Relationship Id="rId17" Type="http://schemas.openxmlformats.org/officeDocument/2006/relationships/image" Target="../media/image9.png"/><Relationship Id="rId25" Type="http://schemas.openxmlformats.org/officeDocument/2006/relationships/image" Target="../media/image13.png"/><Relationship Id="rId33" Type="http://schemas.microsoft.com/office/2007/relationships/hdphoto" Target="../media/hdphoto1.wdp"/><Relationship Id="rId2" Type="http://schemas.openxmlformats.org/officeDocument/2006/relationships/slide" Target="slide4.xml"/><Relationship Id="rId16" Type="http://schemas.openxmlformats.org/officeDocument/2006/relationships/slide" Target="slide5.xml"/><Relationship Id="rId20" Type="http://schemas.openxmlformats.org/officeDocument/2006/relationships/slide" Target="slide12.xml"/><Relationship Id="rId29"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6.png"/><Relationship Id="rId24" Type="http://schemas.openxmlformats.org/officeDocument/2006/relationships/slide" Target="slide17.xml"/><Relationship Id="rId32" Type="http://schemas.openxmlformats.org/officeDocument/2006/relationships/image" Target="../media/image17.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2.png"/><Relationship Id="rId28" Type="http://schemas.openxmlformats.org/officeDocument/2006/relationships/image" Target="../media/image15.png"/><Relationship Id="rId10" Type="http://schemas.openxmlformats.org/officeDocument/2006/relationships/slide" Target="slide11.xml"/><Relationship Id="rId19" Type="http://schemas.openxmlformats.org/officeDocument/2006/relationships/image" Target="../media/image10.png"/><Relationship Id="rId31" Type="http://schemas.openxmlformats.org/officeDocument/2006/relationships/slide" Target="slide15.xml"/><Relationship Id="rId4" Type="http://schemas.openxmlformats.org/officeDocument/2006/relationships/slide" Target="slide6.xml"/><Relationship Id="rId9" Type="http://schemas.openxmlformats.org/officeDocument/2006/relationships/image" Target="../media/image5.png"/><Relationship Id="rId14" Type="http://schemas.openxmlformats.org/officeDocument/2006/relationships/slide" Target="slide16.xml"/><Relationship Id="rId22" Type="http://schemas.openxmlformats.org/officeDocument/2006/relationships/slide" Target="slide14.xml"/><Relationship Id="rId27" Type="http://schemas.openxmlformats.org/officeDocument/2006/relationships/slide" Target="slide19.xml"/><Relationship Id="rId30" Type="http://schemas.openxmlformats.org/officeDocument/2006/relationships/image" Target="../media/image16.png"/><Relationship Id="rId8" Type="http://schemas.openxmlformats.org/officeDocument/2006/relationships/slide" Target="slide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908720"/>
            <a:ext cx="8640960" cy="4524315"/>
          </a:xfrm>
          <a:prstGeom prst="rect">
            <a:avLst/>
          </a:prstGeom>
          <a:noFill/>
        </p:spPr>
        <p:txBody>
          <a:bodyPr wrap="square" rtlCol="0">
            <a:spAutoFit/>
          </a:bodyPr>
          <a:lstStyle/>
          <a:p>
            <a:pPr algn="ctr"/>
            <a:r>
              <a:rPr lang="en-GB" sz="7200" b="1" dirty="0">
                <a:solidFill>
                  <a:srgbClr val="0070C0"/>
                </a:solidFill>
                <a:latin typeface="Century Gothic" panose="020B0502020202020204" pitchFamily="34" charset="0"/>
              </a:rPr>
              <a:t>GSCE </a:t>
            </a:r>
            <a:r>
              <a:rPr lang="en-GB" sz="7200" b="1" dirty="0" smtClean="0">
                <a:solidFill>
                  <a:srgbClr val="0070C0"/>
                </a:solidFill>
                <a:latin typeface="Century Gothic" panose="020B0502020202020204" pitchFamily="34" charset="0"/>
              </a:rPr>
              <a:t>Foundation </a:t>
            </a:r>
            <a:r>
              <a:rPr lang="en-GB" sz="7200" b="1" dirty="0">
                <a:solidFill>
                  <a:srgbClr val="0070C0"/>
                </a:solidFill>
                <a:latin typeface="Century Gothic" panose="020B0502020202020204" pitchFamily="34" charset="0"/>
              </a:rPr>
              <a:t>Scheme of Learning</a:t>
            </a:r>
          </a:p>
          <a:p>
            <a:pPr algn="ctr"/>
            <a:r>
              <a:rPr lang="en-GB" sz="7200" b="1" dirty="0">
                <a:solidFill>
                  <a:srgbClr val="0070C0"/>
                </a:solidFill>
                <a:latin typeface="Century Gothic" panose="020B0502020202020204" pitchFamily="34" charset="0"/>
              </a:rPr>
              <a:t>‘Select 16’</a:t>
            </a:r>
          </a:p>
        </p:txBody>
      </p:sp>
    </p:spTree>
    <p:extLst>
      <p:ext uri="{BB962C8B-B14F-4D97-AF65-F5344CB8AC3E}">
        <p14:creationId xmlns:p14="http://schemas.microsoft.com/office/powerpoint/2010/main" val="1419348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Select 16 </a:t>
            </a:r>
            <a:endParaRPr lang="en-GB" dirty="0">
              <a:solidFill>
                <a:srgbClr val="0070C0"/>
              </a:solidFill>
            </a:endParaRPr>
          </a:p>
        </p:txBody>
      </p:sp>
      <p:sp>
        <p:nvSpPr>
          <p:cNvPr id="3" name="Content Placeholder 2"/>
          <p:cNvSpPr>
            <a:spLocks noGrp="1"/>
          </p:cNvSpPr>
          <p:nvPr>
            <p:ph idx="1"/>
          </p:nvPr>
        </p:nvSpPr>
        <p:spPr/>
        <p:txBody>
          <a:bodyPr/>
          <a:lstStyle/>
          <a:p>
            <a:pPr marL="0" indent="0">
              <a:buNone/>
            </a:pPr>
            <a:r>
              <a:rPr lang="en-GB" sz="2000" dirty="0" smtClean="0"/>
              <a:t>This </a:t>
            </a:r>
            <a:r>
              <a:rPr lang="en-GB" sz="2000" dirty="0"/>
              <a:t>S</a:t>
            </a:r>
            <a:r>
              <a:rPr lang="en-GB" sz="2000" dirty="0" smtClean="0"/>
              <a:t>cheme of Learning has been based on the research carried out by Emma Bell at The Grimsby Institute and the identified ‘Focused 15’ topics. </a:t>
            </a:r>
          </a:p>
          <a:p>
            <a:pPr marL="0" indent="0">
              <a:buNone/>
            </a:pPr>
            <a:endParaRPr lang="en-GB" sz="2000" dirty="0"/>
          </a:p>
          <a:p>
            <a:pPr marL="0" indent="0">
              <a:buNone/>
            </a:pPr>
            <a:r>
              <a:rPr lang="en-GB" sz="2000" dirty="0" smtClean="0"/>
              <a:t>Using the Focused 15 objectives we have created our own Scheme of Learning, which now includes 16 selected topics that will support our students through both GCSE Mathematics and Functional Skills examinations.</a:t>
            </a:r>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p:txBody>
      </p:sp>
    </p:spTree>
    <p:extLst>
      <p:ext uri="{BB962C8B-B14F-4D97-AF65-F5344CB8AC3E}">
        <p14:creationId xmlns:p14="http://schemas.microsoft.com/office/powerpoint/2010/main" val="1788305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Select 16 </a:t>
            </a:r>
            <a:endParaRPr lang="en-GB" dirty="0">
              <a:solidFill>
                <a:srgbClr val="0070C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83445871"/>
              </p:ext>
            </p:extLst>
          </p:nvPr>
        </p:nvGraphicFramePr>
        <p:xfrm>
          <a:off x="-108520" y="-77259"/>
          <a:ext cx="9361040" cy="7128791"/>
        </p:xfrm>
        <a:graphic>
          <a:graphicData uri="http://schemas.openxmlformats.org/drawingml/2006/table">
            <a:tbl>
              <a:tblPr firstRow="1" bandRow="1">
                <a:effectLst>
                  <a:outerShdw blurRad="50800" dist="50800" dir="5400000" algn="ctr" rotWithShape="0">
                    <a:schemeClr val="tx2"/>
                  </a:outerShdw>
                </a:effectLst>
                <a:tableStyleId>{5C22544A-7EE6-4342-B048-85BDC9FD1C3A}</a:tableStyleId>
              </a:tblPr>
              <a:tblGrid>
                <a:gridCol w="2340260">
                  <a:extLst>
                    <a:ext uri="{9D8B030D-6E8A-4147-A177-3AD203B41FA5}">
                      <a16:colId xmlns="" xmlns:a16="http://schemas.microsoft.com/office/drawing/2014/main" val="2312995410"/>
                    </a:ext>
                  </a:extLst>
                </a:gridCol>
                <a:gridCol w="2340260">
                  <a:extLst>
                    <a:ext uri="{9D8B030D-6E8A-4147-A177-3AD203B41FA5}">
                      <a16:colId xmlns="" xmlns:a16="http://schemas.microsoft.com/office/drawing/2014/main" val="3058221752"/>
                    </a:ext>
                  </a:extLst>
                </a:gridCol>
                <a:gridCol w="2340260">
                  <a:extLst>
                    <a:ext uri="{9D8B030D-6E8A-4147-A177-3AD203B41FA5}">
                      <a16:colId xmlns="" xmlns:a16="http://schemas.microsoft.com/office/drawing/2014/main" val="1881442216"/>
                    </a:ext>
                  </a:extLst>
                </a:gridCol>
                <a:gridCol w="2340260">
                  <a:extLst>
                    <a:ext uri="{9D8B030D-6E8A-4147-A177-3AD203B41FA5}">
                      <a16:colId xmlns="" xmlns:a16="http://schemas.microsoft.com/office/drawing/2014/main" val="2214874036"/>
                    </a:ext>
                  </a:extLst>
                </a:gridCol>
              </a:tblGrid>
              <a:tr h="594585">
                <a:tc>
                  <a:txBody>
                    <a:bodyPr/>
                    <a:lstStyle/>
                    <a:p>
                      <a:pPr algn="ctr"/>
                      <a:r>
                        <a:rPr lang="en-GB" sz="1600" baseline="0" dirty="0" smtClean="0">
                          <a:solidFill>
                            <a:schemeClr val="tx1"/>
                          </a:solidFill>
                        </a:rPr>
                        <a:t>SS01</a:t>
                      </a:r>
                    </a:p>
                    <a:p>
                      <a:pPr algn="ctr"/>
                      <a:r>
                        <a:rPr lang="en-GB" sz="1200" baseline="0" dirty="0" smtClean="0">
                          <a:solidFill>
                            <a:schemeClr val="tx1"/>
                          </a:solidFill>
                        </a:rPr>
                        <a:t>Types of Number</a:t>
                      </a:r>
                      <a:endParaRPr lang="en-GB" sz="1200" dirty="0" smtClean="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0000"/>
                    </a:solidFill>
                  </a:tcPr>
                </a:tc>
                <a:tc>
                  <a:txBody>
                    <a:bodyPr/>
                    <a:lstStyle/>
                    <a:p>
                      <a:pPr algn="ctr"/>
                      <a:r>
                        <a:rPr lang="en-GB" sz="1600" dirty="0" smtClean="0">
                          <a:solidFill>
                            <a:schemeClr val="tx1"/>
                          </a:solidFill>
                        </a:rPr>
                        <a:t>SS02</a:t>
                      </a:r>
                    </a:p>
                    <a:p>
                      <a:pPr algn="ctr"/>
                      <a:r>
                        <a:rPr lang="en-GB" sz="1200" dirty="0" smtClean="0">
                          <a:solidFill>
                            <a:schemeClr val="tx1"/>
                          </a:solidFill>
                        </a:rPr>
                        <a:t>Rounding</a:t>
                      </a:r>
                      <a:r>
                        <a:rPr lang="en-GB" sz="1200" baseline="0" dirty="0" smtClean="0">
                          <a:solidFill>
                            <a:schemeClr val="tx1"/>
                          </a:solidFill>
                        </a:rPr>
                        <a:t> and Estimation</a:t>
                      </a:r>
                      <a:endParaRPr lang="en-GB" sz="12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en-GB" sz="1600" dirty="0" smtClean="0">
                          <a:solidFill>
                            <a:schemeClr val="tx1"/>
                          </a:solidFill>
                        </a:rPr>
                        <a:t>SS03</a:t>
                      </a:r>
                    </a:p>
                    <a:p>
                      <a:pPr algn="ctr"/>
                      <a:r>
                        <a:rPr lang="en-GB" sz="1200" dirty="0" smtClean="0">
                          <a:solidFill>
                            <a:schemeClr val="tx1"/>
                          </a:solidFill>
                        </a:rPr>
                        <a:t>Using Number</a:t>
                      </a:r>
                      <a:endParaRPr lang="en-GB" sz="12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6600"/>
                    </a:solidFill>
                  </a:tcPr>
                </a:tc>
                <a:tc>
                  <a:txBody>
                    <a:bodyPr/>
                    <a:lstStyle/>
                    <a:p>
                      <a:pPr algn="ctr"/>
                      <a:r>
                        <a:rPr lang="en-GB" sz="1600" dirty="0" smtClean="0">
                          <a:solidFill>
                            <a:schemeClr val="tx1"/>
                          </a:solidFill>
                        </a:rPr>
                        <a:t>SS04</a:t>
                      </a:r>
                    </a:p>
                    <a:p>
                      <a:pPr algn="ctr"/>
                      <a:r>
                        <a:rPr lang="en-GB" sz="1200" dirty="0" smtClean="0">
                          <a:solidFill>
                            <a:schemeClr val="tx1"/>
                          </a:solidFill>
                        </a:rPr>
                        <a:t>Simplify and Solve</a:t>
                      </a:r>
                      <a:endParaRPr lang="en-GB" sz="12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 xmlns:a16="http://schemas.microsoft.com/office/drawing/2014/main" val="1483607069"/>
                  </a:ext>
                </a:extLst>
              </a:tr>
              <a:tr h="1226938">
                <a:tc>
                  <a:txBody>
                    <a:bodyPr/>
                    <a:lstStyle/>
                    <a:p>
                      <a:endParaRPr lang="en-GB" dirty="0" smtClean="0"/>
                    </a:p>
                    <a:p>
                      <a:endParaRPr lang="en-GB" dirty="0" smtClean="0"/>
                    </a:p>
                    <a:p>
                      <a:endParaRPr lang="en-GB" dirty="0" smtClean="0"/>
                    </a:p>
                    <a:p>
                      <a:endParaRPr lang="en-GB" dirty="0" smtClean="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867401376"/>
                  </a:ext>
                </a:extLst>
              </a:tr>
              <a:tr h="556816">
                <a:tc>
                  <a:txBody>
                    <a:bodyPr/>
                    <a:lstStyle/>
                    <a:p>
                      <a:pPr algn="ctr"/>
                      <a:r>
                        <a:rPr lang="en-GB" sz="1600" b="1" dirty="0" smtClean="0">
                          <a:solidFill>
                            <a:schemeClr val="tx1"/>
                          </a:solidFill>
                        </a:rPr>
                        <a:t>SS05</a:t>
                      </a:r>
                    </a:p>
                    <a:p>
                      <a:pPr algn="ctr"/>
                      <a:r>
                        <a:rPr lang="en-GB" sz="1200" b="1" dirty="0" smtClean="0">
                          <a:solidFill>
                            <a:schemeClr val="tx1"/>
                          </a:solidFill>
                        </a:rPr>
                        <a:t>Percentages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1600" b="1" dirty="0" smtClean="0">
                          <a:solidFill>
                            <a:schemeClr val="tx1"/>
                          </a:solidFill>
                        </a:rPr>
                        <a:t>SS06</a:t>
                      </a:r>
                    </a:p>
                    <a:p>
                      <a:pPr algn="ctr"/>
                      <a:r>
                        <a:rPr lang="en-GB" sz="1200" b="1" dirty="0" smtClean="0">
                          <a:solidFill>
                            <a:schemeClr val="tx1"/>
                          </a:solidFill>
                        </a:rPr>
                        <a:t>Representing Data</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GB" sz="1600" b="1" dirty="0" smtClean="0">
                          <a:solidFill>
                            <a:schemeClr val="tx1"/>
                          </a:solidFill>
                        </a:rPr>
                        <a:t>SS07</a:t>
                      </a:r>
                    </a:p>
                    <a:p>
                      <a:pPr algn="ctr"/>
                      <a:r>
                        <a:rPr lang="en-GB" sz="1200" b="1" dirty="0" smtClean="0">
                          <a:solidFill>
                            <a:schemeClr val="tx1"/>
                          </a:solidFill>
                        </a:rPr>
                        <a:t>Averages and Spread</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en-GB" sz="1600" b="1" dirty="0" smtClean="0">
                          <a:solidFill>
                            <a:schemeClr val="tx1"/>
                          </a:solidFill>
                        </a:rPr>
                        <a:t>SS08</a:t>
                      </a:r>
                    </a:p>
                    <a:p>
                      <a:pPr algn="ctr"/>
                      <a:r>
                        <a:rPr lang="en-GB" sz="1200" b="1" dirty="0" smtClean="0">
                          <a:solidFill>
                            <a:schemeClr val="tx1"/>
                          </a:solidFill>
                        </a:rPr>
                        <a:t>Right-angled</a:t>
                      </a:r>
                      <a:r>
                        <a:rPr lang="en-GB" sz="1200" b="1" baseline="0" dirty="0" smtClean="0">
                          <a:solidFill>
                            <a:schemeClr val="tx1"/>
                          </a:solidFill>
                        </a:rPr>
                        <a:t> Triangles</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00"/>
                    </a:solidFill>
                  </a:tcPr>
                </a:tc>
                <a:extLst>
                  <a:ext uri="{0D108BD9-81ED-4DB2-BD59-A6C34878D82A}">
                    <a16:rowId xmlns="" xmlns:a16="http://schemas.microsoft.com/office/drawing/2014/main" val="242678181"/>
                  </a:ext>
                </a:extLst>
              </a:tr>
              <a:tr h="1226938">
                <a:tc>
                  <a:txBody>
                    <a:bodyPr/>
                    <a:lstStyle/>
                    <a:p>
                      <a:pPr algn="ctr"/>
                      <a:endParaRPr lang="en-GB" b="1" dirty="0" smtClean="0">
                        <a:solidFill>
                          <a:srgbClr val="0070C0"/>
                        </a:solidFill>
                      </a:endParaRPr>
                    </a:p>
                    <a:p>
                      <a:pPr algn="ctr"/>
                      <a:endParaRPr lang="en-GB" b="1" dirty="0" smtClean="0">
                        <a:solidFill>
                          <a:srgbClr val="0070C0"/>
                        </a:solidFill>
                      </a:endParaRPr>
                    </a:p>
                    <a:p>
                      <a:pPr algn="ctr"/>
                      <a:endParaRPr lang="en-GB" b="1" dirty="0" smtClean="0">
                        <a:solidFill>
                          <a:srgbClr val="0070C0"/>
                        </a:solidFill>
                      </a:endParaRPr>
                    </a:p>
                    <a:p>
                      <a:pPr algn="ctr"/>
                      <a:endParaRPr lang="en-GB"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802721569"/>
                  </a:ext>
                </a:extLst>
              </a:tr>
              <a:tr h="534819">
                <a:tc>
                  <a:txBody>
                    <a:bodyPr/>
                    <a:lstStyle/>
                    <a:p>
                      <a:pPr algn="ctr"/>
                      <a:r>
                        <a:rPr lang="en-GB" sz="1600" b="1" dirty="0" smtClean="0">
                          <a:solidFill>
                            <a:schemeClr val="tx1"/>
                          </a:solidFill>
                        </a:rPr>
                        <a:t>SS09</a:t>
                      </a:r>
                    </a:p>
                    <a:p>
                      <a:pPr algn="ctr"/>
                      <a:r>
                        <a:rPr lang="en-GB" sz="1200" b="1" dirty="0" smtClean="0">
                          <a:solidFill>
                            <a:schemeClr val="tx1"/>
                          </a:solidFill>
                        </a:rPr>
                        <a:t>Measures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99"/>
                    </a:solidFill>
                  </a:tcPr>
                </a:tc>
                <a:tc>
                  <a:txBody>
                    <a:bodyPr/>
                    <a:lstStyle/>
                    <a:p>
                      <a:pPr algn="ctr"/>
                      <a:r>
                        <a:rPr lang="en-GB" sz="1600" b="1" dirty="0" smtClean="0">
                          <a:solidFill>
                            <a:schemeClr val="tx1"/>
                          </a:solidFill>
                        </a:rPr>
                        <a:t>SS10</a:t>
                      </a:r>
                    </a:p>
                    <a:p>
                      <a:pPr algn="ctr"/>
                      <a:r>
                        <a:rPr lang="en-GB" sz="1200" b="1" dirty="0" smtClean="0">
                          <a:solidFill>
                            <a:schemeClr val="tx1"/>
                          </a:solidFill>
                        </a:rPr>
                        <a:t>Perimeter,</a:t>
                      </a:r>
                      <a:r>
                        <a:rPr lang="en-GB" sz="1200" b="1" baseline="0" dirty="0" smtClean="0">
                          <a:solidFill>
                            <a:schemeClr val="tx1"/>
                          </a:solidFill>
                        </a:rPr>
                        <a:t> Area and Volume</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GB" sz="1600" b="1" dirty="0" smtClean="0">
                          <a:solidFill>
                            <a:schemeClr val="tx1"/>
                          </a:solidFill>
                        </a:rPr>
                        <a:t>SS11</a:t>
                      </a:r>
                    </a:p>
                    <a:p>
                      <a:pPr algn="ctr"/>
                      <a:r>
                        <a:rPr lang="en-GB" sz="1200" b="1" dirty="0" smtClean="0">
                          <a:solidFill>
                            <a:schemeClr val="tx1"/>
                          </a:solidFill>
                        </a:rPr>
                        <a:t>Ratio</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C6FF"/>
                    </a:solidFill>
                  </a:tcPr>
                </a:tc>
                <a:tc>
                  <a:txBody>
                    <a:bodyPr/>
                    <a:lstStyle/>
                    <a:p>
                      <a:pPr algn="ctr"/>
                      <a:r>
                        <a:rPr lang="en-GB" sz="1600" b="1" dirty="0" smtClean="0">
                          <a:solidFill>
                            <a:schemeClr val="tx1"/>
                          </a:solidFill>
                        </a:rPr>
                        <a:t>SS12</a:t>
                      </a:r>
                    </a:p>
                    <a:p>
                      <a:pPr algn="ctr"/>
                      <a:r>
                        <a:rPr lang="en-GB" sz="1200" b="1" dirty="0" smtClean="0">
                          <a:solidFill>
                            <a:schemeClr val="tx1"/>
                          </a:solidFill>
                        </a:rPr>
                        <a:t>Proportion</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81E2"/>
                    </a:solidFill>
                  </a:tcPr>
                </a:tc>
                <a:extLst>
                  <a:ext uri="{0D108BD9-81ED-4DB2-BD59-A6C34878D82A}">
                    <a16:rowId xmlns="" xmlns:a16="http://schemas.microsoft.com/office/drawing/2014/main" val="3108889972"/>
                  </a:ext>
                </a:extLst>
              </a:tr>
              <a:tr h="1226938">
                <a:tc>
                  <a:txBody>
                    <a:bodyPr/>
                    <a:lstStyle/>
                    <a:p>
                      <a:pPr algn="ctr"/>
                      <a:endParaRPr lang="en-GB" b="1" dirty="0" smtClean="0">
                        <a:solidFill>
                          <a:srgbClr val="0070C0"/>
                        </a:solidFill>
                      </a:endParaRPr>
                    </a:p>
                    <a:p>
                      <a:pPr algn="ctr"/>
                      <a:endParaRPr lang="en-GB" b="1" dirty="0" smtClean="0">
                        <a:solidFill>
                          <a:srgbClr val="0070C0"/>
                        </a:solidFill>
                      </a:endParaRPr>
                    </a:p>
                    <a:p>
                      <a:pPr algn="ctr"/>
                      <a:endParaRPr lang="en-GB" b="1" dirty="0" smtClean="0">
                        <a:solidFill>
                          <a:srgbClr val="0070C0"/>
                        </a:solidFill>
                      </a:endParaRPr>
                    </a:p>
                    <a:p>
                      <a:pPr algn="ctr"/>
                      <a:endParaRPr lang="en-GB"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543035508"/>
                  </a:ext>
                </a:extLst>
              </a:tr>
              <a:tr h="534819">
                <a:tc>
                  <a:txBody>
                    <a:bodyPr/>
                    <a:lstStyle/>
                    <a:p>
                      <a:pPr algn="ctr"/>
                      <a:r>
                        <a:rPr lang="en-GB" sz="1600" b="1" dirty="0" smtClean="0">
                          <a:solidFill>
                            <a:schemeClr val="tx1"/>
                          </a:solidFill>
                        </a:rPr>
                        <a:t>SS13</a:t>
                      </a:r>
                    </a:p>
                    <a:p>
                      <a:pPr algn="ctr"/>
                      <a:r>
                        <a:rPr lang="en-GB" sz="1200" b="1" dirty="0" smtClean="0">
                          <a:solidFill>
                            <a:schemeClr val="tx1"/>
                          </a:solidFill>
                        </a:rPr>
                        <a:t>Basic Probability</a:t>
                      </a:r>
                      <a:endParaRPr lang="en-GB"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6A2"/>
                    </a:solidFill>
                  </a:tcPr>
                </a:tc>
                <a:tc>
                  <a:txBody>
                    <a:bodyPr/>
                    <a:lstStyle/>
                    <a:p>
                      <a:pPr algn="ctr"/>
                      <a:r>
                        <a:rPr lang="en-GB" sz="1600" b="1" dirty="0" smtClean="0">
                          <a:solidFill>
                            <a:schemeClr val="tx1"/>
                          </a:solidFill>
                        </a:rPr>
                        <a:t>SS14</a:t>
                      </a:r>
                    </a:p>
                    <a:p>
                      <a:pPr algn="ctr"/>
                      <a:r>
                        <a:rPr lang="en-GB" sz="1200" b="1" dirty="0" smtClean="0">
                          <a:solidFill>
                            <a:schemeClr val="tx1"/>
                          </a:solidFill>
                        </a:rPr>
                        <a:t>Angle Properties</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algn="ctr"/>
                      <a:r>
                        <a:rPr lang="en-GB" sz="1600" b="1" dirty="0" smtClean="0">
                          <a:solidFill>
                            <a:schemeClr val="tx1"/>
                          </a:solidFill>
                        </a:rPr>
                        <a:t>SS15</a:t>
                      </a:r>
                    </a:p>
                    <a:p>
                      <a:pPr algn="ctr"/>
                      <a:r>
                        <a:rPr lang="en-GB" sz="1200" b="1" dirty="0" smtClean="0">
                          <a:solidFill>
                            <a:schemeClr val="tx1"/>
                          </a:solidFill>
                        </a:rPr>
                        <a:t>Solve and Graph</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66FF"/>
                    </a:solidFill>
                  </a:tcPr>
                </a:tc>
                <a:tc>
                  <a:txBody>
                    <a:bodyPr/>
                    <a:lstStyle/>
                    <a:p>
                      <a:pPr algn="ctr"/>
                      <a:r>
                        <a:rPr lang="en-GB" sz="1600" b="1" dirty="0" smtClean="0">
                          <a:solidFill>
                            <a:schemeClr val="tx1"/>
                          </a:solidFill>
                        </a:rPr>
                        <a:t>SS16</a:t>
                      </a:r>
                    </a:p>
                    <a:p>
                      <a:pPr algn="ctr"/>
                      <a:r>
                        <a:rPr lang="en-GB" sz="1200" b="1" dirty="0" smtClean="0">
                          <a:solidFill>
                            <a:schemeClr val="tx1"/>
                          </a:solidFill>
                        </a:rPr>
                        <a:t>Transformations</a:t>
                      </a:r>
                      <a:endParaRPr lang="en-GB" sz="12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FF"/>
                    </a:solidFill>
                  </a:tcPr>
                </a:tc>
                <a:extLst>
                  <a:ext uri="{0D108BD9-81ED-4DB2-BD59-A6C34878D82A}">
                    <a16:rowId xmlns="" xmlns:a16="http://schemas.microsoft.com/office/drawing/2014/main" val="2464068363"/>
                  </a:ext>
                </a:extLst>
              </a:tr>
              <a:tr h="1226938">
                <a:tc>
                  <a:txBody>
                    <a:bodyPr/>
                    <a:lstStyle/>
                    <a:p>
                      <a:pPr algn="ctr"/>
                      <a:endParaRPr lang="en-GB" b="1" dirty="0" smtClean="0">
                        <a:solidFill>
                          <a:srgbClr val="0070C0"/>
                        </a:solidFill>
                      </a:endParaRPr>
                    </a:p>
                    <a:p>
                      <a:pPr algn="ctr"/>
                      <a:endParaRPr lang="en-GB" b="1" dirty="0" smtClean="0">
                        <a:solidFill>
                          <a:srgbClr val="0070C0"/>
                        </a:solidFill>
                      </a:endParaRPr>
                    </a:p>
                    <a:p>
                      <a:pPr algn="ctr"/>
                      <a:endParaRPr lang="en-GB" b="1" dirty="0" smtClean="0">
                        <a:solidFill>
                          <a:srgbClr val="0070C0"/>
                        </a:solidFill>
                      </a:endParaRPr>
                    </a:p>
                    <a:p>
                      <a:pPr algn="ctr"/>
                      <a:endParaRPr lang="en-GB"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200" b="1" dirty="0">
                        <a:solidFill>
                          <a:srgbClr val="0070C0"/>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584416359"/>
                  </a:ext>
                </a:extLst>
              </a:tr>
            </a:tbl>
          </a:graphicData>
        </a:graphic>
      </p:graphicFrame>
      <p:pic>
        <p:nvPicPr>
          <p:cNvPr id="1028" name="Picture 4" descr="Cartoon Numbers 1-10 | ... -the-Numbers-1-10-Stock-Illustration ...">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548680"/>
            <a:ext cx="946224" cy="10885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hlinkClick r:id="rId4" action="ppaction://hlinksldjump"/>
          </p:cNvPr>
          <p:cNvPicPr>
            <a:picLocks noChangeAspect="1"/>
          </p:cNvPicPr>
          <p:nvPr/>
        </p:nvPicPr>
        <p:blipFill>
          <a:blip r:embed="rId5"/>
          <a:stretch>
            <a:fillRect/>
          </a:stretch>
        </p:blipFill>
        <p:spPr>
          <a:xfrm>
            <a:off x="5234090" y="570928"/>
            <a:ext cx="1120498" cy="1120498"/>
          </a:xfrm>
          <a:prstGeom prst="rect">
            <a:avLst/>
          </a:prstGeom>
        </p:spPr>
      </p:pic>
      <p:pic>
        <p:nvPicPr>
          <p:cNvPr id="9" name="Picture 8">
            <a:hlinkClick r:id="rId6" action="ppaction://hlinksldjump"/>
          </p:cNvPr>
          <p:cNvPicPr>
            <a:picLocks noChangeAspect="1"/>
          </p:cNvPicPr>
          <p:nvPr/>
        </p:nvPicPr>
        <p:blipFill>
          <a:blip r:embed="rId7"/>
          <a:stretch>
            <a:fillRect/>
          </a:stretch>
        </p:blipFill>
        <p:spPr>
          <a:xfrm>
            <a:off x="7512224" y="570928"/>
            <a:ext cx="1328936" cy="996702"/>
          </a:xfrm>
          <a:prstGeom prst="rect">
            <a:avLst/>
          </a:prstGeom>
        </p:spPr>
      </p:pic>
      <p:pic>
        <p:nvPicPr>
          <p:cNvPr id="1032" name="Picture 8" descr="Free Percent Cliparts, Download Free Clip Art, Free Clip Art on ...">
            <a:hlinkClick r:id="rId8" action="ppaction://hlinksldjump"/>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8379" y="2376412"/>
            <a:ext cx="1052589" cy="105258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10" action="ppaction://hlinksldjump"/>
          </p:cNvPr>
          <p:cNvPicPr>
            <a:picLocks noChangeAspect="1"/>
          </p:cNvPicPr>
          <p:nvPr/>
        </p:nvPicPr>
        <p:blipFill>
          <a:blip r:embed="rId11"/>
          <a:stretch>
            <a:fillRect/>
          </a:stretch>
        </p:blipFill>
        <p:spPr>
          <a:xfrm>
            <a:off x="7678351" y="2347203"/>
            <a:ext cx="1008451" cy="1036271"/>
          </a:xfrm>
          <a:prstGeom prst="rect">
            <a:avLst/>
          </a:prstGeom>
        </p:spPr>
      </p:pic>
      <p:pic>
        <p:nvPicPr>
          <p:cNvPr id="16" name="Picture 15">
            <a:hlinkClick r:id="rId12" action="ppaction://hlinksldjump"/>
          </p:cNvPr>
          <p:cNvPicPr>
            <a:picLocks noChangeAspect="1"/>
          </p:cNvPicPr>
          <p:nvPr/>
        </p:nvPicPr>
        <p:blipFill>
          <a:blip r:embed="rId13"/>
          <a:stretch>
            <a:fillRect/>
          </a:stretch>
        </p:blipFill>
        <p:spPr>
          <a:xfrm>
            <a:off x="5193890" y="2377393"/>
            <a:ext cx="1072530" cy="1058293"/>
          </a:xfrm>
          <a:prstGeom prst="rect">
            <a:avLst/>
          </a:prstGeom>
        </p:spPr>
      </p:pic>
      <p:pic>
        <p:nvPicPr>
          <p:cNvPr id="17" name="Picture 16">
            <a:hlinkClick r:id="rId14" action="ppaction://hlinksldjump"/>
          </p:cNvPr>
          <p:cNvPicPr>
            <a:picLocks noChangeAspect="1"/>
          </p:cNvPicPr>
          <p:nvPr/>
        </p:nvPicPr>
        <p:blipFill>
          <a:blip r:embed="rId15"/>
          <a:stretch>
            <a:fillRect/>
          </a:stretch>
        </p:blipFill>
        <p:spPr>
          <a:xfrm>
            <a:off x="462800" y="5877272"/>
            <a:ext cx="1256001" cy="908720"/>
          </a:xfrm>
          <a:prstGeom prst="rect">
            <a:avLst/>
          </a:prstGeom>
        </p:spPr>
      </p:pic>
      <p:pic>
        <p:nvPicPr>
          <p:cNvPr id="20" name="Picture 19">
            <a:hlinkClick r:id="rId16" action="ppaction://hlinksldjump"/>
          </p:cNvPr>
          <p:cNvPicPr>
            <a:picLocks noChangeAspect="1"/>
          </p:cNvPicPr>
          <p:nvPr/>
        </p:nvPicPr>
        <p:blipFill>
          <a:blip r:embed="rId17"/>
          <a:stretch>
            <a:fillRect/>
          </a:stretch>
        </p:blipFill>
        <p:spPr>
          <a:xfrm>
            <a:off x="2960462" y="665412"/>
            <a:ext cx="896568" cy="1020791"/>
          </a:xfrm>
          <a:prstGeom prst="rect">
            <a:avLst/>
          </a:prstGeom>
        </p:spPr>
      </p:pic>
      <p:pic>
        <p:nvPicPr>
          <p:cNvPr id="21" name="Picture 20">
            <a:hlinkClick r:id="rId18" action="ppaction://hlinksldjump"/>
          </p:cNvPr>
          <p:cNvPicPr>
            <a:picLocks noChangeAspect="1"/>
          </p:cNvPicPr>
          <p:nvPr/>
        </p:nvPicPr>
        <p:blipFill>
          <a:blip r:embed="rId19"/>
          <a:stretch>
            <a:fillRect/>
          </a:stretch>
        </p:blipFill>
        <p:spPr>
          <a:xfrm>
            <a:off x="2880741" y="2390621"/>
            <a:ext cx="1096516" cy="1096516"/>
          </a:xfrm>
          <a:prstGeom prst="rect">
            <a:avLst/>
          </a:prstGeom>
        </p:spPr>
      </p:pic>
      <p:pic>
        <p:nvPicPr>
          <p:cNvPr id="24" name="Picture 23">
            <a:hlinkClick r:id="rId20" action="ppaction://hlinksldjump"/>
          </p:cNvPr>
          <p:cNvPicPr>
            <a:picLocks noChangeAspect="1"/>
          </p:cNvPicPr>
          <p:nvPr/>
        </p:nvPicPr>
        <p:blipFill>
          <a:blip r:embed="rId21"/>
          <a:stretch>
            <a:fillRect/>
          </a:stretch>
        </p:blipFill>
        <p:spPr>
          <a:xfrm>
            <a:off x="558379" y="4110190"/>
            <a:ext cx="1217391" cy="1018633"/>
          </a:xfrm>
          <a:prstGeom prst="rect">
            <a:avLst/>
          </a:prstGeom>
        </p:spPr>
      </p:pic>
      <p:pic>
        <p:nvPicPr>
          <p:cNvPr id="25" name="Picture 24">
            <a:hlinkClick r:id="rId22" action="ppaction://hlinksldjump"/>
          </p:cNvPr>
          <p:cNvPicPr>
            <a:picLocks noChangeAspect="1"/>
          </p:cNvPicPr>
          <p:nvPr/>
        </p:nvPicPr>
        <p:blipFill>
          <a:blip r:embed="rId23"/>
          <a:stretch>
            <a:fillRect/>
          </a:stretch>
        </p:blipFill>
        <p:spPr>
          <a:xfrm>
            <a:off x="5214563" y="4093417"/>
            <a:ext cx="1031185" cy="1031185"/>
          </a:xfrm>
          <a:prstGeom prst="rect">
            <a:avLst/>
          </a:prstGeom>
        </p:spPr>
      </p:pic>
      <p:pic>
        <p:nvPicPr>
          <p:cNvPr id="28" name="Picture 27">
            <a:hlinkClick r:id="rId24" action="ppaction://hlinksldjump"/>
          </p:cNvPr>
          <p:cNvPicPr>
            <a:picLocks noChangeAspect="1"/>
          </p:cNvPicPr>
          <p:nvPr/>
        </p:nvPicPr>
        <p:blipFill>
          <a:blip r:embed="rId25"/>
          <a:stretch>
            <a:fillRect/>
          </a:stretch>
        </p:blipFill>
        <p:spPr>
          <a:xfrm>
            <a:off x="3001144" y="5894520"/>
            <a:ext cx="1024259" cy="1024259"/>
          </a:xfrm>
          <a:prstGeom prst="rect">
            <a:avLst/>
          </a:prstGeom>
        </p:spPr>
      </p:pic>
      <p:pic>
        <p:nvPicPr>
          <p:cNvPr id="29" name="Picture 28">
            <a:hlinkClick r:id="rId24" action="ppaction://hlinksldjump"/>
          </p:cNvPr>
          <p:cNvPicPr>
            <a:picLocks noChangeAspect="1"/>
          </p:cNvPicPr>
          <p:nvPr/>
        </p:nvPicPr>
        <p:blipFill>
          <a:blip r:embed="rId26"/>
          <a:stretch>
            <a:fillRect/>
          </a:stretch>
        </p:blipFill>
        <p:spPr>
          <a:xfrm>
            <a:off x="5295907" y="5942295"/>
            <a:ext cx="976484" cy="976484"/>
          </a:xfrm>
          <a:prstGeom prst="rect">
            <a:avLst/>
          </a:prstGeom>
        </p:spPr>
      </p:pic>
      <p:pic>
        <p:nvPicPr>
          <p:cNvPr id="31" name="Picture 30">
            <a:hlinkClick r:id="rId27" action="ppaction://hlinksldjump"/>
          </p:cNvPr>
          <p:cNvPicPr>
            <a:picLocks noChangeAspect="1"/>
          </p:cNvPicPr>
          <p:nvPr/>
        </p:nvPicPr>
        <p:blipFill>
          <a:blip r:embed="rId28"/>
          <a:stretch>
            <a:fillRect/>
          </a:stretch>
        </p:blipFill>
        <p:spPr>
          <a:xfrm>
            <a:off x="7512224" y="5920824"/>
            <a:ext cx="1261366" cy="865168"/>
          </a:xfrm>
          <a:prstGeom prst="rect">
            <a:avLst/>
          </a:prstGeom>
        </p:spPr>
      </p:pic>
      <p:pic>
        <p:nvPicPr>
          <p:cNvPr id="33" name="Picture 32">
            <a:hlinkClick r:id="rId29" action="ppaction://hlinksldjump"/>
          </p:cNvPr>
          <p:cNvPicPr>
            <a:picLocks noChangeAspect="1"/>
          </p:cNvPicPr>
          <p:nvPr/>
        </p:nvPicPr>
        <p:blipFill>
          <a:blip r:embed="rId30"/>
          <a:stretch>
            <a:fillRect/>
          </a:stretch>
        </p:blipFill>
        <p:spPr>
          <a:xfrm>
            <a:off x="2833770" y="4121320"/>
            <a:ext cx="1036514" cy="1008926"/>
          </a:xfrm>
          <a:prstGeom prst="rect">
            <a:avLst/>
          </a:prstGeom>
        </p:spPr>
      </p:pic>
      <p:pic>
        <p:nvPicPr>
          <p:cNvPr id="35" name="Picture 34">
            <a:hlinkClick r:id="rId31" action="ppaction://hlinksldjump"/>
          </p:cNvPr>
          <p:cNvPicPr>
            <a:picLocks noChangeAspect="1"/>
          </p:cNvPicPr>
          <p:nvPr/>
        </p:nvPicPr>
        <p:blipFill>
          <a:blip r:embed="rId32">
            <a:extLst>
              <a:ext uri="{BEBA8EAE-BF5A-486C-A8C5-ECC9F3942E4B}">
                <a14:imgProps xmlns:a14="http://schemas.microsoft.com/office/drawing/2010/main">
                  <a14:imgLayer r:embed="rId33">
                    <a14:imgEffect>
                      <a14:artisticCutout/>
                    </a14:imgEffect>
                    <a14:imgEffect>
                      <a14:sharpenSoften amount="28000"/>
                    </a14:imgEffect>
                    <a14:imgEffect>
                      <a14:brightnessContrast contrast="40000"/>
                    </a14:imgEffect>
                  </a14:imgLayer>
                </a14:imgProps>
              </a:ext>
            </a:extLst>
          </a:blip>
          <a:stretch>
            <a:fillRect/>
          </a:stretch>
        </p:blipFill>
        <p:spPr>
          <a:xfrm>
            <a:off x="7624652" y="4121320"/>
            <a:ext cx="1030951" cy="1030951"/>
          </a:xfrm>
          <a:prstGeom prst="rect">
            <a:avLst/>
          </a:prstGeom>
          <a:solidFill>
            <a:schemeClr val="bg1"/>
          </a:solidFill>
          <a:scene3d>
            <a:camera prst="orthographicFront"/>
            <a:lightRig rig="brightRoom" dir="t"/>
          </a:scene3d>
          <a:sp3d extrusionH="76200" contourW="12700" prstMaterial="powder">
            <a:extrusionClr>
              <a:schemeClr val="tx1"/>
            </a:extrusionClr>
            <a:contourClr>
              <a:schemeClr val="bg1"/>
            </a:contourClr>
          </a:sp3d>
        </p:spPr>
      </p:pic>
    </p:spTree>
    <p:extLst>
      <p:ext uri="{BB962C8B-B14F-4D97-AF65-F5344CB8AC3E}">
        <p14:creationId xmlns:p14="http://schemas.microsoft.com/office/powerpoint/2010/main" val="74268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SS01 – Types of Number</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Recognise types of number - prime, positive, negative, odd, even, square, cube, factor, multiple etc</a:t>
            </a:r>
            <a:r>
              <a:rPr lang="en-GB" sz="1800" dirty="0" smtClean="0"/>
              <a:t>.</a:t>
            </a:r>
            <a:endParaRPr lang="en-GB" sz="1800" dirty="0"/>
          </a:p>
          <a:p>
            <a:pPr fontAlgn="b">
              <a:lnSpc>
                <a:spcPct val="150000"/>
              </a:lnSpc>
            </a:pPr>
            <a:r>
              <a:rPr lang="en-GB" sz="1800" dirty="0"/>
              <a:t>Apply 4 operations (+, -, ×, ÷), including written methods for integers</a:t>
            </a:r>
            <a:r>
              <a:rPr lang="en-GB" sz="1800" dirty="0" smtClean="0"/>
              <a:t>.</a:t>
            </a:r>
            <a:endParaRPr lang="en-GB" sz="1800" dirty="0"/>
          </a:p>
          <a:p>
            <a:pPr fontAlgn="b">
              <a:lnSpc>
                <a:spcPct val="150000"/>
              </a:lnSpc>
            </a:pPr>
            <a:r>
              <a:rPr lang="en-GB" sz="1800" dirty="0"/>
              <a:t>Use index notation</a:t>
            </a:r>
            <a:r>
              <a:rPr lang="en-GB" sz="1800" dirty="0" smtClean="0"/>
              <a:t>.</a:t>
            </a:r>
            <a:endParaRPr lang="en-GB" sz="1800" dirty="0"/>
          </a:p>
          <a:p>
            <a:pPr fontAlgn="b">
              <a:lnSpc>
                <a:spcPct val="150000"/>
              </a:lnSpc>
            </a:pPr>
            <a:r>
              <a:rPr lang="en-GB" sz="1800" dirty="0"/>
              <a:t>Use brackets, powers and hierarchy of operations correctly</a:t>
            </a:r>
            <a:r>
              <a:rPr lang="en-GB" sz="1800" dirty="0" smtClean="0"/>
              <a:t>.</a:t>
            </a:r>
            <a:endParaRPr lang="en-GB" sz="1800" dirty="0"/>
          </a:p>
          <a:p>
            <a:pPr fontAlgn="b">
              <a:lnSpc>
                <a:spcPct val="150000"/>
              </a:lnSpc>
            </a:pPr>
            <a:r>
              <a:rPr lang="en-GB" sz="1800" dirty="0"/>
              <a:t>Calculate with and interpret standard form A × 10</a:t>
            </a:r>
            <a:r>
              <a:rPr lang="en-GB" sz="1800" baseline="30000" dirty="0"/>
              <a:t>n</a:t>
            </a:r>
            <a:r>
              <a:rPr lang="en-GB" sz="1800" dirty="0"/>
              <a:t>, where 1≤A&lt;10 and n is an integer</a:t>
            </a:r>
          </a:p>
          <a:p>
            <a:pPr fontAlgn="b">
              <a:lnSpc>
                <a:spcPct val="150000"/>
              </a:lnSpc>
            </a:pPr>
            <a:r>
              <a:rPr lang="en-GB" sz="1800" dirty="0"/>
              <a:t>Understand the equivalence of fractions, decimals and percentages.</a:t>
            </a:r>
          </a:p>
          <a:p>
            <a:pPr fontAlgn="b">
              <a:lnSpc>
                <a:spcPct val="150000"/>
              </a:lnSpc>
            </a:pPr>
            <a:r>
              <a:rPr lang="en-GB" sz="1800" dirty="0"/>
              <a:t>Order positive and negative numbers, including fractions and decimals. Use signs =, ≠, &lt;, &gt;.</a:t>
            </a:r>
          </a:p>
          <a:p>
            <a:pPr fontAlgn="b">
              <a:lnSpc>
                <a:spcPct val="150000"/>
              </a:lnSpc>
            </a:pPr>
            <a:r>
              <a:rPr lang="en-GB" sz="1800" dirty="0"/>
              <a:t>Simplify and manipulate algebraic expressions by collecting like terms.</a:t>
            </a:r>
          </a:p>
          <a:p>
            <a:endParaRPr lang="en-GB" dirty="0"/>
          </a:p>
        </p:txBody>
      </p:sp>
    </p:spTree>
    <p:extLst>
      <p:ext uri="{BB962C8B-B14F-4D97-AF65-F5344CB8AC3E}">
        <p14:creationId xmlns:p14="http://schemas.microsoft.com/office/powerpoint/2010/main" val="1052284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SS02 – Rounding and Estimation</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Round numbers and measures to an appropriate degree (</a:t>
            </a:r>
            <a:r>
              <a:rPr lang="en-GB" sz="1800" dirty="0" err="1"/>
              <a:t>dp</a:t>
            </a:r>
            <a:r>
              <a:rPr lang="en-GB" sz="1800" dirty="0"/>
              <a:t> and sf).</a:t>
            </a:r>
          </a:p>
          <a:p>
            <a:pPr fontAlgn="b">
              <a:lnSpc>
                <a:spcPct val="150000"/>
              </a:lnSpc>
            </a:pPr>
            <a:r>
              <a:rPr lang="en-GB" sz="1800" dirty="0"/>
              <a:t>Estimate answers; check calculations using approximation and estimation.</a:t>
            </a:r>
          </a:p>
          <a:p>
            <a:endParaRPr lang="en-GB" dirty="0"/>
          </a:p>
        </p:txBody>
      </p:sp>
    </p:spTree>
    <p:extLst>
      <p:ext uri="{BB962C8B-B14F-4D97-AF65-F5344CB8AC3E}">
        <p14:creationId xmlns:p14="http://schemas.microsoft.com/office/powerpoint/2010/main" val="3608174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SS03 – Using Number</a:t>
            </a:r>
            <a:endParaRPr lang="en-GB" dirty="0">
              <a:solidFill>
                <a:srgbClr val="0070C0"/>
              </a:solidFill>
            </a:endParaRPr>
          </a:p>
        </p:txBody>
      </p:sp>
      <p:sp>
        <p:nvSpPr>
          <p:cNvPr id="4" name="Content Placeholder 3"/>
          <p:cNvSpPr>
            <a:spLocks noGrp="1"/>
          </p:cNvSpPr>
          <p:nvPr>
            <p:ph idx="1"/>
          </p:nvPr>
        </p:nvSpPr>
        <p:spPr/>
        <p:txBody>
          <a:bodyPr/>
          <a:lstStyle/>
          <a:p>
            <a:pPr fontAlgn="b">
              <a:lnSpc>
                <a:spcPct val="150000"/>
              </a:lnSpc>
            </a:pPr>
            <a:r>
              <a:rPr lang="en-GB" sz="1800" dirty="0"/>
              <a:t>Write a number as a product of its prime factors.</a:t>
            </a:r>
          </a:p>
          <a:p>
            <a:pPr fontAlgn="b">
              <a:lnSpc>
                <a:spcPct val="150000"/>
              </a:lnSpc>
            </a:pPr>
            <a:r>
              <a:rPr lang="en-GB" sz="1800" dirty="0"/>
              <a:t>Find and use 'highest common factors' and 'lowest common multiples'.</a:t>
            </a:r>
          </a:p>
          <a:p>
            <a:pPr fontAlgn="b">
              <a:lnSpc>
                <a:spcPct val="150000"/>
              </a:lnSpc>
            </a:pPr>
            <a:r>
              <a:rPr lang="en-GB" sz="1800" dirty="0"/>
              <a:t>Extend application of 4 operations (+, -, ×, ÷), to include fractions and decimals.</a:t>
            </a:r>
          </a:p>
          <a:p>
            <a:pPr fontAlgn="b">
              <a:lnSpc>
                <a:spcPct val="150000"/>
              </a:lnSpc>
            </a:pPr>
            <a:r>
              <a:rPr lang="en-GB" sz="1800" dirty="0"/>
              <a:t>Use one calculation to find the answer to another.</a:t>
            </a:r>
          </a:p>
          <a:p>
            <a:pPr fontAlgn="b">
              <a:lnSpc>
                <a:spcPct val="150000"/>
              </a:lnSpc>
            </a:pPr>
            <a:r>
              <a:rPr lang="en-GB" sz="1800" dirty="0"/>
              <a:t>Find fractions, decimals and percentages of quantities.</a:t>
            </a:r>
          </a:p>
          <a:p>
            <a:pPr fontAlgn="b">
              <a:lnSpc>
                <a:spcPct val="150000"/>
              </a:lnSpc>
            </a:pPr>
            <a:r>
              <a:rPr lang="en-GB" sz="1800" dirty="0"/>
              <a:t>Substitute values into formulae and expressions.</a:t>
            </a:r>
          </a:p>
          <a:p>
            <a:pPr fontAlgn="b">
              <a:lnSpc>
                <a:spcPct val="150000"/>
              </a:lnSpc>
            </a:pPr>
            <a:r>
              <a:rPr lang="en-GB" sz="1800" dirty="0"/>
              <a:t>Write a number as a product of its prime factors.</a:t>
            </a:r>
          </a:p>
          <a:p>
            <a:pPr fontAlgn="b">
              <a:lnSpc>
                <a:spcPct val="150000"/>
              </a:lnSpc>
            </a:pPr>
            <a:r>
              <a:rPr lang="en-GB" sz="1800" dirty="0"/>
              <a:t>Find and use 'highest common factors' and 'lowest common multiples'.</a:t>
            </a:r>
          </a:p>
          <a:p>
            <a:pPr marL="0" indent="0">
              <a:buNone/>
            </a:pPr>
            <a:endParaRPr lang="en-GB" dirty="0"/>
          </a:p>
        </p:txBody>
      </p:sp>
    </p:spTree>
    <p:extLst>
      <p:ext uri="{BB962C8B-B14F-4D97-AF65-F5344CB8AC3E}">
        <p14:creationId xmlns:p14="http://schemas.microsoft.com/office/powerpoint/2010/main" val="35263331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SS04 – Simplify and Solve</a:t>
            </a:r>
            <a:endParaRPr lang="en-GB" dirty="0">
              <a:solidFill>
                <a:srgbClr val="0070C0"/>
              </a:solidFill>
            </a:endParaRPr>
          </a:p>
        </p:txBody>
      </p:sp>
      <p:sp>
        <p:nvSpPr>
          <p:cNvPr id="4" name="Content Placeholder 3"/>
          <p:cNvSpPr>
            <a:spLocks noGrp="1"/>
          </p:cNvSpPr>
          <p:nvPr>
            <p:ph idx="1"/>
          </p:nvPr>
        </p:nvSpPr>
        <p:spPr/>
        <p:txBody>
          <a:bodyPr/>
          <a:lstStyle/>
          <a:p>
            <a:pPr fontAlgn="b">
              <a:lnSpc>
                <a:spcPct val="150000"/>
              </a:lnSpc>
            </a:pPr>
            <a:r>
              <a:rPr lang="en-GB" sz="1800" dirty="0"/>
              <a:t>Multiplying a single term over a bracket.</a:t>
            </a:r>
          </a:p>
          <a:p>
            <a:pPr fontAlgn="b">
              <a:lnSpc>
                <a:spcPct val="150000"/>
              </a:lnSpc>
            </a:pPr>
            <a:r>
              <a:rPr lang="en-GB" sz="1800" dirty="0"/>
              <a:t>Solve simple linear equations</a:t>
            </a:r>
          </a:p>
          <a:p>
            <a:pPr fontAlgn="b">
              <a:lnSpc>
                <a:spcPct val="150000"/>
              </a:lnSpc>
            </a:pPr>
            <a:r>
              <a:rPr lang="en-GB" sz="1800" dirty="0"/>
              <a:t>Solve linear simultaneous equations</a:t>
            </a:r>
          </a:p>
          <a:p>
            <a:pPr fontAlgn="b">
              <a:lnSpc>
                <a:spcPct val="150000"/>
              </a:lnSpc>
            </a:pPr>
            <a:r>
              <a:rPr lang="en-GB" sz="1800" dirty="0"/>
              <a:t>Expand a pair of brackets.</a:t>
            </a:r>
          </a:p>
          <a:p>
            <a:pPr fontAlgn="b">
              <a:lnSpc>
                <a:spcPct val="150000"/>
              </a:lnSpc>
            </a:pPr>
            <a:r>
              <a:rPr lang="en-GB" sz="1800" dirty="0"/>
              <a:t>Factorise simple expressions.</a:t>
            </a:r>
          </a:p>
          <a:p>
            <a:pPr fontAlgn="b">
              <a:lnSpc>
                <a:spcPct val="150000"/>
              </a:lnSpc>
            </a:pPr>
            <a:r>
              <a:rPr lang="en-GB" sz="1800" dirty="0"/>
              <a:t>Simplifying expressions including products and powers.</a:t>
            </a:r>
          </a:p>
          <a:p>
            <a:pPr fontAlgn="b">
              <a:lnSpc>
                <a:spcPct val="150000"/>
              </a:lnSpc>
            </a:pPr>
            <a:r>
              <a:rPr lang="en-GB" sz="1800" dirty="0"/>
              <a:t>Rearrange formulae to change the subject.</a:t>
            </a:r>
          </a:p>
          <a:p>
            <a:pPr fontAlgn="b">
              <a:lnSpc>
                <a:spcPct val="150000"/>
              </a:lnSpc>
            </a:pPr>
            <a:r>
              <a:rPr lang="en-GB" sz="1800" dirty="0"/>
              <a:t>Generate terms of a sequence using term-to term or position-to-term rules.</a:t>
            </a:r>
          </a:p>
          <a:p>
            <a:endParaRPr lang="en-GB" dirty="0"/>
          </a:p>
        </p:txBody>
      </p:sp>
    </p:spTree>
    <p:extLst>
      <p:ext uri="{BB962C8B-B14F-4D97-AF65-F5344CB8AC3E}">
        <p14:creationId xmlns:p14="http://schemas.microsoft.com/office/powerpoint/2010/main" val="39410965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SS05 – Percentages</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Compare two quantities using percentages.</a:t>
            </a:r>
          </a:p>
          <a:p>
            <a:pPr fontAlgn="b">
              <a:lnSpc>
                <a:spcPct val="150000"/>
              </a:lnSpc>
            </a:pPr>
            <a:r>
              <a:rPr lang="en-GB" sz="1800" dirty="0"/>
              <a:t>Express one quantity as a percentage of another.</a:t>
            </a:r>
          </a:p>
          <a:p>
            <a:pPr fontAlgn="b">
              <a:lnSpc>
                <a:spcPct val="150000"/>
              </a:lnSpc>
            </a:pPr>
            <a:r>
              <a:rPr lang="en-GB" sz="1800" dirty="0"/>
              <a:t>Interpret percentages and percentage changes as a fraction or a decimal.</a:t>
            </a:r>
          </a:p>
          <a:p>
            <a:pPr fontAlgn="b">
              <a:lnSpc>
                <a:spcPct val="150000"/>
              </a:lnSpc>
            </a:pPr>
            <a:r>
              <a:rPr lang="en-GB" sz="1800" dirty="0"/>
              <a:t>Work with percentages greater than 100%.</a:t>
            </a:r>
          </a:p>
          <a:p>
            <a:pPr fontAlgn="b">
              <a:lnSpc>
                <a:spcPct val="150000"/>
              </a:lnSpc>
            </a:pPr>
            <a:r>
              <a:rPr lang="en-GB" sz="1800" dirty="0"/>
              <a:t>Solve problems involving percentage change: increase/decrease and original value problems.</a:t>
            </a:r>
          </a:p>
          <a:p>
            <a:pPr fontAlgn="b">
              <a:lnSpc>
                <a:spcPct val="150000"/>
              </a:lnSpc>
            </a:pPr>
            <a:r>
              <a:rPr lang="en-GB" sz="1800" dirty="0"/>
              <a:t>Simple and compound interest.</a:t>
            </a:r>
          </a:p>
          <a:p>
            <a:pPr fontAlgn="b">
              <a:lnSpc>
                <a:spcPct val="150000"/>
              </a:lnSpc>
            </a:pPr>
            <a:r>
              <a:rPr lang="en-GB" sz="1800" dirty="0"/>
              <a:t>Reverse Percentages</a:t>
            </a:r>
          </a:p>
          <a:p>
            <a:endParaRPr lang="en-GB" dirty="0"/>
          </a:p>
        </p:txBody>
      </p:sp>
    </p:spTree>
    <p:extLst>
      <p:ext uri="{BB962C8B-B14F-4D97-AF65-F5344CB8AC3E}">
        <p14:creationId xmlns:p14="http://schemas.microsoft.com/office/powerpoint/2010/main" val="3803146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SS06 – Representing Data</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Interpret and construct tables, charts and diagrams (pie charts, cumulative frequency diagrams)</a:t>
            </a:r>
          </a:p>
          <a:p>
            <a:pPr fontAlgn="b">
              <a:lnSpc>
                <a:spcPct val="150000"/>
              </a:lnSpc>
            </a:pPr>
            <a:r>
              <a:rPr lang="en-GB" sz="1800" dirty="0"/>
              <a:t>Use and interpret scatter graphs.</a:t>
            </a:r>
          </a:p>
          <a:p>
            <a:pPr fontAlgn="b">
              <a:lnSpc>
                <a:spcPct val="150000"/>
              </a:lnSpc>
            </a:pPr>
            <a:r>
              <a:rPr lang="en-GB" sz="1800" dirty="0"/>
              <a:t>Recognise and describe correlation.</a:t>
            </a:r>
          </a:p>
          <a:p>
            <a:endParaRPr lang="en-GB" dirty="0"/>
          </a:p>
        </p:txBody>
      </p:sp>
    </p:spTree>
    <p:extLst>
      <p:ext uri="{BB962C8B-B14F-4D97-AF65-F5344CB8AC3E}">
        <p14:creationId xmlns:p14="http://schemas.microsoft.com/office/powerpoint/2010/main" val="16508400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SS07 – Averages and Spread</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Appropriately use median, mean, mode and range of discrete data.</a:t>
            </a:r>
          </a:p>
          <a:p>
            <a:pPr fontAlgn="b">
              <a:lnSpc>
                <a:spcPct val="150000"/>
              </a:lnSpc>
            </a:pPr>
            <a:r>
              <a:rPr lang="en-GB" sz="1800" dirty="0"/>
              <a:t>Appropriately use median, mean,  modal class and range of continuous data.</a:t>
            </a:r>
          </a:p>
          <a:p>
            <a:pPr fontAlgn="b">
              <a:lnSpc>
                <a:spcPct val="150000"/>
              </a:lnSpc>
            </a:pPr>
            <a:r>
              <a:rPr lang="en-GB" sz="1800" dirty="0"/>
              <a:t>Interpret, analyse and compare the distributions of data sets including box and whisker plots</a:t>
            </a:r>
          </a:p>
          <a:p>
            <a:endParaRPr lang="en-GB" dirty="0"/>
          </a:p>
        </p:txBody>
      </p:sp>
    </p:spTree>
    <p:extLst>
      <p:ext uri="{BB962C8B-B14F-4D97-AF65-F5344CB8AC3E}">
        <p14:creationId xmlns:p14="http://schemas.microsoft.com/office/powerpoint/2010/main" val="2883679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SS08 – Right Angled Triangles</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Understand and use the formula for Pythagoras' Theorem to find missing lengths and angles in 2D shapes</a:t>
            </a:r>
          </a:p>
          <a:p>
            <a:pPr fontAlgn="b">
              <a:lnSpc>
                <a:spcPct val="150000"/>
              </a:lnSpc>
            </a:pPr>
            <a:r>
              <a:rPr lang="en-GB" sz="1800" dirty="0"/>
              <a:t>Understand and use the trigonometric ratios to find missing lengths and angles in 2D shapes</a:t>
            </a:r>
          </a:p>
          <a:p>
            <a:endParaRPr lang="en-GB" dirty="0"/>
          </a:p>
        </p:txBody>
      </p:sp>
    </p:spTree>
    <p:extLst>
      <p:ext uri="{BB962C8B-B14F-4D97-AF65-F5344CB8AC3E}">
        <p14:creationId xmlns:p14="http://schemas.microsoft.com/office/powerpoint/2010/main" val="32276221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SS09 – Measure</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Use standard units of mass, length, time, money and other measures.</a:t>
            </a:r>
          </a:p>
          <a:p>
            <a:pPr fontAlgn="b">
              <a:lnSpc>
                <a:spcPct val="150000"/>
              </a:lnSpc>
            </a:pPr>
            <a:r>
              <a:rPr lang="en-GB" sz="1800" dirty="0"/>
              <a:t>Use standard compound measures.</a:t>
            </a:r>
          </a:p>
          <a:p>
            <a:pPr fontAlgn="b">
              <a:lnSpc>
                <a:spcPct val="150000"/>
              </a:lnSpc>
            </a:pPr>
            <a:r>
              <a:rPr lang="en-GB" sz="1800" dirty="0"/>
              <a:t>Convert between standard units of measure in the same system.</a:t>
            </a:r>
          </a:p>
          <a:p>
            <a:endParaRPr lang="en-GB" dirty="0"/>
          </a:p>
        </p:txBody>
      </p:sp>
    </p:spTree>
    <p:extLst>
      <p:ext uri="{BB962C8B-B14F-4D97-AF65-F5344CB8AC3E}">
        <p14:creationId xmlns:p14="http://schemas.microsoft.com/office/powerpoint/2010/main" val="24828292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SS10 – Perimeter, Area and Volume</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Identify plans and elevations different shapes.</a:t>
            </a:r>
          </a:p>
          <a:p>
            <a:pPr fontAlgn="b">
              <a:lnSpc>
                <a:spcPct val="150000"/>
              </a:lnSpc>
            </a:pPr>
            <a:r>
              <a:rPr lang="en-GB" sz="1800" dirty="0"/>
              <a:t>Know and apply formulae to calculate: area of triangles, parallelograms, trapezia.</a:t>
            </a:r>
          </a:p>
          <a:p>
            <a:pPr fontAlgn="b">
              <a:lnSpc>
                <a:spcPct val="150000"/>
              </a:lnSpc>
            </a:pPr>
            <a:r>
              <a:rPr lang="en-GB" sz="1800" dirty="0"/>
              <a:t>Know and apply formulae: circumference and area of a circle.</a:t>
            </a:r>
          </a:p>
          <a:p>
            <a:pPr fontAlgn="b">
              <a:lnSpc>
                <a:spcPct val="150000"/>
              </a:lnSpc>
            </a:pPr>
            <a:r>
              <a:rPr lang="en-GB" sz="1800" dirty="0"/>
              <a:t>Calculate perimeters and areas of 2D shapes including composite shapes.</a:t>
            </a:r>
          </a:p>
          <a:p>
            <a:pPr fontAlgn="b">
              <a:lnSpc>
                <a:spcPct val="150000"/>
              </a:lnSpc>
            </a:pPr>
            <a:r>
              <a:rPr lang="en-GB" sz="1800" dirty="0"/>
              <a:t>Know and apply formulae to calculate volume and surface area of cuboids, prisms, spheres and cones</a:t>
            </a:r>
          </a:p>
          <a:p>
            <a:pPr fontAlgn="b">
              <a:lnSpc>
                <a:spcPct val="150000"/>
              </a:lnSpc>
            </a:pPr>
            <a:r>
              <a:rPr lang="en-GB" sz="1800" dirty="0"/>
              <a:t>Know and apply formulae to calculate volume of spheres and cones</a:t>
            </a:r>
          </a:p>
          <a:p>
            <a:endParaRPr lang="en-GB" dirty="0"/>
          </a:p>
        </p:txBody>
      </p:sp>
    </p:spTree>
    <p:extLst>
      <p:ext uri="{BB962C8B-B14F-4D97-AF65-F5344CB8AC3E}">
        <p14:creationId xmlns:p14="http://schemas.microsoft.com/office/powerpoint/2010/main" val="3781432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SS11 – Ratio</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Use ratio notation, including reduction to simplest form.</a:t>
            </a:r>
          </a:p>
          <a:p>
            <a:pPr fontAlgn="b">
              <a:lnSpc>
                <a:spcPct val="150000"/>
              </a:lnSpc>
            </a:pPr>
            <a:r>
              <a:rPr lang="en-GB" sz="1800" dirty="0"/>
              <a:t>Divide a given quantity into two or more parts using ratio.</a:t>
            </a:r>
          </a:p>
          <a:p>
            <a:pPr fontAlgn="b">
              <a:lnSpc>
                <a:spcPct val="150000"/>
              </a:lnSpc>
            </a:pPr>
            <a:r>
              <a:rPr lang="en-GB" sz="1800" dirty="0"/>
              <a:t>Express the division of a quantity into two parts as a ratio.</a:t>
            </a:r>
          </a:p>
          <a:p>
            <a:pPr fontAlgn="b">
              <a:lnSpc>
                <a:spcPct val="150000"/>
              </a:lnSpc>
            </a:pPr>
            <a:r>
              <a:rPr lang="en-GB" sz="1800" dirty="0"/>
              <a:t>Use ratio to calculate values when one quantity is give, not the total.</a:t>
            </a:r>
          </a:p>
          <a:p>
            <a:pPr fontAlgn="b">
              <a:lnSpc>
                <a:spcPct val="150000"/>
              </a:lnSpc>
            </a:pPr>
            <a:r>
              <a:rPr lang="en-GB" sz="1800" dirty="0"/>
              <a:t>Relate ratios to fractions.</a:t>
            </a:r>
          </a:p>
          <a:p>
            <a:endParaRPr lang="en-GB" dirty="0"/>
          </a:p>
        </p:txBody>
      </p:sp>
    </p:spTree>
    <p:extLst>
      <p:ext uri="{BB962C8B-B14F-4D97-AF65-F5344CB8AC3E}">
        <p14:creationId xmlns:p14="http://schemas.microsoft.com/office/powerpoint/2010/main" val="16438689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SS12 – Proportion</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Use scale factors, scale diagrams and maps.</a:t>
            </a:r>
          </a:p>
          <a:p>
            <a:pPr fontAlgn="b">
              <a:lnSpc>
                <a:spcPct val="150000"/>
              </a:lnSpc>
            </a:pPr>
            <a:r>
              <a:rPr lang="en-GB" sz="1800" dirty="0"/>
              <a:t>Use proportion as equality of ratios.</a:t>
            </a:r>
          </a:p>
          <a:p>
            <a:pPr fontAlgn="b">
              <a:lnSpc>
                <a:spcPct val="150000"/>
              </a:lnSpc>
            </a:pPr>
            <a:r>
              <a:rPr lang="en-GB" sz="1800" dirty="0"/>
              <a:t>Solve problems involving direct and inverse proportion.</a:t>
            </a:r>
          </a:p>
          <a:p>
            <a:endParaRPr lang="en-GB" dirty="0"/>
          </a:p>
        </p:txBody>
      </p:sp>
    </p:spTree>
    <p:extLst>
      <p:ext uri="{BB962C8B-B14F-4D97-AF65-F5344CB8AC3E}">
        <p14:creationId xmlns:p14="http://schemas.microsoft.com/office/powerpoint/2010/main" val="37483526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SS13 – Basic Probability</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Use the probability scale 0-1.</a:t>
            </a:r>
          </a:p>
          <a:p>
            <a:pPr fontAlgn="b">
              <a:lnSpc>
                <a:spcPct val="150000"/>
              </a:lnSpc>
            </a:pPr>
            <a:r>
              <a:rPr lang="en-GB" sz="1800" dirty="0"/>
              <a:t>Record, describe and analyse the frequency of outcomes using tables and frequency trees.</a:t>
            </a:r>
          </a:p>
          <a:p>
            <a:pPr fontAlgn="b">
              <a:lnSpc>
                <a:spcPct val="150000"/>
              </a:lnSpc>
            </a:pPr>
            <a:r>
              <a:rPr lang="en-GB" sz="1800" dirty="0"/>
              <a:t>Calculate outcomes of multiple future events by applying ideas of randomness, fairness and equality.</a:t>
            </a:r>
          </a:p>
          <a:p>
            <a:pPr fontAlgn="b">
              <a:lnSpc>
                <a:spcPct val="150000"/>
              </a:lnSpc>
            </a:pPr>
            <a:r>
              <a:rPr lang="en-GB" sz="1800" dirty="0"/>
              <a:t>Use systematic listing methods to record sets of outcomes, including tables and Venn Diagrams.</a:t>
            </a:r>
          </a:p>
          <a:p>
            <a:endParaRPr lang="en-GB" dirty="0"/>
          </a:p>
        </p:txBody>
      </p:sp>
    </p:spTree>
    <p:extLst>
      <p:ext uri="{BB962C8B-B14F-4D97-AF65-F5344CB8AC3E}">
        <p14:creationId xmlns:p14="http://schemas.microsoft.com/office/powerpoint/2010/main" val="17094158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SS14 – Angle Properties</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Apply the properties of angles at a point, angles at a point on a straight line, vertically opposite angles.</a:t>
            </a:r>
          </a:p>
          <a:p>
            <a:pPr fontAlgn="b">
              <a:lnSpc>
                <a:spcPct val="150000"/>
              </a:lnSpc>
            </a:pPr>
            <a:r>
              <a:rPr lang="en-GB" sz="1800" dirty="0"/>
              <a:t>Understand and use alternate and corresponding angels on parallel lines.</a:t>
            </a:r>
          </a:p>
          <a:p>
            <a:pPr fontAlgn="b">
              <a:lnSpc>
                <a:spcPct val="150000"/>
              </a:lnSpc>
            </a:pPr>
            <a:r>
              <a:rPr lang="en-GB" sz="1800" dirty="0"/>
              <a:t>Use the sum of angles in a triangle.</a:t>
            </a:r>
          </a:p>
          <a:p>
            <a:endParaRPr lang="en-GB" dirty="0"/>
          </a:p>
        </p:txBody>
      </p:sp>
    </p:spTree>
    <p:extLst>
      <p:ext uri="{BB962C8B-B14F-4D97-AF65-F5344CB8AC3E}">
        <p14:creationId xmlns:p14="http://schemas.microsoft.com/office/powerpoint/2010/main" val="2999414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SS15 – Solve and Graph</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Work with coordinates in all four quadrants.</a:t>
            </a:r>
          </a:p>
          <a:p>
            <a:pPr fontAlgn="b">
              <a:lnSpc>
                <a:spcPct val="150000"/>
              </a:lnSpc>
            </a:pPr>
            <a:r>
              <a:rPr lang="en-GB" sz="1800" dirty="0"/>
              <a:t>Plot graphs of equations that correspond to straight-line graphs.</a:t>
            </a:r>
          </a:p>
          <a:p>
            <a:pPr fontAlgn="b">
              <a:lnSpc>
                <a:spcPct val="150000"/>
              </a:lnSpc>
            </a:pPr>
            <a:r>
              <a:rPr lang="en-GB" sz="1800" dirty="0"/>
              <a:t>Identify and interpret gradients and intercepts of linear functions both graphically and algebraically.</a:t>
            </a:r>
          </a:p>
          <a:p>
            <a:pPr fontAlgn="b">
              <a:lnSpc>
                <a:spcPct val="150000"/>
              </a:lnSpc>
            </a:pPr>
            <a:r>
              <a:rPr lang="en-GB" sz="1800" dirty="0"/>
              <a:t>Recognise, sketch and interpret graphs of linear and quadratic functions.</a:t>
            </a:r>
          </a:p>
          <a:p>
            <a:pPr fontAlgn="b">
              <a:lnSpc>
                <a:spcPct val="150000"/>
              </a:lnSpc>
            </a:pPr>
            <a:r>
              <a:rPr lang="en-GB" sz="1800" dirty="0"/>
              <a:t>Plot and interpret graphs in real contexts.</a:t>
            </a:r>
          </a:p>
          <a:p>
            <a:pPr fontAlgn="b">
              <a:lnSpc>
                <a:spcPct val="150000"/>
              </a:lnSpc>
            </a:pPr>
            <a:r>
              <a:rPr lang="en-GB" sz="1800" dirty="0"/>
              <a:t>Find approximate solutions using a graph.</a:t>
            </a:r>
          </a:p>
          <a:p>
            <a:pPr marL="0" indent="0">
              <a:lnSpc>
                <a:spcPct val="150000"/>
              </a:lnSpc>
              <a:buNone/>
            </a:pPr>
            <a:endParaRPr lang="en-GB" sz="1800" dirty="0"/>
          </a:p>
        </p:txBody>
      </p:sp>
    </p:spTree>
    <p:extLst>
      <p:ext uri="{BB962C8B-B14F-4D97-AF65-F5344CB8AC3E}">
        <p14:creationId xmlns:p14="http://schemas.microsoft.com/office/powerpoint/2010/main" val="32967084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SS16 – Transformations</a:t>
            </a:r>
            <a:endParaRPr lang="en-GB" dirty="0">
              <a:solidFill>
                <a:srgbClr val="0070C0"/>
              </a:solidFill>
            </a:endParaRPr>
          </a:p>
        </p:txBody>
      </p:sp>
      <p:sp>
        <p:nvSpPr>
          <p:cNvPr id="3" name="Content Placeholder 2"/>
          <p:cNvSpPr>
            <a:spLocks noGrp="1"/>
          </p:cNvSpPr>
          <p:nvPr>
            <p:ph idx="1"/>
          </p:nvPr>
        </p:nvSpPr>
        <p:spPr/>
        <p:txBody>
          <a:bodyPr/>
          <a:lstStyle/>
          <a:p>
            <a:pPr fontAlgn="b">
              <a:lnSpc>
                <a:spcPct val="150000"/>
              </a:lnSpc>
            </a:pPr>
            <a:r>
              <a:rPr lang="en-GB" sz="1800" dirty="0"/>
              <a:t>Identify and describe congruent and similar shapes.</a:t>
            </a:r>
          </a:p>
          <a:p>
            <a:pPr fontAlgn="b">
              <a:lnSpc>
                <a:spcPct val="150000"/>
              </a:lnSpc>
            </a:pPr>
            <a:r>
              <a:rPr lang="en-GB" sz="1800" dirty="0"/>
              <a:t>Use standard ruler and compass constructions.</a:t>
            </a:r>
          </a:p>
          <a:p>
            <a:pPr fontAlgn="b">
              <a:lnSpc>
                <a:spcPct val="150000"/>
              </a:lnSpc>
            </a:pPr>
            <a:r>
              <a:rPr lang="en-GB" sz="1800" dirty="0"/>
              <a:t>Use and apply rotation, reflection, translation and enlargement.</a:t>
            </a:r>
          </a:p>
          <a:p>
            <a:pPr fontAlgn="b">
              <a:lnSpc>
                <a:spcPct val="150000"/>
              </a:lnSpc>
            </a:pPr>
            <a:r>
              <a:rPr lang="en-GB" sz="1800" dirty="0"/>
              <a:t>Describe translations as 2D vectors.</a:t>
            </a:r>
          </a:p>
          <a:p>
            <a:pPr fontAlgn="b">
              <a:lnSpc>
                <a:spcPct val="150000"/>
              </a:lnSpc>
            </a:pPr>
            <a:r>
              <a:rPr lang="en-GB" sz="1800" dirty="0"/>
              <a:t>Solve geometrical problems on coordinate axes.</a:t>
            </a:r>
          </a:p>
          <a:p>
            <a:endParaRPr lang="en-GB" dirty="0"/>
          </a:p>
        </p:txBody>
      </p:sp>
    </p:spTree>
    <p:extLst>
      <p:ext uri="{BB962C8B-B14F-4D97-AF65-F5344CB8AC3E}">
        <p14:creationId xmlns:p14="http://schemas.microsoft.com/office/powerpoint/2010/main" val="1630197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docProps/app.xml><?xml version="1.0" encoding="utf-8"?>
<Properties xmlns="http://schemas.openxmlformats.org/officeDocument/2006/extended-properties" xmlns:vt="http://schemas.openxmlformats.org/officeDocument/2006/docPropsVTypes">
  <Template>ArchwayMaster</Template>
  <TotalTime>11403</TotalTime>
  <Words>945</Words>
  <Application>Microsoft Office PowerPoint</Application>
  <PresentationFormat>On-screen Show (4:3)</PresentationFormat>
  <Paragraphs>141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ArchwayMaster</vt:lpstr>
      <vt:lpstr>PowerPoint Presentation</vt:lpstr>
      <vt:lpstr>Select 16 </vt:lpstr>
      <vt:lpstr>Select 16 </vt:lpstr>
      <vt:lpstr>SS01 – Types of Number</vt:lpstr>
      <vt:lpstr>SS02 – Rounding and Estimation</vt:lpstr>
      <vt:lpstr>SS03 – Using Number</vt:lpstr>
      <vt:lpstr>SS04 – Simplify and Solve</vt:lpstr>
      <vt:lpstr>SS05 – Percentages</vt:lpstr>
      <vt:lpstr>SS06 – Representing Data</vt:lpstr>
      <vt:lpstr>SS07 – Averages and Spread</vt:lpstr>
      <vt:lpstr>SS08 – Right Angled Triangles</vt:lpstr>
      <vt:lpstr>SS09 – Measure</vt:lpstr>
      <vt:lpstr>SS10 – Perimeter, Area and Volume</vt:lpstr>
      <vt:lpstr>SS11 – Ratio</vt:lpstr>
      <vt:lpstr>SS12 – Proportion</vt:lpstr>
      <vt:lpstr>SS13 – Basic Probability</vt:lpstr>
      <vt:lpstr>SS14 – Angle Properties</vt:lpstr>
      <vt:lpstr>SS15 – Solve and Graph</vt:lpstr>
      <vt:lpstr>SS16 – Transformations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Warden, M</dc:creator>
  <cp:lastModifiedBy>Elder, L</cp:lastModifiedBy>
  <cp:revision>216</cp:revision>
  <cp:lastPrinted>2018-09-14T10:03:19Z</cp:lastPrinted>
  <dcterms:created xsi:type="dcterms:W3CDTF">2017-07-11T10:52:02Z</dcterms:created>
  <dcterms:modified xsi:type="dcterms:W3CDTF">2020-08-27T15:52:50Z</dcterms:modified>
</cp:coreProperties>
</file>