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3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5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6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52" r:id="rId16"/>
    <p:sldMasterId id="2147483858" r:id="rId17"/>
  </p:sldMasterIdLst>
  <p:notesMasterIdLst>
    <p:notesMasterId r:id="rId30"/>
  </p:notesMasterIdLst>
  <p:sldIdLst>
    <p:sldId id="261" r:id="rId18"/>
    <p:sldId id="262" r:id="rId19"/>
    <p:sldId id="263" r:id="rId20"/>
    <p:sldId id="264" r:id="rId21"/>
    <p:sldId id="270" r:id="rId22"/>
    <p:sldId id="272" r:id="rId23"/>
    <p:sldId id="277" r:id="rId24"/>
    <p:sldId id="278" r:id="rId25"/>
    <p:sldId id="279" r:id="rId26"/>
    <p:sldId id="280" r:id="rId27"/>
    <p:sldId id="282" r:id="rId28"/>
    <p:sldId id="28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87" autoAdjust="0"/>
    <p:restoredTop sz="94660"/>
  </p:normalViewPr>
  <p:slideViewPr>
    <p:cSldViewPr>
      <p:cViewPr>
        <p:scale>
          <a:sx n="99" d="100"/>
          <a:sy n="99" d="100"/>
        </p:scale>
        <p:origin x="-90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C9197-1781-47BC-AB60-BAADE812DFE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F2E0F-3EAD-41B0-8554-3FA04C49B7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04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Linking to prior learning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F2E0F-3EAD-41B0-8554-3FA04C49B74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32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F2E0F-3EAD-41B0-8554-3FA04C49B74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02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– Silent Teacher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Don Steward and CMIT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29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0628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0628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0628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2386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76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25209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7929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42813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58823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132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3907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8376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28745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4959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15266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158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8455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08881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7058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10432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25816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8144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28321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22349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0403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81609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0628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99319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66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7952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39594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03866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8372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1684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41945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40138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96022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96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8/27/2020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8/27/2020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8/27/2020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55" r:id="rId12"/>
    <p:sldLayoutId id="2147483856" r:id="rId13"/>
    <p:sldLayoutId id="2147483857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8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21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18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27/08/2020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6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8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1" Type="http://schemas.openxmlformats.org/officeDocument/2006/relationships/slideLayout" Target="../slideLayouts/slideLayout146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3" Type="http://schemas.openxmlformats.org/officeDocument/2006/relationships/image" Target="../media/image61.png"/><Relationship Id="rId12" Type="http://schemas.openxmlformats.org/officeDocument/2006/relationships/image" Target="../media/image9.png"/><Relationship Id="rId17" Type="http://schemas.openxmlformats.org/officeDocument/2006/relationships/image" Target="../media/image13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8.png"/><Relationship Id="rId11" Type="http://schemas.openxmlformats.org/officeDocument/2006/relationships/image" Target="../media/image80.png"/><Relationship Id="rId5" Type="http://schemas.openxmlformats.org/officeDocument/2006/relationships/image" Target="../media/image70.png"/><Relationship Id="rId15" Type="http://schemas.openxmlformats.org/officeDocument/2006/relationships/image" Target="../media/image110.png"/><Relationship Id="rId4" Type="http://schemas.openxmlformats.org/officeDocument/2006/relationships/image" Target="../media/image60.png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0533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sin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⁡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4"/>
                <a:stretch>
                  <a:fillRect t="-15517" r="-1380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228184" y="162880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150497" y="138778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4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blipFill rotWithShape="1">
                <a:blip r:embed="rId5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670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0533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4000" b="1" i="1" dirty="0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155" y="3717032"/>
                <a:ext cx="6624736" cy="707886"/>
              </a:xfrm>
              <a:prstGeom prst="rect">
                <a:avLst/>
              </a:prstGeom>
              <a:blipFill rotWithShape="1">
                <a:blip r:embed="rId4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228184" y="162880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0497" y="138778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408" y="2708920"/>
                <a:ext cx="439822" cy="401970"/>
              </a:xfrm>
              <a:prstGeom prst="rect">
                <a:avLst/>
              </a:prstGeom>
              <a:blipFill rotWithShape="1">
                <a:blip r:embed="rId5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115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</a:rPr>
                        <m:t>𝑥</m:t>
                      </m:r>
                      <m:r>
                        <a:rPr lang="en-GB" b="0" i="1" dirty="0" smtClean="0">
                          <a:latin typeface="Cambria Math"/>
                        </a:rPr>
                        <m:t>=30°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because he </a:t>
            </a:r>
            <a:r>
              <a:rPr lang="en-GB" dirty="0"/>
              <a:t>ratio of </a:t>
            </a:r>
            <a:r>
              <a:rPr lang="en-GB" dirty="0" smtClean="0"/>
              <a:t>the opposite side to the hypotenuse </a:t>
            </a:r>
            <a:r>
              <a:rPr lang="en-GB" dirty="0"/>
              <a:t>in any right-angled with an angle of 30 degrees </a:t>
            </a:r>
            <a:r>
              <a:rPr lang="en-GB" dirty="0" smtClean="0"/>
              <a:t>is 1:2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603615">
            <a:off x="2057584" y="4248767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hypotenuse 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opposite </a:t>
            </a:r>
          </a:p>
        </p:txBody>
      </p:sp>
    </p:spTree>
    <p:extLst>
      <p:ext uri="{BB962C8B-B14F-4D97-AF65-F5344CB8AC3E}">
        <p14:creationId xmlns:p14="http://schemas.microsoft.com/office/powerpoint/2010/main" val="10283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h𝑦𝑝𝑜𝑡𝑒𝑛𝑢𝑠𝑒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den>
                      </m:f>
                      <m:r>
                        <a:rPr lang="en-GB" b="0" i="0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30 degrees angle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7721224">
            <a:off x="6461646" y="4446773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hypotenuse 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opposite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73783" y="3913954"/>
            <a:ext cx="3068959" cy="150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35212" y="5367085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212" y="5367085"/>
                <a:ext cx="59182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 rot="1656972">
            <a:off x="2197762" y="4322948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hypotenuse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6176" y="2708920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opposite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56176" y="3134079"/>
            <a:ext cx="180700" cy="2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11828796">
            <a:off x="945838" y="5107597"/>
            <a:ext cx="3265160" cy="23197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16861070">
            <a:off x="5500079" y="4162442"/>
            <a:ext cx="2165497" cy="23197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86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27051"/>
            <a:ext cx="49815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95484" y="2780928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484" y="2780928"/>
                <a:ext cx="531556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100392" y="1203114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2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2160" y="908720"/>
            <a:ext cx="4398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53269" y="2213777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269" y="2213777"/>
                <a:ext cx="439822" cy="401970"/>
              </a:xfrm>
              <a:prstGeom prst="rect">
                <a:avLst/>
              </a:prstGeom>
              <a:blipFill rotWithShape="1">
                <a:blip r:embed="rId4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07504" y="188640"/>
            <a:ext cx="5315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 calculator can be used to help us work out the missing angle </a:t>
            </a:r>
            <a:r>
              <a:rPr lang="en-GB" sz="2400" dirty="0" smtClean="0">
                <a:solidFill>
                  <a:srgbClr val="000000"/>
                </a:solidFill>
              </a:rPr>
              <a:t>precisely for all side lengths. 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2" y="1631479"/>
            <a:ext cx="2664296" cy="478601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28646" y="3397305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1. Press </a:t>
            </a:r>
            <a:r>
              <a:rPr lang="en-GB" sz="2400" dirty="0" smtClean="0">
                <a:solidFill>
                  <a:srgbClr val="000000"/>
                </a:solidFill>
              </a:rPr>
              <a:t>shift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3165526"/>
            <a:ext cx="432048" cy="4626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635638" y="3866988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2. Press </a:t>
            </a:r>
            <a:r>
              <a:rPr lang="en-GB" sz="2400" dirty="0" smtClean="0">
                <a:solidFill>
                  <a:srgbClr val="000000"/>
                </a:solidFill>
              </a:rPr>
              <a:t>sin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02486" y="4149080"/>
            <a:ext cx="432048" cy="4626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635638" y="4328652"/>
                <a:ext cx="5315569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3. Enter 0.5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638" y="4328652"/>
                <a:ext cx="5315569" cy="614655"/>
              </a:xfrm>
              <a:prstGeom prst="rect">
                <a:avLst/>
              </a:prstGeom>
              <a:blipFill rotWithShape="1">
                <a:blip r:embed="rId6"/>
                <a:stretch>
                  <a:fillRect l="-172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669675" y="4849787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4. Close </a:t>
            </a:r>
            <a:r>
              <a:rPr lang="en-GB" sz="2400" dirty="0" smtClean="0">
                <a:solidFill>
                  <a:srgbClr val="000000"/>
                </a:solidFill>
              </a:rPr>
              <a:t>the bracket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3657" y="5285640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5. Press </a:t>
            </a:r>
            <a:r>
              <a:rPr lang="en-GB" sz="2400" dirty="0" smtClean="0">
                <a:solidFill>
                  <a:srgbClr val="000000"/>
                </a:solidFill>
              </a:rPr>
              <a:t>=</a:t>
            </a:r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689000" y="5966687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=30°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000" y="5966687"/>
                <a:ext cx="5315569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53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3" grpId="0" animBg="1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260648"/>
                <a:ext cx="8229600" cy="1143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GB" sz="32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3200" dirty="0" smtClean="0"/>
                  <a:t>is the inverse of the sine function and enables us to work out the opposite angle</a:t>
                </a:r>
                <a:endParaRPr lang="en-GB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260648"/>
                <a:ext cx="8229600" cy="1143000"/>
              </a:xfrm>
              <a:blipFill rotWithShape="1">
                <a:blip r:embed="rId2"/>
                <a:stretch>
                  <a:fillRect t="-3743" r="-1333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1"/>
              <p:cNvSpPr txBox="1">
                <a:spLocks/>
              </p:cNvSpPr>
              <p:nvPr/>
            </p:nvSpPr>
            <p:spPr bwMode="auto">
              <a:xfrm>
                <a:off x="467544" y="2204864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smtClean="0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GB" sz="3200" i="1" kern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sz="3200" kern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3200" kern="0" dirty="0" smtClean="0"/>
                  <a:t>is the inverse of the </a:t>
                </a:r>
                <a:r>
                  <a:rPr lang="en-GB" sz="3200" kern="0" dirty="0" smtClean="0"/>
                  <a:t>cosine function. </a:t>
                </a:r>
                <a:endParaRPr lang="en-GB" sz="3200" kern="0" dirty="0"/>
              </a:p>
            </p:txBody>
          </p:sp>
        </mc:Choice>
        <mc:Fallback>
          <p:sp>
            <p:nvSpPr>
              <p:cNvPr id="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2204864"/>
                <a:ext cx="8229600" cy="1143000"/>
              </a:xfrm>
              <a:prstGeom prst="rect">
                <a:avLst/>
              </a:prstGeom>
              <a:blipFill rotWithShape="1">
                <a:blip r:embed="rId3"/>
                <a:stretch>
                  <a:fillRect r="-1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/>
              <p:cNvSpPr txBox="1">
                <a:spLocks/>
              </p:cNvSpPr>
              <p:nvPr/>
            </p:nvSpPr>
            <p:spPr bwMode="auto">
              <a:xfrm>
                <a:off x="467544" y="4221088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smtClean="0">
                            <a:latin typeface="Cambria Math"/>
                          </a:rPr>
                          <m:t>𝑡𝑎𝑛</m:t>
                        </m:r>
                      </m:e>
                      <m:sup>
                        <m:r>
                          <a:rPr lang="en-GB" sz="3200" i="1" kern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sz="3200" kern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3200" kern="0" dirty="0" smtClean="0"/>
                  <a:t>is the inverse of the </a:t>
                </a:r>
                <a:r>
                  <a:rPr lang="en-GB" sz="3200" kern="0" dirty="0" smtClean="0"/>
                  <a:t>tangent function.</a:t>
                </a:r>
                <a:endParaRPr lang="en-GB" sz="3200" kern="0" dirty="0"/>
              </a:p>
            </p:txBody>
          </p:sp>
        </mc:Choice>
        <mc:Fallback>
          <p:sp>
            <p:nvSpPr>
              <p:cNvPr id="4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4221088"/>
                <a:ext cx="8229600" cy="1143000"/>
              </a:xfrm>
              <a:prstGeom prst="rect">
                <a:avLst/>
              </a:prstGeom>
              <a:blipFill rotWithShape="1">
                <a:blip r:embed="rId4"/>
                <a:stretch>
                  <a:fillRect r="-1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5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539552" y="520067"/>
                <a:ext cx="7992888" cy="1383701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GB" sz="2400" dirty="0" smtClean="0">
                    <a:solidFill>
                      <a:prstClr val="black"/>
                    </a:solidFill>
                  </a:rPr>
                  <a:t>Use your calculator to find 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/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/>
                <a:r>
                  <a:rPr lang="en-GB" sz="2400" dirty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0.4</a:t>
                </a:r>
                <a:r>
                  <a:rPr lang="en-GB" sz="2400" dirty="0">
                    <a:solidFill>
                      <a:prstClr val="black"/>
                    </a:solidFill>
                  </a:rPr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4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0.27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GB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func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0.11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20067"/>
                <a:ext cx="7992888" cy="1383701"/>
              </a:xfrm>
              <a:prstGeom prst="roundRect">
                <a:avLst/>
              </a:prstGeom>
              <a:blipFill rotWithShape="1">
                <a:blip r:embed="rId2"/>
                <a:stretch>
                  <a:fillRect b="-2597"/>
                </a:stretch>
              </a:blipFill>
              <a:ln w="25400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1006830" y="1520508"/>
            <a:ext cx="166154" cy="180000"/>
            <a:chOff x="5086074" y="2447129"/>
            <a:chExt cx="221659" cy="220342"/>
          </a:xfrm>
          <a:solidFill>
            <a:srgbClr val="FFFF00"/>
          </a:solidFill>
        </p:grpSpPr>
        <p:sp>
          <p:nvSpPr>
            <p:cNvPr id="6" name="Diamond 5"/>
            <p:cNvSpPr/>
            <p:nvPr/>
          </p:nvSpPr>
          <p:spPr>
            <a:xfrm rot="20330491">
              <a:off x="5089077" y="2448815"/>
              <a:ext cx="218656" cy="218656"/>
            </a:xfrm>
            <a:prstGeom prst="diamond">
              <a:avLst/>
            </a:prstGeom>
            <a:grpFill/>
            <a:ln w="19050">
              <a:solidFill>
                <a:srgbClr val="1D3A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7" name="Diamond 6"/>
            <p:cNvSpPr/>
            <p:nvPr/>
          </p:nvSpPr>
          <p:spPr>
            <a:xfrm rot="19318028">
              <a:off x="5086074" y="2447129"/>
              <a:ext cx="218657" cy="218657"/>
            </a:xfrm>
            <a:prstGeom prst="diamond">
              <a:avLst/>
            </a:prstGeom>
            <a:grpFill/>
            <a:ln w="19050">
              <a:solidFill>
                <a:srgbClr val="1D3A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495887" y="1535775"/>
            <a:ext cx="166154" cy="180000"/>
            <a:chOff x="5086074" y="2447129"/>
            <a:chExt cx="221659" cy="220342"/>
          </a:xfrm>
          <a:solidFill>
            <a:srgbClr val="FFFF00"/>
          </a:solidFill>
        </p:grpSpPr>
        <p:sp>
          <p:nvSpPr>
            <p:cNvPr id="9" name="Diamond 8"/>
            <p:cNvSpPr/>
            <p:nvPr/>
          </p:nvSpPr>
          <p:spPr>
            <a:xfrm rot="20330491">
              <a:off x="5089077" y="2448815"/>
              <a:ext cx="218656" cy="218656"/>
            </a:xfrm>
            <a:prstGeom prst="diamond">
              <a:avLst/>
            </a:prstGeom>
            <a:grpFill/>
            <a:ln w="19050">
              <a:solidFill>
                <a:srgbClr val="1D3A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0" name="Diamond 9"/>
            <p:cNvSpPr/>
            <p:nvPr/>
          </p:nvSpPr>
          <p:spPr>
            <a:xfrm rot="19318028">
              <a:off x="5086074" y="2447129"/>
              <a:ext cx="218657" cy="218657"/>
            </a:xfrm>
            <a:prstGeom prst="diamond">
              <a:avLst/>
            </a:prstGeom>
            <a:grpFill/>
            <a:ln w="19050">
              <a:solidFill>
                <a:srgbClr val="1D3A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253493" y="1514473"/>
            <a:ext cx="166154" cy="180000"/>
            <a:chOff x="5086074" y="2447129"/>
            <a:chExt cx="221659" cy="220342"/>
          </a:xfrm>
          <a:solidFill>
            <a:srgbClr val="FFFF00"/>
          </a:solidFill>
        </p:grpSpPr>
        <p:sp>
          <p:nvSpPr>
            <p:cNvPr id="12" name="Diamond 11"/>
            <p:cNvSpPr/>
            <p:nvPr/>
          </p:nvSpPr>
          <p:spPr>
            <a:xfrm rot="20330491">
              <a:off x="5089077" y="2448815"/>
              <a:ext cx="218656" cy="218656"/>
            </a:xfrm>
            <a:prstGeom prst="diamond">
              <a:avLst/>
            </a:prstGeom>
            <a:grpFill/>
            <a:ln w="19050">
              <a:solidFill>
                <a:srgbClr val="1D3A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3" name="Diamond 12"/>
            <p:cNvSpPr/>
            <p:nvPr/>
          </p:nvSpPr>
          <p:spPr>
            <a:xfrm rot="19318028">
              <a:off x="5086074" y="2447129"/>
              <a:ext cx="218657" cy="218657"/>
            </a:xfrm>
            <a:prstGeom prst="diamond">
              <a:avLst/>
            </a:prstGeom>
            <a:grpFill/>
            <a:ln w="19050">
              <a:solidFill>
                <a:srgbClr val="1D3A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ounded Rectangle 13"/>
              <p:cNvSpPr/>
              <p:nvPr/>
            </p:nvSpPr>
            <p:spPr>
              <a:xfrm>
                <a:off x="539639" y="2708920"/>
                <a:ext cx="7992888" cy="345638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200"/>
                <a:endParaRPr lang="en-GB" sz="2400" dirty="0">
                  <a:solidFill>
                    <a:prstClr val="black"/>
                  </a:solidFill>
                </a:endParaRPr>
              </a:p>
              <a:p>
                <a:pPr defTabSz="457200"/>
                <a:r>
                  <a:rPr lang="en-GB" sz="2400" dirty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sz="2400" b="0" i="0" dirty="0" smtClean="0">
                        <a:solidFill>
                          <a:prstClr val="black"/>
                        </a:solidFill>
                        <a:latin typeface="Cambria Math"/>
                      </a:rPr>
                      <m:t>(0.4)=23.</m:t>
                    </m:r>
                    <m:r>
                      <a:rPr lang="en-GB" sz="2400" b="0" i="1" dirty="0" smtClean="0">
                        <a:solidFill>
                          <a:prstClr val="black"/>
                        </a:solidFill>
                        <a:latin typeface="Cambria Math"/>
                      </a:rPr>
                      <m:t>6</m:t>
                    </m:r>
                  </m:oMath>
                </a14:m>
                <a:endParaRPr lang="en-GB" sz="2400" b="0" dirty="0" smtClean="0">
                  <a:solidFill>
                    <a:prstClr val="black"/>
                  </a:solidFill>
                </a:endParaRPr>
              </a:p>
              <a:p>
                <a:pPr defTabSz="457200"/>
                <a:endParaRPr lang="en-GB" sz="2400" b="0" dirty="0" smtClean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(0.27)=74.3</m:t>
                      </m:r>
                    </m:oMath>
                  </m:oMathPara>
                </a14:m>
                <a:endParaRPr lang="en-GB" sz="2400" b="0" dirty="0" smtClean="0">
                  <a:solidFill>
                    <a:prstClr val="black"/>
                  </a:solidFill>
                </a:endParaRPr>
              </a:p>
              <a:p>
                <a:pPr defTabSz="457200"/>
                <a:endParaRPr lang="en-GB" sz="2400" b="0" dirty="0" smtClean="0">
                  <a:solidFill>
                    <a:prstClr val="black"/>
                  </a:solidFill>
                </a:endParaRPr>
              </a:p>
              <a:p>
                <a:pPr defTabSz="457200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𝑡𝑎𝑛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0.11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=6.3</m:t>
                      </m:r>
                    </m:oMath>
                  </m:oMathPara>
                </a14:m>
                <a:endParaRPr lang="en-GB" sz="2400" b="0" dirty="0" smtClean="0">
                  <a:solidFill>
                    <a:prstClr val="black"/>
                  </a:solidFill>
                </a:endParaRPr>
              </a:p>
              <a:p>
                <a:pPr defTabSz="457200"/>
                <a:endParaRPr lang="en-GB" sz="2400" dirty="0" smtClean="0">
                  <a:solidFill>
                    <a:prstClr val="black"/>
                  </a:solidFill>
                </a:endParaRPr>
              </a:p>
              <a:p>
                <a:pPr defTabSz="457200"/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39" y="2708920"/>
                <a:ext cx="7992888" cy="3456384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5400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204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="" id="{22A4E98D-8E72-4B84-A3F2-BC9494CD5EF0}"/>
                  </a:ext>
                </a:extLst>
              </p:cNvPr>
              <p:cNvSpPr/>
              <p:nvPr/>
            </p:nvSpPr>
            <p:spPr>
              <a:xfrm>
                <a:off x="582480" y="428397"/>
                <a:ext cx="7733935" cy="1424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GB" sz="2400" dirty="0" smtClean="0">
                    <a:solidFill>
                      <a:prstClr val="black"/>
                    </a:solidFill>
                  </a:rPr>
                  <a:t>Complete this working out on your whiteboard: </a:t>
                </a:r>
                <a:endParaRPr lang="en-GB" sz="2400" dirty="0" smtClean="0">
                  <a:solidFill>
                    <a:prstClr val="black"/>
                  </a:solidFill>
                </a:endParaRPr>
              </a:p>
              <a:p>
                <a:pPr defTabSz="457200"/>
                <a:endParaRPr lang="en-GB" sz="2800" dirty="0">
                  <a:solidFill>
                    <a:prstClr val="black"/>
                  </a:solidFill>
                  <a:latin typeface="Bariol Regular" panose="02000506040000020003" pitchFamily="2" charset="0"/>
                </a:endParaRPr>
              </a:p>
              <a:p>
                <a:pPr defTabSz="457200"/>
                <a14:m>
                  <m:oMath xmlns:m="http://schemas.openxmlformats.org/officeDocument/2006/math">
                    <m:func>
                      <m:func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GB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  <m:r>
                      <a:rPr lang="en-GB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Bariol Regular" panose="02000506040000020003" pitchFamily="2" charset="0"/>
                  </a:rPr>
                  <a:t>	     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Bariol Regular" panose="02000506040000020003" pitchFamily="2" charset="0"/>
                </a:endParaRPr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2A4E98D-8E72-4B84-A3F2-BC9494CD5E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80" y="428397"/>
                <a:ext cx="7733935" cy="1424301"/>
              </a:xfrm>
              <a:prstGeom prst="rect">
                <a:avLst/>
              </a:prstGeom>
              <a:blipFill rotWithShape="1">
                <a:blip r:embed="rId2"/>
                <a:stretch>
                  <a:fillRect l="-1262" t="-29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3606378" y="2699319"/>
            <a:ext cx="1318161" cy="1330904"/>
            <a:chOff x="5177109" y="2097737"/>
            <a:chExt cx="663881" cy="823201"/>
          </a:xfrm>
        </p:grpSpPr>
        <p:sp>
          <p:nvSpPr>
            <p:cNvPr id="5" name="Right Triangle 4"/>
            <p:cNvSpPr/>
            <p:nvPr/>
          </p:nvSpPr>
          <p:spPr>
            <a:xfrm rot="5400000">
              <a:off x="5098580" y="2178529"/>
              <a:ext cx="820939" cy="663880"/>
            </a:xfrm>
            <a:prstGeom prst="rt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0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177109" y="2097737"/>
              <a:ext cx="99016" cy="991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000">
                <a:solidFill>
                  <a:prstClr val="white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200988" y="2702977"/>
                <a:ext cx="6028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0988" y="2702977"/>
                <a:ext cx="602877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802978" y="2302867"/>
            <a:ext cx="1267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000" dirty="0" smtClean="0">
                <a:solidFill>
                  <a:prstClr val="black"/>
                </a:solidFill>
              </a:rPr>
              <a:t>3 cm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33587" y="3103087"/>
            <a:ext cx="1267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000" dirty="0">
                <a:solidFill>
                  <a:prstClr val="black"/>
                </a:solidFill>
              </a:rPr>
              <a:t>4</a:t>
            </a:r>
            <a:r>
              <a:rPr lang="en-GB" sz="2000" dirty="0" smtClean="0">
                <a:solidFill>
                  <a:prstClr val="black"/>
                </a:solidFill>
              </a:rPr>
              <a:t> cm</a:t>
            </a:r>
            <a:endParaRPr lang="en-GB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26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22A4E98D-8E72-4B84-A3F2-BC9494CD5EF0}"/>
              </a:ext>
            </a:extLst>
          </p:cNvPr>
          <p:cNvSpPr/>
          <p:nvPr/>
        </p:nvSpPr>
        <p:spPr>
          <a:xfrm>
            <a:off x="582481" y="428394"/>
            <a:ext cx="72370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dirty="0">
                <a:solidFill>
                  <a:prstClr val="black"/>
                </a:solidFill>
              </a:rPr>
              <a:t>Here is Annie’s method to find angle ABC.</a:t>
            </a:r>
          </a:p>
          <a:p>
            <a:pPr defTabSz="457200">
              <a:defRPr/>
            </a:pPr>
            <a:r>
              <a:rPr lang="en-GB" sz="2400" dirty="0">
                <a:solidFill>
                  <a:prstClr val="black"/>
                </a:solidFill>
              </a:rPr>
              <a:t>Explain the mistake that Annie has made</a:t>
            </a:r>
            <a:r>
              <a:rPr lang="en-GB" sz="2400" dirty="0" smtClean="0">
                <a:solidFill>
                  <a:prstClr val="black"/>
                </a:solidFill>
              </a:rPr>
              <a:t>.</a:t>
            </a:r>
          </a:p>
          <a:p>
            <a:pPr defTabSz="457200">
              <a:defRPr/>
            </a:pPr>
            <a:endParaRPr lang="en-GB" sz="2400" dirty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 smtClean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 smtClean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 smtClean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 smtClean="0">
              <a:solidFill>
                <a:prstClr val="black"/>
              </a:solidFill>
            </a:endParaRPr>
          </a:p>
          <a:p>
            <a:pPr defTabSz="457200">
              <a:defRPr/>
            </a:pPr>
            <a:endParaRPr lang="en-GB" sz="2400" dirty="0">
              <a:solidFill>
                <a:prstClr val="black"/>
              </a:solidFill>
            </a:endParaRPr>
          </a:p>
          <a:p>
            <a:pPr defTabSz="457200">
              <a:defRPr/>
            </a:pPr>
            <a:r>
              <a:rPr lang="en-GB" sz="2400" dirty="0" smtClean="0">
                <a:solidFill>
                  <a:prstClr val="black"/>
                </a:solidFill>
              </a:rPr>
              <a:t>Is </a:t>
            </a:r>
            <a:r>
              <a:rPr lang="en-GB" sz="2400" dirty="0">
                <a:solidFill>
                  <a:prstClr val="black"/>
                </a:solidFill>
              </a:rPr>
              <a:t>there more than one possible mistake? </a:t>
            </a:r>
            <a:endParaRPr lang="en-GB" sz="2400" dirty="0" smtClean="0">
              <a:solidFill>
                <a:prstClr val="black"/>
              </a:solidFill>
            </a:endParaRPr>
          </a:p>
          <a:p>
            <a:pPr defTabSz="457200">
              <a:defRPr/>
            </a:pPr>
            <a:r>
              <a:rPr lang="en-GB" sz="2400" dirty="0" smtClean="0">
                <a:solidFill>
                  <a:prstClr val="black"/>
                </a:solidFill>
              </a:rPr>
              <a:t>Find </a:t>
            </a:r>
            <a:r>
              <a:rPr lang="en-GB" sz="2400" dirty="0">
                <a:solidFill>
                  <a:prstClr val="black"/>
                </a:solidFill>
              </a:rPr>
              <a:t>angle ABC</a:t>
            </a:r>
            <a:r>
              <a:rPr lang="en-GB" sz="2400" dirty="0" smtClean="0">
                <a:solidFill>
                  <a:prstClr val="black"/>
                </a:solidFill>
              </a:rPr>
              <a:t>.</a:t>
            </a:r>
            <a:endParaRPr lang="en-GB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894456" y="1481816"/>
                <a:ext cx="2494160" cy="2055134"/>
              </a:xfrm>
              <a:prstGeom prst="roundRect">
                <a:avLst/>
              </a:prstGeom>
              <a:solidFill>
                <a:srgbClr val="FF0000">
                  <a:alpha val="10196"/>
                </a:srgbClr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GB" sz="2000" dirty="0" smtClean="0">
                    <a:solidFill>
                      <a:prstClr val="black"/>
                    </a:solidFill>
                  </a:rPr>
                  <a:t>Let angle ABC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2000" dirty="0" smtClean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  <a:p>
                <a:pPr algn="ctr" defTabSz="457200"/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000" dirty="0">
                  <a:solidFill>
                    <a:prstClr val="black"/>
                  </a:solidFill>
                </a:endParaRPr>
              </a:p>
              <a:p>
                <a:pPr algn="ctr" defTabSz="457200"/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0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e>
                    </m:func>
                  </m:oMath>
                </a14:m>
                <a:endParaRPr lang="en-GB" sz="2000" dirty="0">
                  <a:solidFill>
                    <a:prstClr val="black"/>
                  </a:solidFill>
                </a:endParaRPr>
              </a:p>
              <a:p>
                <a:pPr algn="ctr" defTabSz="457200"/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53.13</a:t>
                </a:r>
                <a:r>
                  <a:rPr lang="en-GB" sz="2000" baseline="30000" dirty="0">
                    <a:solidFill>
                      <a:prstClr val="black"/>
                    </a:solidFill>
                  </a:rPr>
                  <a:t>°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(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2 </a:t>
                </a:r>
                <a:r>
                  <a:rPr lang="en-GB" sz="2000" dirty="0" err="1" smtClean="0">
                    <a:solidFill>
                      <a:prstClr val="black"/>
                    </a:solidFill>
                  </a:rPr>
                  <a:t>dp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)</a:t>
                </a:r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992" y="1481816"/>
                <a:ext cx="2702007" cy="205513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3917578" y="1857442"/>
            <a:ext cx="2746720" cy="1369224"/>
            <a:chOff x="4772181" y="4402780"/>
            <a:chExt cx="2661928" cy="1451392"/>
          </a:xfrm>
        </p:grpSpPr>
        <p:grpSp>
          <p:nvGrpSpPr>
            <p:cNvPr id="6" name="Group 5"/>
            <p:cNvGrpSpPr/>
            <p:nvPr/>
          </p:nvGrpSpPr>
          <p:grpSpPr>
            <a:xfrm>
              <a:off x="5230867" y="4800777"/>
              <a:ext cx="2032178" cy="656218"/>
              <a:chOff x="5478965" y="4307790"/>
              <a:chExt cx="2032178" cy="656218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flipH="1" flipV="1">
                <a:off x="5478965" y="4314334"/>
                <a:ext cx="268868" cy="6496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478965" y="4307790"/>
                <a:ext cx="2028219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>
                <a:off x="5747833" y="4314334"/>
                <a:ext cx="1763310" cy="6496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5060055" y="4406104"/>
              <a:ext cx="208099" cy="424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A</a:t>
              </a:r>
              <a:endParaRPr lang="en-GB" sz="2000" dirty="0">
                <a:solidFill>
                  <a:prstClr val="black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26010" y="4550576"/>
              <a:ext cx="208099" cy="424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B</a:t>
              </a:r>
              <a:endParaRPr lang="en-GB" sz="2000" dirty="0">
                <a:solidFill>
                  <a:prstClr val="black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282162" y="5430051"/>
              <a:ext cx="347349" cy="424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>
                  <a:solidFill>
                    <a:prstClr val="black"/>
                  </a:solidFill>
                </a:rPr>
                <a:t>C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72181" y="4983630"/>
              <a:ext cx="781479" cy="424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6 cm</a:t>
              </a:r>
              <a:endParaRPr lang="en-GB" sz="2000" dirty="0">
                <a:solidFill>
                  <a:prstClr val="black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34030" y="5178851"/>
              <a:ext cx="889645" cy="424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8 cm</a:t>
              </a:r>
              <a:endParaRPr lang="en-GB" sz="2000" dirty="0">
                <a:solidFill>
                  <a:prstClr val="black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82427" y="4402780"/>
              <a:ext cx="1081750" cy="424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GB" sz="2000" dirty="0" smtClean="0">
                  <a:solidFill>
                    <a:prstClr val="black"/>
                  </a:solidFill>
                </a:rPr>
                <a:t>10 cm</a:t>
              </a:r>
              <a:endParaRPr lang="en-GB" sz="20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4069536">
              <a:off x="5466956" y="5294726"/>
              <a:ext cx="153914" cy="1432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0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830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pPr algn="l"/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455" y="2334800"/>
                <a:ext cx="4587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55" y="2334800"/>
                <a:ext cx="45877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34858" y="1757100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58" y="1757100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0251" y="2529544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12 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251" y="2529544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>
            <a:off x="5947267" y="1447135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35326" y="2780928"/>
                <a:ext cx="9115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326" y="2780928"/>
                <a:ext cx="91159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004048" y="190245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902452"/>
                <a:ext cx="86030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947267" y="1560595"/>
                <a:ext cx="382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267" y="1560595"/>
                <a:ext cx="382605" cy="369332"/>
              </a:xfrm>
              <a:prstGeom prst="rect">
                <a:avLst/>
              </a:prstGeom>
              <a:blipFill rotWithShape="1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139952" y="746904"/>
            <a:ext cx="0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62621" y="2896508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</a:rPr>
              <a:t>hyp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42701" y="1387768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</a:rPr>
              <a:t>opp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0835" y="1486941"/>
            <a:ext cx="68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</a:rPr>
              <a:t>adj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592" y="3265840"/>
            <a:ext cx="3362579" cy="1023393"/>
          </a:xfrm>
          <a:prstGeom prst="rect">
            <a:avLst/>
          </a:prstGeom>
        </p:spPr>
      </p:pic>
      <p:pic>
        <p:nvPicPr>
          <p:cNvPr id="2050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488" y="3597194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70" y="369925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01" y="3700375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218" y="3446182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770" y="366259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829" y="3699253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lelder\AppData\Local\Microsoft\Windows\Temporary Internet Files\Content.IE5\6DJ7DY3H\Kliponious-green-tick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284" y="3671311"/>
            <a:ext cx="315148" cy="36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val 32"/>
          <p:cNvSpPr/>
          <p:nvPr/>
        </p:nvSpPr>
        <p:spPr>
          <a:xfrm>
            <a:off x="1860460" y="3385340"/>
            <a:ext cx="784517" cy="8430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4888" y="4509120"/>
                <a:ext cx="1450846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88" y="4509120"/>
                <a:ext cx="1450846" cy="61651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09064" y="5271512"/>
                <a:ext cx="2014269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12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64" y="5271512"/>
                <a:ext cx="2014269" cy="714683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37051" y="6042286"/>
                <a:ext cx="1863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=65.4° (3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𝑠𝑓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51" y="6042286"/>
                <a:ext cx="1863908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1700496" y="167099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TITLE: </a:t>
            </a:r>
            <a:r>
              <a:rPr lang="en-GB" u="sng" dirty="0">
                <a:solidFill>
                  <a:srgbClr val="000000"/>
                </a:solidFill>
              </a:rPr>
              <a:t>Using </a:t>
            </a:r>
            <a:r>
              <a:rPr lang="en-GB" u="sng" dirty="0" smtClean="0">
                <a:solidFill>
                  <a:srgbClr val="000000"/>
                </a:solidFill>
              </a:rPr>
              <a:t>the inverse to </a:t>
            </a:r>
            <a:r>
              <a:rPr lang="en-GB" u="sng" dirty="0">
                <a:solidFill>
                  <a:srgbClr val="000000"/>
                </a:solidFill>
              </a:rPr>
              <a:t>find </a:t>
            </a:r>
            <a:r>
              <a:rPr lang="en-GB" u="sng" dirty="0" smtClean="0">
                <a:solidFill>
                  <a:srgbClr val="000000"/>
                </a:solidFill>
              </a:rPr>
              <a:t>missing angles </a:t>
            </a:r>
            <a:endParaRPr lang="en-GB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89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33" grpId="0" animBg="1"/>
      <p:bldP spid="6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smtClean="0"/>
              <a:t>Fluency Practice</a:t>
            </a:r>
            <a:r>
              <a:rPr lang="en-GB" smtClean="0"/>
              <a:t>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7560840" cy="541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07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Which space diagonal is at a larger angle to the base?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852936"/>
            <a:ext cx="4657353" cy="3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73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191</TotalTime>
  <Words>393</Words>
  <Application>Microsoft Office PowerPoint</Application>
  <PresentationFormat>On-screen Show (4:3)</PresentationFormat>
  <Paragraphs>101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 PPT</vt:lpstr>
      <vt:lpstr>1_Archway</vt:lpstr>
      <vt:lpstr>2_Custom Design</vt:lpstr>
      <vt:lpstr>5_Archway PPT</vt:lpstr>
      <vt:lpstr>PowerPoint Presentation</vt:lpstr>
      <vt:lpstr>PowerPoint Presentation</vt:lpstr>
      <vt:lpstr>x=30°</vt:lpstr>
      <vt:lpstr>PowerPoint Presentation</vt:lpstr>
      <vt:lpstr>PowerPoint Presentation</vt:lpstr>
      <vt:lpstr>〖sin〗^(-1)  is the inverse of the sine function and enables us to work out the opposite angle</vt:lpstr>
      <vt:lpstr>PowerPoint Presentation</vt:lpstr>
      <vt:lpstr>PowerPoint Presentation</vt:lpstr>
      <vt:lpstr>PowerPoint Presentation</vt:lpstr>
      <vt:lpstr>Worked Example</vt:lpstr>
      <vt:lpstr>Fluency Practice 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17</cp:revision>
  <dcterms:created xsi:type="dcterms:W3CDTF">2018-09-05T09:51:32Z</dcterms:created>
  <dcterms:modified xsi:type="dcterms:W3CDTF">2020-08-27T11:40:14Z</dcterms:modified>
</cp:coreProperties>
</file>