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4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25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26.xml" ContentType="application/vnd.openxmlformats-officedocument.them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theme/theme27.xml" ContentType="application/vnd.openxmlformats-officedocument.theme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theme/theme28.xml" ContentType="application/vnd.openxmlformats-officedocument.theme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29.xml" ContentType="application/vnd.openxmlformats-officedocument.theme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30.xml" ContentType="application/vnd.openxmlformats-officedocument.theme+xml"/>
  <Override PartName="/ppt/theme/theme3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28" r:id="rId14"/>
    <p:sldMasterId id="2147483840" r:id="rId15"/>
    <p:sldMasterId id="2147483852" r:id="rId16"/>
    <p:sldMasterId id="2147483864" r:id="rId17"/>
    <p:sldMasterId id="2147483876" r:id="rId18"/>
    <p:sldMasterId id="2147483888" r:id="rId19"/>
    <p:sldMasterId id="2147483900" r:id="rId20"/>
    <p:sldMasterId id="2147483912" r:id="rId21"/>
    <p:sldMasterId id="2147483924" r:id="rId22"/>
    <p:sldMasterId id="2147483936" r:id="rId23"/>
    <p:sldMasterId id="2147483948" r:id="rId24"/>
    <p:sldMasterId id="2147483960" r:id="rId25"/>
    <p:sldMasterId id="2147483972" r:id="rId26"/>
    <p:sldMasterId id="2147483984" r:id="rId27"/>
    <p:sldMasterId id="2147483996" r:id="rId28"/>
    <p:sldMasterId id="2147484020" r:id="rId29"/>
    <p:sldMasterId id="2147484032" r:id="rId30"/>
  </p:sldMasterIdLst>
  <p:notesMasterIdLst>
    <p:notesMasterId r:id="rId42"/>
  </p:notesMasterIdLst>
  <p:sldIdLst>
    <p:sldId id="269" r:id="rId31"/>
    <p:sldId id="282" r:id="rId32"/>
    <p:sldId id="285" r:id="rId33"/>
    <p:sldId id="286" r:id="rId34"/>
    <p:sldId id="287" r:id="rId35"/>
    <p:sldId id="289" r:id="rId36"/>
    <p:sldId id="294" r:id="rId37"/>
    <p:sldId id="295" r:id="rId38"/>
    <p:sldId id="291" r:id="rId39"/>
    <p:sldId id="292" r:id="rId40"/>
    <p:sldId id="293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" Target="slides/slide9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4.xml"/><Relationship Id="rId42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Master" Target="slideMasters/slideMaster2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2.xml"/><Relationship Id="rId37" Type="http://schemas.openxmlformats.org/officeDocument/2006/relationships/slide" Target="slides/slide7.xml"/><Relationship Id="rId40" Type="http://schemas.openxmlformats.org/officeDocument/2006/relationships/slide" Target="slides/slide10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6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1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" Target="slides/slide5.xml"/><Relationship Id="rId43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3.xml"/><Relationship Id="rId38" Type="http://schemas.openxmlformats.org/officeDocument/2006/relationships/slide" Target="slides/slide8.xml"/><Relationship Id="rId46" Type="http://schemas.openxmlformats.org/officeDocument/2006/relationships/tableStyles" Target="tableStyles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7" Type="http://schemas.openxmlformats.org/officeDocument/2006/relationships/image" Target="../media/image8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BC2EFC-9440-44D5-AF42-A31F6F77A3AC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3803AD-FD53-4E6B-AB6D-1F4342AF21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4533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Whiteboards again…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803AD-FD53-4E6B-AB6D-1F4342AF21C6}" type="slidenum">
              <a:rPr lang="en-GB" smtClean="0">
                <a:solidFill>
                  <a:prstClr val="black"/>
                </a:solidFill>
              </a:rPr>
              <a:pPr/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7395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Whiteboards again…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803AD-FD53-4E6B-AB6D-1F4342AF21C6}" type="slidenum">
              <a:rPr lang="en-GB" smtClean="0">
                <a:solidFill>
                  <a:prstClr val="black"/>
                </a:solidFill>
              </a:rPr>
              <a:pPr/>
              <a:t>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3553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Whiteboards again…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803AD-FD53-4E6B-AB6D-1F4342AF21C6}" type="slidenum">
              <a:rPr lang="en-GB" smtClean="0">
                <a:solidFill>
                  <a:prstClr val="black"/>
                </a:solidFill>
              </a:rPr>
              <a:pPr/>
              <a:t>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9474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Whiteboards again…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803AD-FD53-4E6B-AB6D-1F4342AF21C6}" type="slidenum">
              <a:rPr lang="en-GB" smtClean="0">
                <a:solidFill>
                  <a:prstClr val="black"/>
                </a:solidFill>
              </a:rPr>
              <a:pPr/>
              <a:t>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9474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Card Sort. Sort the following problems into</a:t>
            </a:r>
            <a:r>
              <a:rPr lang="en-GB" baseline="0" dirty="0" smtClean="0"/>
              <a:t> three groups. Sin/Cos or Tan?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803AD-FD53-4E6B-AB6D-1F4342AF21C6}" type="slidenum">
              <a:rPr lang="en-GB" smtClean="0">
                <a:solidFill>
                  <a:prstClr val="black"/>
                </a:solidFill>
              </a:rPr>
              <a:pPr/>
              <a:t>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9556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Acknowledgements:</a:t>
            </a:r>
            <a:r>
              <a:rPr lang="en-GB" baseline="0" dirty="0" smtClean="0"/>
              <a:t> Don Steward, Dan Walker and CMIT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803AD-FD53-4E6B-AB6D-1F4342AF21C6}" type="slidenum">
              <a:rPr lang="en-GB" smtClean="0">
                <a:solidFill>
                  <a:prstClr val="black"/>
                </a:solidFill>
              </a:rPr>
              <a:pPr/>
              <a:t>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9621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Explicit</a:t>
            </a:r>
            <a:r>
              <a:rPr lang="en-GB" baseline="0" dirty="0" smtClean="0"/>
              <a:t> Instruction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7777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Pupils</a:t>
            </a:r>
            <a:r>
              <a:rPr lang="en-GB" baseline="0" dirty="0" smtClean="0"/>
              <a:t> will benefit from being able to draw on this diagram</a:t>
            </a:r>
          </a:p>
          <a:p>
            <a:r>
              <a:rPr lang="en-GB" baseline="0" dirty="0" smtClean="0"/>
              <a:t>CD = 2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Acknowledgements</a:t>
            </a:r>
            <a:r>
              <a:rPr lang="en-GB" baseline="0" dirty="0" smtClean="0"/>
              <a:t>: Dan Walker, SB from NES Maths team and </a:t>
            </a:r>
            <a:r>
              <a:rPr lang="en-GB" baseline="0" dirty="0" err="1" smtClean="0"/>
              <a:t>Nrich</a:t>
            </a:r>
            <a:r>
              <a:rPr lang="en-GB" baseline="0" dirty="0" smtClean="0"/>
              <a:t> 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11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553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524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68746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185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0344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146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140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2116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446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9495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1563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095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91756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3701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813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971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6978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9950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8951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0362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753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7719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3660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8430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7933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9107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0131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0706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6336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1581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0058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1478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2133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4744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323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2570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95097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8594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4460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54696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80459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6887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14288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24528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33033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61298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1393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18021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22694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58415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14074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86535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6270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96559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47272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58460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90336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499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46093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14067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34002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79799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16871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78551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21203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76792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77343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40289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1808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31848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62448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21821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9619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24547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3329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86482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63111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77915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80580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1881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08206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63139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55634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40242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0310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36205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1665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295230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39462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33578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1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70280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20181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20614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14747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06096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44472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99311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56681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66317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47577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3535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51722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45678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46947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71817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48781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13938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83188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37575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83619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39557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62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81561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79407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32766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95476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66369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0461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93078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29246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98673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80698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757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85560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30318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52948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38586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68927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71127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243999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47339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88869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8/27/2020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61822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8/27/2020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1376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8/27/2020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18845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8/27/2020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484765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8/27/2020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47841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8/27/2020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799001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8/27/2020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813323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8/27/2020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803696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8/27/2020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84739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8/27/2020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345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8/27/2020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924011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E6FE8C-ED58-4E6D-AA70-AB9C048794D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589477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38AAE0-23D9-4EDA-B562-E672997A0A0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3119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37BE56-A9CF-4D2A-971A-E1250CC04937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645196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D4A141-2AA6-4D4B-AAAC-DB8887612A38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87349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B12B15-44B9-425A-A83B-8336A9BE8A70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71837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E1F831-3A5A-4EB4-B399-4263E105AAA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325070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65A92E-A5EB-4235-9AD7-CF952112B52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828841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2FB68F-8918-4FFC-8E3E-4FB97295BAC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61185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B7C2CB-C85A-4AE5-9F29-81C739CCB27D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676065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634FD2-7836-4248-9D59-D972239F082C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567535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535646-3F9C-403B-807E-7850E16B5800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48083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528074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885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0816148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298944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818475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527284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790263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891550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110683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622121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479652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17577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8085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201764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138994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89275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114028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1497212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426916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650459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18406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531237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299501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362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83372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221082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291504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155656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290778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77773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343894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3124518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289877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033791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2176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150576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277653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466630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24750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394108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437251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798800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752374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82561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882396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6015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250672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378258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105871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347382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594777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919629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641778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934279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813508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241209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1649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47464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408884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410948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3683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266398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667904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924844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760162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974476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755942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8155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355549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243137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440331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581475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233273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071304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079211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537551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508968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382975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701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014165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68756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806269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760887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110295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967186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218600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363059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549830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267452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1425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380805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718683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450206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630228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966404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839199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017665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926842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92889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841847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8810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306939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134563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874913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912029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125263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024983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996101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477228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401511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890345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9709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238947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597574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433657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342503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68027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904801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212716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577759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452802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8/27/2020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949874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8/27/2020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5783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8/27/2020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025260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8/27/2020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446279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8/27/2020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860948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8/27/2020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653074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8/27/2020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743746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8/27/2020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187580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8/27/2020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206535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8/27/2020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696479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8/27/2020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716446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984730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0796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360591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960395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458301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042739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497522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045902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45354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796763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859942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783436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981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680687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966590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829535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143753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392762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39979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967968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245856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310460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586400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6337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193648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169554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343406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383544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494137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463006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950345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361559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912889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391211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1129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911277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633388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243118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168625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322247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50895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682654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128892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814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78.xml"/><Relationship Id="rId7" Type="http://schemas.openxmlformats.org/officeDocument/2006/relationships/slideLayout" Target="../slideLayouts/slideLayout282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89.xml"/><Relationship Id="rId7" Type="http://schemas.openxmlformats.org/officeDocument/2006/relationships/slideLayout" Target="../slideLayouts/slideLayout293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5" Type="http://schemas.openxmlformats.org/officeDocument/2006/relationships/slideLayout" Target="../slideLayouts/slideLayout291.xml"/><Relationship Id="rId10" Type="http://schemas.openxmlformats.org/officeDocument/2006/relationships/slideLayout" Target="../slideLayouts/slideLayout296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00.xml"/><Relationship Id="rId7" Type="http://schemas.openxmlformats.org/officeDocument/2006/relationships/slideLayout" Target="../slideLayouts/slideLayout304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9.xml"/><Relationship Id="rId1" Type="http://schemas.openxmlformats.org/officeDocument/2006/relationships/slideLayout" Target="../slideLayouts/slideLayout298.xml"/><Relationship Id="rId6" Type="http://schemas.openxmlformats.org/officeDocument/2006/relationships/slideLayout" Target="../slideLayouts/slideLayout303.xml"/><Relationship Id="rId11" Type="http://schemas.openxmlformats.org/officeDocument/2006/relationships/slideLayout" Target="../slideLayouts/slideLayout308.xml"/><Relationship Id="rId5" Type="http://schemas.openxmlformats.org/officeDocument/2006/relationships/slideLayout" Target="../slideLayouts/slideLayout302.xml"/><Relationship Id="rId10" Type="http://schemas.openxmlformats.org/officeDocument/2006/relationships/slideLayout" Target="../slideLayouts/slideLayout307.xml"/><Relationship Id="rId4" Type="http://schemas.openxmlformats.org/officeDocument/2006/relationships/slideLayout" Target="../slideLayouts/slideLayout301.xml"/><Relationship Id="rId9" Type="http://schemas.openxmlformats.org/officeDocument/2006/relationships/slideLayout" Target="../slideLayouts/slideLayout306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11.xml"/><Relationship Id="rId7" Type="http://schemas.openxmlformats.org/officeDocument/2006/relationships/slideLayout" Target="../slideLayouts/slideLayout315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10.xml"/><Relationship Id="rId1" Type="http://schemas.openxmlformats.org/officeDocument/2006/relationships/slideLayout" Target="../slideLayouts/slideLayout309.xml"/><Relationship Id="rId6" Type="http://schemas.openxmlformats.org/officeDocument/2006/relationships/slideLayout" Target="../slideLayouts/slideLayout314.xml"/><Relationship Id="rId11" Type="http://schemas.openxmlformats.org/officeDocument/2006/relationships/slideLayout" Target="../slideLayouts/slideLayout319.xml"/><Relationship Id="rId5" Type="http://schemas.openxmlformats.org/officeDocument/2006/relationships/slideLayout" Target="../slideLayouts/slideLayout313.xml"/><Relationship Id="rId10" Type="http://schemas.openxmlformats.org/officeDocument/2006/relationships/slideLayout" Target="../slideLayouts/slideLayout318.xml"/><Relationship Id="rId4" Type="http://schemas.openxmlformats.org/officeDocument/2006/relationships/slideLayout" Target="../slideLayouts/slideLayout312.xml"/><Relationship Id="rId9" Type="http://schemas.openxmlformats.org/officeDocument/2006/relationships/slideLayout" Target="../slideLayouts/slideLayout317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22.xml"/><Relationship Id="rId7" Type="http://schemas.openxmlformats.org/officeDocument/2006/relationships/slideLayout" Target="../slideLayouts/slideLayout326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321.xml"/><Relationship Id="rId1" Type="http://schemas.openxmlformats.org/officeDocument/2006/relationships/slideLayout" Target="../slideLayouts/slideLayout320.xml"/><Relationship Id="rId6" Type="http://schemas.openxmlformats.org/officeDocument/2006/relationships/slideLayout" Target="../slideLayouts/slideLayout325.xml"/><Relationship Id="rId11" Type="http://schemas.openxmlformats.org/officeDocument/2006/relationships/slideLayout" Target="../slideLayouts/slideLayout330.xml"/><Relationship Id="rId5" Type="http://schemas.openxmlformats.org/officeDocument/2006/relationships/slideLayout" Target="../slideLayouts/slideLayout324.xml"/><Relationship Id="rId10" Type="http://schemas.openxmlformats.org/officeDocument/2006/relationships/slideLayout" Target="../slideLayouts/slideLayout329.xml"/><Relationship Id="rId4" Type="http://schemas.openxmlformats.org/officeDocument/2006/relationships/slideLayout" Target="../slideLayouts/slideLayout323.xml"/><Relationship Id="rId9" Type="http://schemas.openxmlformats.org/officeDocument/2006/relationships/slideLayout" Target="../slideLayouts/slideLayout3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80C09C2C-39A8-4173-A98F-647C758DD204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AB614BE3-A78F-48BF-A0EB-CFC36341B1A1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748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54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962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504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8/27/2020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056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92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946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775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8/27/2020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004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667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920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338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8/27/2020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7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80C09C2C-39A8-4173-A98F-647C758DD204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AB614BE3-A78F-48BF-A0EB-CFC36341B1A1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586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360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903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757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8/27/2020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632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565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285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991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8/27/2020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307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960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061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234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8/27/2020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843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683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528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85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904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6.wmf"/><Relationship Id="rId2" Type="http://schemas.openxmlformats.org/officeDocument/2006/relationships/slideLayout" Target="../slideLayouts/slideLayout150.xml"/><Relationship Id="rId16" Type="http://schemas.openxmlformats.org/officeDocument/2006/relationships/image" Target="../media/image8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5.wmf"/><Relationship Id="rId4" Type="http://schemas.openxmlformats.org/officeDocument/2006/relationships/image" Target="../media/image2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7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8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8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8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9.xml"/><Relationship Id="rId5" Type="http://schemas.openxmlformats.org/officeDocument/2006/relationships/image" Target="../media/image15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18" Type="http://schemas.openxmlformats.org/officeDocument/2006/relationships/image" Target="../media/image3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321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5" Type="http://schemas.openxmlformats.org/officeDocument/2006/relationships/image" Target="../media/image2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18" Type="http://schemas.openxmlformats.org/officeDocument/2006/relationships/image" Target="../media/image3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321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5" Type="http://schemas.openxmlformats.org/officeDocument/2006/relationships/image" Target="../media/image2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png"/><Relationship Id="rId3" Type="http://schemas.openxmlformats.org/officeDocument/2006/relationships/image" Target="../media/image5.png"/><Relationship Id="rId12" Type="http://schemas.openxmlformats.org/officeDocument/2006/relationships/image" Target="../media/image90.png"/><Relationship Id="rId17" Type="http://schemas.openxmlformats.org/officeDocument/2006/relationships/image" Target="../media/image130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20.png"/><Relationship Id="rId1" Type="http://schemas.openxmlformats.org/officeDocument/2006/relationships/slideLayout" Target="../slideLayouts/slideLayout310.xml"/><Relationship Id="rId11" Type="http://schemas.openxmlformats.org/officeDocument/2006/relationships/image" Target="../media/image8.png"/><Relationship Id="rId5" Type="http://schemas.openxmlformats.org/officeDocument/2006/relationships/image" Target="../media/image7.png"/><Relationship Id="rId15" Type="http://schemas.openxmlformats.org/officeDocument/2006/relationships/image" Target="../media/image110.png"/><Relationship Id="rId10" Type="http://schemas.openxmlformats.org/officeDocument/2006/relationships/image" Target="../media/image260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10.xm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18851" y="2585044"/>
            <a:ext cx="869132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2247900" algn="l"/>
              </a:tabLst>
            </a:pPr>
            <a:r>
              <a:rPr lang="en-GB" sz="2200" dirty="0" smtClean="0">
                <a:solidFill>
                  <a:srgbClr val="000000"/>
                </a:solidFill>
                <a:ea typeface="Times New Roman" pitchFamily="18" charset="0"/>
                <a:cs typeface="Tahoma" pitchFamily="34" charset="0"/>
              </a:rPr>
              <a:t>We have learnt that:</a:t>
            </a:r>
            <a:endParaRPr lang="en-US" sz="2200" dirty="0">
              <a:solidFill>
                <a:srgbClr val="000000"/>
              </a:solidFill>
              <a:ea typeface="Times New Roman" pitchFamily="18" charset="0"/>
              <a:cs typeface="Tahoma" pitchFamily="34" charset="0"/>
            </a:endParaRPr>
          </a:p>
        </p:txBody>
      </p:sp>
      <p:grpSp>
        <p:nvGrpSpPr>
          <p:cNvPr id="20" name="Group 20"/>
          <p:cNvGrpSpPr/>
          <p:nvPr/>
        </p:nvGrpSpPr>
        <p:grpSpPr>
          <a:xfrm>
            <a:off x="1757015" y="5777240"/>
            <a:ext cx="5617692" cy="933051"/>
            <a:chOff x="2218411" y="5653256"/>
            <a:chExt cx="5617692" cy="933051"/>
          </a:xfrm>
        </p:grpSpPr>
        <p:sp>
          <p:nvSpPr>
            <p:cNvPr id="3" name="Rectangle 207"/>
            <p:cNvSpPr>
              <a:spLocks noChangeArrowheads="1"/>
            </p:cNvSpPr>
            <p:nvPr/>
          </p:nvSpPr>
          <p:spPr bwMode="auto">
            <a:xfrm>
              <a:off x="2218411" y="5653256"/>
              <a:ext cx="5617692" cy="933051"/>
            </a:xfrm>
            <a:prstGeom prst="rect">
              <a:avLst/>
            </a:prstGeom>
            <a:solidFill>
              <a:srgbClr val="CC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graphicFrame>
          <p:nvGraphicFramePr>
            <p:cNvPr id="5" name="Object 204"/>
            <p:cNvGraphicFramePr>
              <a:graphicFrameLocks noChangeAspect="1"/>
            </p:cNvGraphicFramePr>
            <p:nvPr/>
          </p:nvGraphicFramePr>
          <p:xfrm>
            <a:off x="2319257" y="5692792"/>
            <a:ext cx="1403530" cy="8539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75" name="Equation" r:id="rId3" imgW="647640" imgH="393480" progId="Equation.3">
                    <p:embed/>
                  </p:oleObj>
                </mc:Choice>
                <mc:Fallback>
                  <p:oleObj name="Equation" r:id="rId3" imgW="647640" imgH="393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19257" y="5692792"/>
                          <a:ext cx="1403530" cy="85397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" name="Object 205"/>
            <p:cNvGraphicFramePr>
              <a:graphicFrameLocks noChangeAspect="1"/>
            </p:cNvGraphicFramePr>
            <p:nvPr/>
          </p:nvGraphicFramePr>
          <p:xfrm>
            <a:off x="4304598" y="5692792"/>
            <a:ext cx="1458881" cy="8539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76" name="Equation" r:id="rId5" imgW="672840" imgH="393480" progId="Equation.3">
                    <p:embed/>
                  </p:oleObj>
                </mc:Choice>
                <mc:Fallback>
                  <p:oleObj name="Equation" r:id="rId5" imgW="672840" imgH="393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04598" y="5692792"/>
                          <a:ext cx="1458881" cy="85397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" name="Object 206"/>
            <p:cNvGraphicFramePr>
              <a:graphicFrameLocks noChangeAspect="1"/>
            </p:cNvGraphicFramePr>
            <p:nvPr/>
          </p:nvGraphicFramePr>
          <p:xfrm>
            <a:off x="6345289" y="5692792"/>
            <a:ext cx="1375855" cy="8539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77" name="Equation" r:id="rId7" imgW="634680" imgH="393480" progId="Equation.3">
                    <p:embed/>
                  </p:oleObj>
                </mc:Choice>
                <mc:Fallback>
                  <p:oleObj name="Equation" r:id="rId7" imgW="634680" imgH="393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45289" y="5692792"/>
                          <a:ext cx="1375855" cy="85397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915344" y="3260595"/>
            <a:ext cx="7298793" cy="430887"/>
          </a:xfrm>
          <a:prstGeom prst="rect">
            <a:avLst/>
          </a:prstGeom>
          <a:solidFill>
            <a:srgbClr val="99FFC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47900" algn="l"/>
              </a:tabLst>
            </a:pPr>
            <a:r>
              <a:rPr lang="en-GB" sz="2200" dirty="0">
                <a:solidFill>
                  <a:srgbClr val="000000"/>
                </a:solidFill>
                <a:ea typeface="Times New Roman" pitchFamily="18" charset="0"/>
                <a:cs typeface="Tahoma" pitchFamily="34" charset="0"/>
              </a:rPr>
              <a:t>The ratio of the opposite to the hypotenuse is called </a:t>
            </a:r>
            <a:r>
              <a:rPr lang="en-GB" sz="2200" b="1" dirty="0">
                <a:solidFill>
                  <a:srgbClr val="000000"/>
                </a:solidFill>
                <a:ea typeface="Times New Roman" pitchFamily="18" charset="0"/>
                <a:cs typeface="Tahoma" pitchFamily="34" charset="0"/>
              </a:rPr>
              <a:t>S</a:t>
            </a:r>
            <a:r>
              <a:rPr lang="en-GB" sz="2200" b="1" dirty="0" smtClean="0">
                <a:solidFill>
                  <a:srgbClr val="000000"/>
                </a:solidFill>
                <a:ea typeface="Times New Roman" pitchFamily="18" charset="0"/>
                <a:cs typeface="Tahoma" pitchFamily="34" charset="0"/>
              </a:rPr>
              <a:t>ine</a:t>
            </a:r>
            <a:endParaRPr lang="en-US" sz="2200" b="1" dirty="0">
              <a:solidFill>
                <a:srgbClr val="000000"/>
              </a:solidFill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835668" y="3878362"/>
            <a:ext cx="7629012" cy="430887"/>
          </a:xfrm>
          <a:prstGeom prst="rect">
            <a:avLst/>
          </a:prstGeom>
          <a:solidFill>
            <a:srgbClr val="99FFC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47900" algn="l"/>
              </a:tabLst>
            </a:pPr>
            <a:r>
              <a:rPr lang="en-GB" sz="2200" dirty="0">
                <a:solidFill>
                  <a:srgbClr val="000000"/>
                </a:solidFill>
                <a:ea typeface="Times New Roman" pitchFamily="18" charset="0"/>
                <a:cs typeface="Tahoma" pitchFamily="34" charset="0"/>
              </a:rPr>
              <a:t>The ratio of the adjacent to the hypotenuse is called </a:t>
            </a:r>
            <a:r>
              <a:rPr lang="en-GB" sz="2200" b="1" dirty="0">
                <a:solidFill>
                  <a:srgbClr val="000000"/>
                </a:solidFill>
                <a:ea typeface="Times New Roman" pitchFamily="18" charset="0"/>
                <a:cs typeface="Tahoma" pitchFamily="34" charset="0"/>
              </a:rPr>
              <a:t>C</a:t>
            </a:r>
            <a:r>
              <a:rPr lang="en-GB" sz="2200" b="1" dirty="0" smtClean="0">
                <a:solidFill>
                  <a:srgbClr val="000000"/>
                </a:solidFill>
                <a:ea typeface="Times New Roman" pitchFamily="18" charset="0"/>
                <a:cs typeface="Tahoma" pitchFamily="34" charset="0"/>
              </a:rPr>
              <a:t>osine</a:t>
            </a:r>
            <a:endParaRPr lang="en-US" sz="2200" b="1" dirty="0">
              <a:solidFill>
                <a:srgbClr val="000000"/>
              </a:solidFill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884405" y="4521188"/>
            <a:ext cx="7362913" cy="430887"/>
          </a:xfrm>
          <a:prstGeom prst="rect">
            <a:avLst/>
          </a:prstGeom>
          <a:solidFill>
            <a:srgbClr val="99FFC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47900" algn="l"/>
              </a:tabLst>
            </a:pPr>
            <a:r>
              <a:rPr lang="en-GB" sz="2200" dirty="0">
                <a:solidFill>
                  <a:srgbClr val="000000"/>
                </a:solidFill>
                <a:ea typeface="Times New Roman" pitchFamily="18" charset="0"/>
                <a:cs typeface="Tahoma" pitchFamily="34" charset="0"/>
              </a:rPr>
              <a:t>The ratio of the opposite to the adjacent is called </a:t>
            </a:r>
            <a:r>
              <a:rPr lang="en-GB" sz="2200" b="1" dirty="0">
                <a:solidFill>
                  <a:srgbClr val="000000"/>
                </a:solidFill>
                <a:ea typeface="Times New Roman" pitchFamily="18" charset="0"/>
                <a:cs typeface="Tahoma" pitchFamily="34" charset="0"/>
              </a:rPr>
              <a:t>T</a:t>
            </a:r>
            <a:r>
              <a:rPr lang="en-GB" sz="2200" b="1" dirty="0" smtClean="0">
                <a:solidFill>
                  <a:srgbClr val="000000"/>
                </a:solidFill>
                <a:ea typeface="Times New Roman" pitchFamily="18" charset="0"/>
                <a:cs typeface="Tahoma" pitchFamily="34" charset="0"/>
              </a:rPr>
              <a:t>angent</a:t>
            </a:r>
            <a:endParaRPr lang="en-US" sz="2200" b="1" dirty="0">
              <a:solidFill>
                <a:srgbClr val="000000"/>
              </a:solidFill>
              <a:ea typeface="Times New Roman" pitchFamily="18" charset="0"/>
              <a:cs typeface="Tahoma" pitchFamily="34" charset="0"/>
            </a:endParaRPr>
          </a:p>
        </p:txBody>
      </p:sp>
      <p:grpSp>
        <p:nvGrpSpPr>
          <p:cNvPr id="21" name="Group 19"/>
          <p:cNvGrpSpPr/>
          <p:nvPr/>
        </p:nvGrpSpPr>
        <p:grpSpPr>
          <a:xfrm>
            <a:off x="2357353" y="929902"/>
            <a:ext cx="4417017" cy="1363852"/>
            <a:chOff x="2417736" y="1053886"/>
            <a:chExt cx="4417017" cy="1363852"/>
          </a:xfrm>
        </p:grpSpPr>
        <p:sp>
          <p:nvSpPr>
            <p:cNvPr id="11" name="TextBox 10"/>
            <p:cNvSpPr txBox="1"/>
            <p:nvPr/>
          </p:nvSpPr>
          <p:spPr>
            <a:xfrm>
              <a:off x="4624897" y="1177876"/>
              <a:ext cx="2170787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200" dirty="0">
                  <a:solidFill>
                    <a:srgbClr val="000000"/>
                  </a:solidFill>
                </a:rPr>
                <a:t>H = hypotenuse</a:t>
              </a:r>
            </a:p>
            <a:p>
              <a:r>
                <a:rPr lang="en-GB" sz="2200" dirty="0">
                  <a:solidFill>
                    <a:srgbClr val="000000"/>
                  </a:solidFill>
                </a:rPr>
                <a:t>O = opposite</a:t>
              </a:r>
            </a:p>
            <a:p>
              <a:r>
                <a:rPr lang="en-GB" sz="2200" dirty="0">
                  <a:solidFill>
                    <a:srgbClr val="000000"/>
                  </a:solidFill>
                </a:rPr>
                <a:t>A = adjacent</a:t>
              </a:r>
            </a:p>
          </p:txBody>
        </p:sp>
        <p:sp>
          <p:nvSpPr>
            <p:cNvPr id="12" name="AutoShape 4"/>
            <p:cNvSpPr>
              <a:spLocks noChangeArrowheads="1"/>
            </p:cNvSpPr>
            <p:nvPr/>
          </p:nvSpPr>
          <p:spPr bwMode="auto">
            <a:xfrm flipH="1">
              <a:off x="2616631" y="1270861"/>
              <a:ext cx="1502596" cy="796965"/>
            </a:xfrm>
            <a:prstGeom prst="rtTriangle">
              <a:avLst/>
            </a:prstGeom>
            <a:solidFill>
              <a:srgbClr val="FFC000"/>
            </a:solidFill>
            <a:ln w="317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3" name="Rectangle 5"/>
            <p:cNvSpPr>
              <a:spLocks noChangeArrowheads="1"/>
            </p:cNvSpPr>
            <p:nvPr/>
          </p:nvSpPr>
          <p:spPr bwMode="auto">
            <a:xfrm>
              <a:off x="3939227" y="1887826"/>
              <a:ext cx="180000" cy="180000"/>
            </a:xfrm>
            <a:prstGeom prst="rect">
              <a:avLst/>
            </a:prstGeom>
            <a:noFill/>
            <a:ln w="317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graphicFrame>
          <p:nvGraphicFramePr>
            <p:cNvPr id="14" name="Object 2"/>
            <p:cNvGraphicFramePr>
              <a:graphicFrameLocks noChangeAspect="1"/>
            </p:cNvGraphicFramePr>
            <p:nvPr/>
          </p:nvGraphicFramePr>
          <p:xfrm>
            <a:off x="3356944" y="2054384"/>
            <a:ext cx="260350" cy="282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78" name="Equation" r:id="rId9" imgW="152280" imgH="164880" progId="Equation.3">
                    <p:embed/>
                  </p:oleObj>
                </mc:Choice>
                <mc:Fallback>
                  <p:oleObj name="Equation" r:id="rId9" imgW="1522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56944" y="2054384"/>
                          <a:ext cx="260350" cy="2825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" name="Object 3"/>
            <p:cNvGraphicFramePr>
              <a:graphicFrameLocks noChangeAspect="1"/>
            </p:cNvGraphicFramePr>
            <p:nvPr/>
          </p:nvGraphicFramePr>
          <p:xfrm>
            <a:off x="4130567" y="1531022"/>
            <a:ext cx="260350" cy="304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79" name="Equation" r:id="rId11" imgW="152280" imgH="177480" progId="Equation.3">
                    <p:embed/>
                  </p:oleObj>
                </mc:Choice>
                <mc:Fallback>
                  <p:oleObj name="Equation" r:id="rId11" imgW="152280" imgH="177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30567" y="1531022"/>
                          <a:ext cx="260350" cy="3048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Object 4"/>
            <p:cNvGraphicFramePr>
              <a:graphicFrameLocks noChangeAspect="1"/>
            </p:cNvGraphicFramePr>
            <p:nvPr/>
          </p:nvGraphicFramePr>
          <p:xfrm>
            <a:off x="3207692" y="1324485"/>
            <a:ext cx="304800" cy="282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80" name="Equation" r:id="rId13" imgW="177480" imgH="164880" progId="Equation.3">
                    <p:embed/>
                  </p:oleObj>
                </mc:Choice>
                <mc:Fallback>
                  <p:oleObj name="Equation" r:id="rId13" imgW="1774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07692" y="1324485"/>
                          <a:ext cx="304800" cy="2825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" name="Object 5"/>
            <p:cNvGraphicFramePr>
              <a:graphicFrameLocks noChangeAspect="1"/>
            </p:cNvGraphicFramePr>
            <p:nvPr/>
          </p:nvGraphicFramePr>
          <p:xfrm>
            <a:off x="3001747" y="1777595"/>
            <a:ext cx="296808" cy="3271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81" name="Equation" r:id="rId15" imgW="126720" imgH="139680" progId="Equation.3">
                    <p:embed/>
                  </p:oleObj>
                </mc:Choice>
                <mc:Fallback>
                  <p:oleObj name="Equation" r:id="rId15" imgW="126720" imgH="1396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01747" y="1777595"/>
                          <a:ext cx="296808" cy="32713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" name="Rounded Rectangle 17"/>
            <p:cNvSpPr/>
            <p:nvPr/>
          </p:nvSpPr>
          <p:spPr>
            <a:xfrm>
              <a:off x="2417736" y="1053886"/>
              <a:ext cx="4417017" cy="1363852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1777532" y="5159750"/>
            <a:ext cx="5573962" cy="430887"/>
          </a:xfrm>
          <a:prstGeom prst="rect">
            <a:avLst/>
          </a:prstGeom>
          <a:solidFill>
            <a:srgbClr val="CCECFF"/>
          </a:solidFill>
        </p:spPr>
        <p:txBody>
          <a:bodyPr wrap="none" rtlCol="0">
            <a:spAutoFit/>
          </a:bodyPr>
          <a:lstStyle/>
          <a:p>
            <a:r>
              <a:rPr lang="en-GB" sz="2200" dirty="0">
                <a:solidFill>
                  <a:srgbClr val="000000"/>
                </a:solidFill>
              </a:rPr>
              <a:t>These are abbreviated as </a:t>
            </a:r>
            <a:r>
              <a:rPr lang="en-GB" sz="2200" b="1" dirty="0">
                <a:solidFill>
                  <a:srgbClr val="000000"/>
                </a:solidFill>
              </a:rPr>
              <a:t>sin</a:t>
            </a:r>
            <a:r>
              <a:rPr lang="en-GB" sz="2200" dirty="0">
                <a:solidFill>
                  <a:srgbClr val="000000"/>
                </a:solidFill>
              </a:rPr>
              <a:t>, </a:t>
            </a:r>
            <a:r>
              <a:rPr lang="en-GB" sz="2200" b="1" dirty="0" err="1">
                <a:solidFill>
                  <a:srgbClr val="000000"/>
                </a:solidFill>
              </a:rPr>
              <a:t>cos</a:t>
            </a:r>
            <a:r>
              <a:rPr lang="en-GB" sz="2200" dirty="0">
                <a:solidFill>
                  <a:srgbClr val="000000"/>
                </a:solidFill>
              </a:rPr>
              <a:t> and </a:t>
            </a:r>
            <a:r>
              <a:rPr lang="en-GB" sz="2200" b="1" dirty="0">
                <a:solidFill>
                  <a:srgbClr val="000000"/>
                </a:solidFill>
              </a:rPr>
              <a:t>tan</a:t>
            </a:r>
          </a:p>
        </p:txBody>
      </p:sp>
    </p:spTree>
    <p:extLst>
      <p:ext uri="{BB962C8B-B14F-4D97-AF65-F5344CB8AC3E}">
        <p14:creationId xmlns:p14="http://schemas.microsoft.com/office/powerpoint/2010/main" val="2911681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  <p:bldP spid="9" grpId="0" animBg="1"/>
      <p:bldP spid="10" grpId="0" animBg="1"/>
      <p:bldP spid="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11398" y="1268760"/>
            <a:ext cx="84249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To help remember the three ratio functions some people use this abbreviation: </a:t>
            </a:r>
          </a:p>
          <a:p>
            <a:endParaRPr lang="en-GB" dirty="0">
              <a:solidFill>
                <a:srgbClr val="000000"/>
              </a:solidFill>
            </a:endParaRPr>
          </a:p>
          <a:p>
            <a:endParaRPr lang="en-GB" dirty="0" smtClean="0">
              <a:solidFill>
                <a:srgbClr val="000000"/>
              </a:solidFill>
            </a:endParaRPr>
          </a:p>
          <a:p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878836"/>
            <a:ext cx="6643650" cy="20219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3900816"/>
            <a:ext cx="8080250" cy="1388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603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Which ratio would we use to find the missing length? 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95736" y="1748636"/>
            <a:ext cx="3744416" cy="291539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" y="5419725"/>
            <a:ext cx="9115425" cy="14382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79712" y="1779720"/>
            <a:ext cx="864096" cy="7872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29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Which ratio would we use to find the missing length?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" y="5419725"/>
            <a:ext cx="9115425" cy="14382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79712" y="1779720"/>
            <a:ext cx="864096" cy="7872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195736" y="1779720"/>
            <a:ext cx="4975001" cy="2823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404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Which ratio would we use to find the missing length?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" y="5419725"/>
            <a:ext cx="9115425" cy="14382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79712" y="1779720"/>
            <a:ext cx="864096" cy="7872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339752" y="1628800"/>
            <a:ext cx="4293641" cy="3190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89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Which ratio would we use to find the missing length? How do you know? 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1979712" y="1779720"/>
            <a:ext cx="864096" cy="7872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4939" y="1560805"/>
            <a:ext cx="4293641" cy="31906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28" y="4771421"/>
            <a:ext cx="4699434" cy="14302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35896" y="2566946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err="1" smtClean="0">
                <a:solidFill>
                  <a:srgbClr val="000000"/>
                </a:solidFill>
              </a:rPr>
              <a:t>opp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75656" y="4296894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err="1" smtClean="0">
                <a:solidFill>
                  <a:srgbClr val="000000"/>
                </a:solidFill>
              </a:rPr>
              <a:t>adj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1600" y="2185357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err="1" smtClean="0">
                <a:solidFill>
                  <a:srgbClr val="000000"/>
                </a:solidFill>
              </a:rPr>
              <a:t>hyp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48064" y="2416189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</a:rPr>
              <a:t>Angle known</a:t>
            </a: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1026" name="Picture 2" descr="C:\Users\lelder\AppData\Local\Microsoft\Windows\Temporary Internet Files\Content.IE5\6DJ7DY3H\Kliponious-green-tick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927" y="5301208"/>
            <a:ext cx="449353" cy="514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lelder\AppData\Local\Microsoft\Windows\Temporary Internet Files\Content.IE5\6DJ7DY3H\Kliponious-green-tick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47" y="5336786"/>
            <a:ext cx="449353" cy="514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lelder\AppData\Local\Microsoft\Windows\Temporary Internet Files\Content.IE5\6DJ7DY3H\Kliponious-green-tick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642" y="5348867"/>
            <a:ext cx="449353" cy="514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lelder\AppData\Local\Microsoft\Windows\Temporary Internet Files\Content.IE5\6DJ7DY3H\Kliponious-green-tick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5336786"/>
            <a:ext cx="449353" cy="514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133823" y="2780231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</a:rPr>
              <a:t>Adjacent known</a:t>
            </a: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15" name="Picture 2" descr="C:\Users\lelder\AppData\Local\Microsoft\Windows\Temporary Internet Files\Content.IE5\6DJ7DY3H\Kliponious-green-tick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4455" y="4974905"/>
            <a:ext cx="449353" cy="514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5148064" y="3117297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</a:rPr>
              <a:t>Opposite required</a:t>
            </a: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18" name="Picture 2" descr="C:\Users\lelder\AppData\Local\Microsoft\Windows\Temporary Internet Files\Content.IE5\6DJ7DY3H\Kliponious-green-tick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024" y="5027697"/>
            <a:ext cx="449353" cy="514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lelder\AppData\Local\Microsoft\Windows\Temporary Internet Files\Content.IE5\6DJ7DY3H\Kliponious-green-tick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038704"/>
            <a:ext cx="449353" cy="514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val 9"/>
          <p:cNvSpPr/>
          <p:nvPr/>
        </p:nvSpPr>
        <p:spPr>
          <a:xfrm>
            <a:off x="3483227" y="4758559"/>
            <a:ext cx="1313449" cy="14431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447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4" grpId="0"/>
      <p:bldP spid="14" grpId="0"/>
      <p:bldP spid="16" grpId="0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7712035"/>
              </p:ext>
            </p:extLst>
          </p:nvPr>
        </p:nvGraphicFramePr>
        <p:xfrm>
          <a:off x="107504" y="188640"/>
          <a:ext cx="8856984" cy="5472608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214246"/>
                <a:gridCol w="2214246"/>
                <a:gridCol w="2214246"/>
                <a:gridCol w="2214246"/>
              </a:tblGrid>
              <a:tr h="136815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</a:tr>
              <a:tr h="136815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</a:tr>
              <a:tr h="136815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</a:tr>
              <a:tr h="136815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260648"/>
            <a:ext cx="1472476" cy="122453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3768" y="1622605"/>
            <a:ext cx="1971146" cy="128339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4048" y="3068960"/>
            <a:ext cx="1200150" cy="10953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7504" y="5805264"/>
            <a:ext cx="7848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In pairs: Which </a:t>
            </a:r>
            <a:r>
              <a:rPr lang="en-GB" dirty="0" smtClean="0">
                <a:solidFill>
                  <a:srgbClr val="000000"/>
                </a:solidFill>
              </a:rPr>
              <a:t>ratio would help find the missing length or angle? </a:t>
            </a: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Sine, Cosine or Tangent?</a:t>
            </a: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Sort </a:t>
            </a:r>
            <a:r>
              <a:rPr lang="en-GB" dirty="0">
                <a:solidFill>
                  <a:srgbClr val="000000"/>
                </a:solidFill>
              </a:rPr>
              <a:t>the cards into three groups.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6296" y="4437112"/>
            <a:ext cx="1638309" cy="107689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20272" y="260648"/>
            <a:ext cx="1631262" cy="126876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4943" y="4414440"/>
            <a:ext cx="1233661" cy="109956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3528" y="3084849"/>
            <a:ext cx="1802590" cy="98221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40056" y="2991609"/>
            <a:ext cx="1257546" cy="120434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76056" y="1622605"/>
            <a:ext cx="1202392" cy="113663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30627" y="4478322"/>
            <a:ext cx="1301313" cy="116567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54493" y="1614259"/>
            <a:ext cx="1162819" cy="116281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64567" y="1715757"/>
            <a:ext cx="1526402" cy="95033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52624" y="334466"/>
            <a:ext cx="1702998" cy="107689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419671" y="294213"/>
            <a:ext cx="1923224" cy="11574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076056" y="4391144"/>
            <a:ext cx="1109614" cy="125206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730627" y="2943257"/>
            <a:ext cx="1169944" cy="1321465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48543" y="25548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1.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10609" y="25548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2.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535996" y="25548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3.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750242" y="25548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4.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2117" y="1614259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5.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310609" y="1624899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6.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535996" y="1614259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7.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822445" y="160141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8.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14147" y="2954259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9.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310608" y="2954259"/>
            <a:ext cx="605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10.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524404" y="2929910"/>
            <a:ext cx="551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11.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702841" y="2954259"/>
            <a:ext cx="551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12.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4345" y="4322078"/>
            <a:ext cx="551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13.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327008" y="4301980"/>
            <a:ext cx="551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14.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529873" y="4301980"/>
            <a:ext cx="551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15.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731853" y="4322078"/>
            <a:ext cx="551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16. </a:t>
            </a:r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66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07504" y="188640"/>
          <a:ext cx="8856984" cy="5472608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214246"/>
                <a:gridCol w="2214246"/>
                <a:gridCol w="2214246"/>
                <a:gridCol w="2214246"/>
              </a:tblGrid>
              <a:tr h="136815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</a:tr>
              <a:tr h="136815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</a:tr>
              <a:tr h="136815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</a:tr>
              <a:tr h="136815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260648"/>
            <a:ext cx="1472476" cy="122453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3768" y="1622605"/>
            <a:ext cx="1971146" cy="128339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4048" y="3068960"/>
            <a:ext cx="1200150" cy="10953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7504" y="5805264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These aren’t the only answers.. </a:t>
            </a: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Did you choose a different ratio? Why? </a:t>
            </a: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6296" y="4437112"/>
            <a:ext cx="1638309" cy="107689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20272" y="260648"/>
            <a:ext cx="1631262" cy="126876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4943" y="4414440"/>
            <a:ext cx="1233661" cy="109956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3528" y="3084849"/>
            <a:ext cx="1802590" cy="98221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40056" y="2991609"/>
            <a:ext cx="1257546" cy="120434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76056" y="1622605"/>
            <a:ext cx="1202392" cy="113663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30627" y="4478322"/>
            <a:ext cx="1301313" cy="116567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54493" y="1614259"/>
            <a:ext cx="1162819" cy="116281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64567" y="1715757"/>
            <a:ext cx="1526402" cy="95033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52624" y="334466"/>
            <a:ext cx="1702998" cy="107689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419671" y="294213"/>
            <a:ext cx="1923224" cy="11574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076056" y="4391144"/>
            <a:ext cx="1109614" cy="125206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730627" y="2943257"/>
            <a:ext cx="1169944" cy="1321465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48543" y="25548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1.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10609" y="25548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2.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535996" y="25548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3.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750242" y="25548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4.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2117" y="1614259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5.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310609" y="1624899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6.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535996" y="1614259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7.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822445" y="160141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8.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14147" y="2954259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9.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310608" y="2954259"/>
            <a:ext cx="605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10.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524404" y="2929910"/>
            <a:ext cx="551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11.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702841" y="2954259"/>
            <a:ext cx="551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12.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4345" y="4322078"/>
            <a:ext cx="551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13.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327008" y="4301980"/>
            <a:ext cx="551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14.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529873" y="4301980"/>
            <a:ext cx="551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15.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731853" y="4322078"/>
            <a:ext cx="551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16.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9414" y="334466"/>
            <a:ext cx="15567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/>
                <a:pattFill prst="dkUpDiag">
                  <a:fgClr>
                    <a:srgbClr val="FFFFFF">
                      <a:lumMod val="50000"/>
                    </a:srgbClr>
                  </a:fgClr>
                  <a:bgClr>
                    <a:srgbClr val="000000">
                      <a:lumMod val="75000"/>
                      <a:lumOff val="25000"/>
                    </a:srgbClr>
                  </a:bgClr>
                </a:pattFill>
                <a:effectLst>
                  <a:outerShdw blurRad="38100" dist="19050" dir="2700000" algn="tl" rotWithShape="0">
                    <a:srgbClr val="000000">
                      <a:lumMod val="50000"/>
                      <a:alpha val="40000"/>
                    </a:srgbClr>
                  </a:outerShdw>
                </a:effectLst>
              </a:rPr>
              <a:t>TAN</a:t>
            </a:r>
            <a:endParaRPr lang="en-US" sz="5400" b="1" dirty="0">
              <a:ln/>
              <a:pattFill prst="dkUpDiag">
                <a:fgClr>
                  <a:srgbClr val="FFFFFF">
                    <a:lumMod val="50000"/>
                  </a:srgbClr>
                </a:fgClr>
                <a:bgClr>
                  <a:srgbClr val="000000">
                    <a:lumMod val="75000"/>
                    <a:lumOff val="25000"/>
                  </a:srgbClr>
                </a:bgClr>
              </a:pattFill>
              <a:effectLst>
                <a:outerShdw blurRad="38100" dist="19050" dir="2700000" algn="tl" rotWithShape="0">
                  <a:srgbClr val="000000">
                    <a:lumMod val="50000"/>
                    <a:alpha val="40000"/>
                  </a:srgbClr>
                </a:outerShdw>
              </a:effectLst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684668" y="361718"/>
            <a:ext cx="15567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/>
                <a:pattFill prst="dkUpDiag">
                  <a:fgClr>
                    <a:srgbClr val="FFFFFF">
                      <a:lumMod val="50000"/>
                    </a:srgbClr>
                  </a:fgClr>
                  <a:bgClr>
                    <a:srgbClr val="000000">
                      <a:lumMod val="75000"/>
                      <a:lumOff val="25000"/>
                    </a:srgbClr>
                  </a:bgClr>
                </a:pattFill>
                <a:effectLst>
                  <a:outerShdw blurRad="38100" dist="19050" dir="2700000" algn="tl" rotWithShape="0">
                    <a:srgbClr val="000000">
                      <a:lumMod val="50000"/>
                      <a:alpha val="40000"/>
                    </a:srgbClr>
                  </a:outerShdw>
                </a:effectLst>
              </a:rPr>
              <a:t>TAN</a:t>
            </a:r>
            <a:endParaRPr lang="en-US" sz="5400" b="1" dirty="0">
              <a:ln/>
              <a:pattFill prst="dkUpDiag">
                <a:fgClr>
                  <a:srgbClr val="FFFFFF">
                    <a:lumMod val="50000"/>
                  </a:srgbClr>
                </a:fgClr>
                <a:bgClr>
                  <a:srgbClr val="000000">
                    <a:lumMod val="75000"/>
                    <a:lumOff val="25000"/>
                  </a:srgbClr>
                </a:bgClr>
              </a:pattFill>
              <a:effectLst>
                <a:outerShdw blurRad="38100" dist="19050" dir="2700000" algn="tl" rotWithShape="0">
                  <a:srgbClr val="000000">
                    <a:lumMod val="50000"/>
                    <a:alpha val="40000"/>
                  </a:srgbClr>
                </a:outerShdw>
              </a:effectLst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4821481" y="316427"/>
            <a:ext cx="15567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/>
                <a:pattFill prst="dkUpDiag">
                  <a:fgClr>
                    <a:srgbClr val="FFFFFF">
                      <a:lumMod val="50000"/>
                    </a:srgbClr>
                  </a:fgClr>
                  <a:bgClr>
                    <a:srgbClr val="000000">
                      <a:lumMod val="75000"/>
                      <a:lumOff val="25000"/>
                    </a:srgbClr>
                  </a:bgClr>
                </a:pattFill>
                <a:effectLst>
                  <a:outerShdw blurRad="38100" dist="19050" dir="2700000" algn="tl" rotWithShape="0">
                    <a:srgbClr val="000000">
                      <a:lumMod val="50000"/>
                      <a:alpha val="40000"/>
                    </a:srgbClr>
                  </a:outerShdw>
                </a:effectLst>
              </a:rPr>
              <a:t>TAN</a:t>
            </a:r>
            <a:endParaRPr lang="en-US" sz="5400" b="1" dirty="0">
              <a:ln/>
              <a:pattFill prst="dkUpDiag">
                <a:fgClr>
                  <a:srgbClr val="FFFFFF">
                    <a:lumMod val="50000"/>
                  </a:srgbClr>
                </a:fgClr>
                <a:bgClr>
                  <a:srgbClr val="000000">
                    <a:lumMod val="75000"/>
                    <a:lumOff val="25000"/>
                  </a:srgbClr>
                </a:bgClr>
              </a:pattFill>
              <a:effectLst>
                <a:outerShdw blurRad="38100" dist="19050" dir="2700000" algn="tl" rotWithShape="0">
                  <a:srgbClr val="000000">
                    <a:lumMod val="50000"/>
                    <a:alpha val="40000"/>
                  </a:srgbClr>
                </a:outerShdw>
              </a:effectLst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7011131" y="343532"/>
            <a:ext cx="15567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/>
                <a:pattFill prst="dkUpDiag">
                  <a:fgClr>
                    <a:srgbClr val="FFFFFF">
                      <a:lumMod val="50000"/>
                    </a:srgbClr>
                  </a:fgClr>
                  <a:bgClr>
                    <a:srgbClr val="000000">
                      <a:lumMod val="75000"/>
                      <a:lumOff val="25000"/>
                    </a:srgbClr>
                  </a:bgClr>
                </a:pattFill>
                <a:effectLst>
                  <a:outerShdw blurRad="38100" dist="19050" dir="2700000" algn="tl" rotWithShape="0">
                    <a:srgbClr val="000000">
                      <a:lumMod val="50000"/>
                      <a:alpha val="40000"/>
                    </a:srgbClr>
                  </a:outerShdw>
                </a:effectLst>
              </a:rPr>
              <a:t>TAN</a:t>
            </a:r>
            <a:endParaRPr lang="en-US" sz="5400" b="1" dirty="0">
              <a:ln/>
              <a:pattFill prst="dkUpDiag">
                <a:fgClr>
                  <a:srgbClr val="FFFFFF">
                    <a:lumMod val="50000"/>
                  </a:srgbClr>
                </a:fgClr>
                <a:bgClr>
                  <a:srgbClr val="000000">
                    <a:lumMod val="75000"/>
                    <a:lumOff val="25000"/>
                  </a:srgbClr>
                </a:bgClr>
              </a:pattFill>
              <a:effectLst>
                <a:outerShdw blurRad="38100" dist="19050" dir="2700000" algn="tl" rotWithShape="0">
                  <a:srgbClr val="000000">
                    <a:lumMod val="50000"/>
                    <a:alpha val="40000"/>
                  </a:srgbClr>
                </a:outerShdw>
              </a:effectLst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296010" y="1749120"/>
            <a:ext cx="15567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/>
                <a:pattFill prst="dkUpDiag">
                  <a:fgClr>
                    <a:srgbClr val="FFFFFF">
                      <a:lumMod val="50000"/>
                    </a:srgbClr>
                  </a:fgClr>
                  <a:bgClr>
                    <a:srgbClr val="000000">
                      <a:lumMod val="75000"/>
                      <a:lumOff val="25000"/>
                    </a:srgbClr>
                  </a:bgClr>
                </a:pattFill>
                <a:effectLst>
                  <a:outerShdw blurRad="38100" dist="19050" dir="2700000" algn="tl" rotWithShape="0">
                    <a:srgbClr val="000000">
                      <a:lumMod val="50000"/>
                      <a:alpha val="40000"/>
                    </a:srgbClr>
                  </a:outerShdw>
                </a:effectLst>
              </a:rPr>
              <a:t>TAN</a:t>
            </a:r>
            <a:endParaRPr lang="en-US" sz="5400" b="1" dirty="0">
              <a:ln/>
              <a:pattFill prst="dkUpDiag">
                <a:fgClr>
                  <a:srgbClr val="FFFFFF">
                    <a:lumMod val="50000"/>
                  </a:srgbClr>
                </a:fgClr>
                <a:bgClr>
                  <a:srgbClr val="000000">
                    <a:lumMod val="75000"/>
                    <a:lumOff val="25000"/>
                  </a:srgbClr>
                </a:bgClr>
              </a:pattFill>
              <a:effectLst>
                <a:outerShdw blurRad="38100" dist="19050" dir="2700000" algn="tl" rotWithShape="0">
                  <a:srgbClr val="000000">
                    <a:lumMod val="50000"/>
                    <a:alpha val="40000"/>
                  </a:srgbClr>
                </a:outerShdw>
              </a:effectLst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2664329" y="1706433"/>
            <a:ext cx="13388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/>
                <a:pattFill prst="dkUpDiag">
                  <a:fgClr>
                    <a:srgbClr val="FFFFFF">
                      <a:lumMod val="50000"/>
                    </a:srgbClr>
                  </a:fgClr>
                  <a:bgClr>
                    <a:srgbClr val="000000">
                      <a:lumMod val="75000"/>
                      <a:lumOff val="25000"/>
                    </a:srgbClr>
                  </a:bgClr>
                </a:pattFill>
                <a:effectLst>
                  <a:outerShdw blurRad="38100" dist="19050" dir="2700000" algn="tl" rotWithShape="0">
                    <a:srgbClr val="000000">
                      <a:lumMod val="50000"/>
                      <a:alpha val="40000"/>
                    </a:srgbClr>
                  </a:outerShdw>
                </a:effectLst>
              </a:rPr>
              <a:t>SIN</a:t>
            </a:r>
            <a:endParaRPr lang="en-US" sz="5400" b="1" dirty="0">
              <a:ln/>
              <a:pattFill prst="dkUpDiag">
                <a:fgClr>
                  <a:srgbClr val="FFFFFF">
                    <a:lumMod val="50000"/>
                  </a:srgbClr>
                </a:fgClr>
                <a:bgClr>
                  <a:srgbClr val="000000">
                    <a:lumMod val="75000"/>
                    <a:lumOff val="25000"/>
                  </a:srgbClr>
                </a:bgClr>
              </a:pattFill>
              <a:effectLst>
                <a:outerShdw blurRad="38100" dist="19050" dir="2700000" algn="tl" rotWithShape="0">
                  <a:srgbClr val="000000">
                    <a:lumMod val="50000"/>
                    <a:alpha val="40000"/>
                  </a:srgbClr>
                </a:outerShdw>
              </a:effectLst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862096" y="1706433"/>
            <a:ext cx="13388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/>
                <a:pattFill prst="dkUpDiag">
                  <a:fgClr>
                    <a:srgbClr val="FFFFFF">
                      <a:lumMod val="50000"/>
                    </a:srgbClr>
                  </a:fgClr>
                  <a:bgClr>
                    <a:srgbClr val="000000">
                      <a:lumMod val="75000"/>
                      <a:lumOff val="25000"/>
                    </a:srgbClr>
                  </a:bgClr>
                </a:pattFill>
                <a:effectLst>
                  <a:outerShdw blurRad="38100" dist="19050" dir="2700000" algn="tl" rotWithShape="0">
                    <a:srgbClr val="000000">
                      <a:lumMod val="50000"/>
                      <a:alpha val="40000"/>
                    </a:srgbClr>
                  </a:outerShdw>
                </a:effectLst>
              </a:rPr>
              <a:t>SIN</a:t>
            </a:r>
            <a:endParaRPr lang="en-US" sz="5400" b="1" dirty="0">
              <a:ln/>
              <a:pattFill prst="dkUpDiag">
                <a:fgClr>
                  <a:srgbClr val="FFFFFF">
                    <a:lumMod val="50000"/>
                  </a:srgbClr>
                </a:fgClr>
                <a:bgClr>
                  <a:srgbClr val="000000">
                    <a:lumMod val="75000"/>
                    <a:lumOff val="25000"/>
                  </a:srgbClr>
                </a:bgClr>
              </a:pattFill>
              <a:effectLst>
                <a:outerShdw blurRad="38100" dist="19050" dir="2700000" algn="tl" rotWithShape="0">
                  <a:srgbClr val="000000">
                    <a:lumMod val="50000"/>
                    <a:alpha val="40000"/>
                  </a:srgbClr>
                </a:outerShdw>
              </a:effectLst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7032896" y="1689557"/>
            <a:ext cx="15311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/>
                <a:pattFill prst="dkUpDiag">
                  <a:fgClr>
                    <a:srgbClr val="FFFFFF">
                      <a:lumMod val="50000"/>
                    </a:srgbClr>
                  </a:fgClr>
                  <a:bgClr>
                    <a:srgbClr val="000000">
                      <a:lumMod val="75000"/>
                      <a:lumOff val="25000"/>
                    </a:srgbClr>
                  </a:bgClr>
                </a:pattFill>
                <a:effectLst>
                  <a:outerShdw blurRad="38100" dist="19050" dir="2700000" algn="tl" rotWithShape="0">
                    <a:srgbClr val="000000">
                      <a:lumMod val="50000"/>
                      <a:alpha val="40000"/>
                    </a:srgbClr>
                  </a:outerShdw>
                </a:effectLst>
              </a:rPr>
              <a:t>ALL</a:t>
            </a:r>
            <a:endParaRPr lang="en-US" sz="5400" b="1" dirty="0">
              <a:ln/>
              <a:pattFill prst="dkUpDiag">
                <a:fgClr>
                  <a:srgbClr val="FFFFFF">
                    <a:lumMod val="50000"/>
                  </a:srgbClr>
                </a:fgClr>
                <a:bgClr>
                  <a:srgbClr val="000000">
                    <a:lumMod val="75000"/>
                    <a:lumOff val="25000"/>
                  </a:srgbClr>
                </a:bgClr>
              </a:pattFill>
              <a:effectLst>
                <a:outerShdw blurRad="38100" dist="19050" dir="2700000" algn="tl" rotWithShape="0">
                  <a:srgbClr val="000000">
                    <a:lumMod val="50000"/>
                    <a:alpha val="40000"/>
                  </a:srgbClr>
                </a:outerShdw>
              </a:effectLst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368986" y="3121619"/>
            <a:ext cx="15567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/>
                <a:pattFill prst="dkUpDiag">
                  <a:fgClr>
                    <a:srgbClr val="FFFFFF">
                      <a:lumMod val="50000"/>
                    </a:srgbClr>
                  </a:fgClr>
                  <a:bgClr>
                    <a:srgbClr val="000000">
                      <a:lumMod val="75000"/>
                      <a:lumOff val="25000"/>
                    </a:srgbClr>
                  </a:bgClr>
                </a:pattFill>
                <a:effectLst>
                  <a:outerShdw blurRad="38100" dist="19050" dir="2700000" algn="tl" rotWithShape="0">
                    <a:srgbClr val="000000">
                      <a:lumMod val="50000"/>
                      <a:alpha val="40000"/>
                    </a:srgbClr>
                  </a:outerShdw>
                </a:effectLst>
              </a:rPr>
              <a:t>TAN</a:t>
            </a:r>
            <a:endParaRPr lang="en-US" sz="5400" b="1" dirty="0">
              <a:ln/>
              <a:pattFill prst="dkUpDiag">
                <a:fgClr>
                  <a:srgbClr val="FFFFFF">
                    <a:lumMod val="50000"/>
                  </a:srgbClr>
                </a:fgClr>
                <a:bgClr>
                  <a:srgbClr val="000000">
                    <a:lumMod val="75000"/>
                    <a:lumOff val="25000"/>
                  </a:srgbClr>
                </a:bgClr>
              </a:pattFill>
              <a:effectLst>
                <a:outerShdw blurRad="38100" dist="19050" dir="2700000" algn="tl" rotWithShape="0">
                  <a:srgbClr val="000000">
                    <a:lumMod val="50000"/>
                    <a:alpha val="40000"/>
                  </a:srgbClr>
                </a:outerShdw>
              </a:effectLst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499796" y="3143735"/>
            <a:ext cx="16850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/>
                <a:pattFill prst="dkUpDiag">
                  <a:fgClr>
                    <a:srgbClr val="FFFFFF">
                      <a:lumMod val="50000"/>
                    </a:srgbClr>
                  </a:fgClr>
                  <a:bgClr>
                    <a:srgbClr val="000000">
                      <a:lumMod val="75000"/>
                      <a:lumOff val="25000"/>
                    </a:srgbClr>
                  </a:bgClr>
                </a:pattFill>
                <a:effectLst>
                  <a:outerShdw blurRad="38100" dist="19050" dir="2700000" algn="tl" rotWithShape="0">
                    <a:srgbClr val="000000">
                      <a:lumMod val="50000"/>
                      <a:alpha val="40000"/>
                    </a:srgbClr>
                  </a:outerShdw>
                </a:effectLst>
              </a:rPr>
              <a:t>COS</a:t>
            </a:r>
            <a:endParaRPr lang="en-US" sz="5400" b="1" dirty="0">
              <a:ln/>
              <a:pattFill prst="dkUpDiag">
                <a:fgClr>
                  <a:srgbClr val="FFFFFF">
                    <a:lumMod val="50000"/>
                  </a:srgbClr>
                </a:fgClr>
                <a:bgClr>
                  <a:srgbClr val="000000">
                    <a:lumMod val="75000"/>
                    <a:lumOff val="25000"/>
                  </a:srgbClr>
                </a:bgClr>
              </a:pattFill>
              <a:effectLst>
                <a:outerShdw blurRad="38100" dist="19050" dir="2700000" algn="tl" rotWithShape="0">
                  <a:srgbClr val="000000">
                    <a:lumMod val="50000"/>
                    <a:alpha val="40000"/>
                  </a:srgbClr>
                </a:outerShdw>
              </a:effectLst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4724656" y="3102652"/>
            <a:ext cx="16850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/>
                <a:pattFill prst="dkUpDiag">
                  <a:fgClr>
                    <a:srgbClr val="FFFFFF">
                      <a:lumMod val="50000"/>
                    </a:srgbClr>
                  </a:fgClr>
                  <a:bgClr>
                    <a:srgbClr val="000000">
                      <a:lumMod val="75000"/>
                      <a:lumOff val="25000"/>
                    </a:srgbClr>
                  </a:bgClr>
                </a:pattFill>
                <a:effectLst>
                  <a:outerShdw blurRad="38100" dist="19050" dir="2700000" algn="tl" rotWithShape="0">
                    <a:srgbClr val="000000">
                      <a:lumMod val="50000"/>
                      <a:alpha val="40000"/>
                    </a:srgbClr>
                  </a:outerShdw>
                </a:effectLst>
              </a:rPr>
              <a:t>COS</a:t>
            </a:r>
            <a:endParaRPr lang="en-US" sz="5400" b="1" dirty="0">
              <a:ln/>
              <a:pattFill prst="dkUpDiag">
                <a:fgClr>
                  <a:srgbClr val="FFFFFF">
                    <a:lumMod val="50000"/>
                  </a:srgbClr>
                </a:fgClr>
                <a:bgClr>
                  <a:srgbClr val="000000">
                    <a:lumMod val="75000"/>
                    <a:lumOff val="25000"/>
                  </a:srgbClr>
                </a:bgClr>
              </a:pattFill>
              <a:effectLst>
                <a:outerShdw blurRad="38100" dist="19050" dir="2700000" algn="tl" rotWithShape="0">
                  <a:srgbClr val="000000">
                    <a:lumMod val="50000"/>
                    <a:alpha val="40000"/>
                  </a:srgbClr>
                </a:outerShdw>
              </a:effectLst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6941299" y="3072719"/>
            <a:ext cx="16850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/>
                <a:pattFill prst="dkUpDiag">
                  <a:fgClr>
                    <a:srgbClr val="FFFFFF">
                      <a:lumMod val="50000"/>
                    </a:srgbClr>
                  </a:fgClr>
                  <a:bgClr>
                    <a:srgbClr val="000000">
                      <a:lumMod val="75000"/>
                      <a:lumOff val="25000"/>
                    </a:srgbClr>
                  </a:bgClr>
                </a:pattFill>
                <a:effectLst>
                  <a:outerShdw blurRad="38100" dist="19050" dir="2700000" algn="tl" rotWithShape="0">
                    <a:srgbClr val="000000">
                      <a:lumMod val="50000"/>
                      <a:alpha val="40000"/>
                    </a:srgbClr>
                  </a:outerShdw>
                </a:effectLst>
              </a:rPr>
              <a:t>COS</a:t>
            </a:r>
            <a:endParaRPr lang="en-US" sz="5400" b="1" dirty="0">
              <a:ln/>
              <a:pattFill prst="dkUpDiag">
                <a:fgClr>
                  <a:srgbClr val="FFFFFF">
                    <a:lumMod val="50000"/>
                  </a:srgbClr>
                </a:fgClr>
                <a:bgClr>
                  <a:srgbClr val="000000">
                    <a:lumMod val="75000"/>
                    <a:lumOff val="25000"/>
                  </a:srgbClr>
                </a:bgClr>
              </a:pattFill>
              <a:effectLst>
                <a:outerShdw blurRad="38100" dist="19050" dir="2700000" algn="tl" rotWithShape="0">
                  <a:srgbClr val="000000">
                    <a:lumMod val="50000"/>
                    <a:alpha val="40000"/>
                  </a:srgbClr>
                </a:outerShdw>
              </a:effectLst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581258" y="4491734"/>
            <a:ext cx="11849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/>
                <a:pattFill prst="dkUpDiag">
                  <a:fgClr>
                    <a:srgbClr val="FFFFFF">
                      <a:lumMod val="50000"/>
                    </a:srgbClr>
                  </a:fgClr>
                  <a:bgClr>
                    <a:srgbClr val="000000">
                      <a:lumMod val="75000"/>
                      <a:lumOff val="25000"/>
                    </a:srgbClr>
                  </a:bgClr>
                </a:pattFill>
                <a:effectLst>
                  <a:outerShdw blurRad="38100" dist="19050" dir="2700000" algn="tl" rotWithShape="0">
                    <a:srgbClr val="000000">
                      <a:lumMod val="50000"/>
                      <a:alpha val="40000"/>
                    </a:srgbClr>
                  </a:outerShdw>
                </a:effectLst>
              </a:rPr>
              <a:t>sin</a:t>
            </a:r>
            <a:endParaRPr lang="en-US" sz="5400" b="1" dirty="0">
              <a:ln/>
              <a:pattFill prst="dkUpDiag">
                <a:fgClr>
                  <a:srgbClr val="FFFFFF">
                    <a:lumMod val="50000"/>
                  </a:srgbClr>
                </a:fgClr>
                <a:bgClr>
                  <a:srgbClr val="000000">
                    <a:lumMod val="75000"/>
                    <a:lumOff val="25000"/>
                  </a:srgbClr>
                </a:bgClr>
              </a:pattFill>
              <a:effectLst>
                <a:outerShdw blurRad="38100" dist="19050" dir="2700000" algn="tl" rotWithShape="0">
                  <a:srgbClr val="000000">
                    <a:lumMod val="50000"/>
                    <a:alpha val="40000"/>
                  </a:srgbClr>
                </a:outerShdw>
              </a:effectLst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2473060" y="4499637"/>
            <a:ext cx="16850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/>
                <a:pattFill prst="dkUpDiag">
                  <a:fgClr>
                    <a:srgbClr val="FFFFFF">
                      <a:lumMod val="50000"/>
                    </a:srgbClr>
                  </a:fgClr>
                  <a:bgClr>
                    <a:srgbClr val="000000">
                      <a:lumMod val="75000"/>
                      <a:lumOff val="25000"/>
                    </a:srgbClr>
                  </a:bgClr>
                </a:pattFill>
                <a:effectLst>
                  <a:outerShdw blurRad="38100" dist="19050" dir="2700000" algn="tl" rotWithShape="0">
                    <a:srgbClr val="000000">
                      <a:lumMod val="50000"/>
                      <a:alpha val="40000"/>
                    </a:srgbClr>
                  </a:outerShdw>
                </a:effectLst>
              </a:rPr>
              <a:t>COS</a:t>
            </a:r>
            <a:endParaRPr lang="en-US" sz="5400" b="1" dirty="0">
              <a:ln/>
              <a:pattFill prst="dkUpDiag">
                <a:fgClr>
                  <a:srgbClr val="FFFFFF">
                    <a:lumMod val="50000"/>
                  </a:srgbClr>
                </a:fgClr>
                <a:bgClr>
                  <a:srgbClr val="000000">
                    <a:lumMod val="75000"/>
                    <a:lumOff val="25000"/>
                  </a:srgbClr>
                </a:bgClr>
              </a:pattFill>
              <a:effectLst>
                <a:outerShdw blurRad="38100" dist="19050" dir="2700000" algn="tl" rotWithShape="0">
                  <a:srgbClr val="000000">
                    <a:lumMod val="50000"/>
                    <a:alpha val="40000"/>
                  </a:srgbClr>
                </a:outerShdw>
              </a:effectLst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4881296" y="4520303"/>
            <a:ext cx="13388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/>
                <a:pattFill prst="dkUpDiag">
                  <a:fgClr>
                    <a:srgbClr val="FFFFFF">
                      <a:lumMod val="50000"/>
                    </a:srgbClr>
                  </a:fgClr>
                  <a:bgClr>
                    <a:srgbClr val="000000">
                      <a:lumMod val="75000"/>
                      <a:lumOff val="25000"/>
                    </a:srgbClr>
                  </a:bgClr>
                </a:pattFill>
                <a:effectLst>
                  <a:outerShdw blurRad="38100" dist="19050" dir="2700000" algn="tl" rotWithShape="0">
                    <a:srgbClr val="000000">
                      <a:lumMod val="50000"/>
                      <a:alpha val="40000"/>
                    </a:srgbClr>
                  </a:outerShdw>
                </a:effectLst>
              </a:rPr>
              <a:t>SIN</a:t>
            </a:r>
            <a:endParaRPr lang="en-US" sz="5400" b="1" dirty="0">
              <a:ln/>
              <a:pattFill prst="dkUpDiag">
                <a:fgClr>
                  <a:srgbClr val="FFFFFF">
                    <a:lumMod val="50000"/>
                  </a:srgbClr>
                </a:fgClr>
                <a:bgClr>
                  <a:srgbClr val="000000">
                    <a:lumMod val="75000"/>
                    <a:lumOff val="25000"/>
                  </a:srgbClr>
                </a:bgClr>
              </a:pattFill>
              <a:effectLst>
                <a:outerShdw blurRad="38100" dist="19050" dir="2700000" algn="tl" rotWithShape="0">
                  <a:srgbClr val="000000">
                    <a:lumMod val="50000"/>
                    <a:alpha val="40000"/>
                  </a:srgbClr>
                </a:outerShdw>
              </a:effectLst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7245447" y="4569868"/>
            <a:ext cx="13388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/>
                <a:pattFill prst="dkUpDiag">
                  <a:fgClr>
                    <a:srgbClr val="FFFFFF">
                      <a:lumMod val="50000"/>
                    </a:srgbClr>
                  </a:fgClr>
                  <a:bgClr>
                    <a:srgbClr val="000000">
                      <a:lumMod val="75000"/>
                      <a:lumOff val="25000"/>
                    </a:srgbClr>
                  </a:bgClr>
                </a:pattFill>
                <a:effectLst>
                  <a:outerShdw blurRad="38100" dist="19050" dir="2700000" algn="tl" rotWithShape="0">
                    <a:srgbClr val="000000">
                      <a:lumMod val="50000"/>
                      <a:alpha val="40000"/>
                    </a:srgbClr>
                  </a:outerShdw>
                </a:effectLst>
              </a:rPr>
              <a:t>SIN</a:t>
            </a:r>
            <a:endParaRPr lang="en-US" sz="5400" b="1" dirty="0">
              <a:ln/>
              <a:pattFill prst="dkUpDiag">
                <a:fgClr>
                  <a:srgbClr val="FFFFFF">
                    <a:lumMod val="50000"/>
                  </a:srgbClr>
                </a:fgClr>
                <a:bgClr>
                  <a:srgbClr val="000000">
                    <a:lumMod val="75000"/>
                    <a:lumOff val="25000"/>
                  </a:srgbClr>
                </a:bgClr>
              </a:pattFill>
              <a:effectLst>
                <a:outerShdw blurRad="38100" dist="19050" dir="2700000" algn="tl" rotWithShape="0">
                  <a:srgbClr val="000000">
                    <a:lumMod val="50000"/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74545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944" y="294661"/>
            <a:ext cx="4114800" cy="1143000"/>
          </a:xfrm>
        </p:spPr>
        <p:txBody>
          <a:bodyPr/>
          <a:lstStyle/>
          <a:p>
            <a:r>
              <a:rPr lang="en-GB" sz="2800" dirty="0" smtClean="0"/>
              <a:t>Worked Example</a:t>
            </a:r>
            <a:endParaRPr lang="en-GB" sz="2800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4585807" y="339512"/>
            <a:ext cx="4114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800" kern="0" dirty="0" smtClean="0">
                <a:solidFill>
                  <a:srgbClr val="000000"/>
                </a:solidFill>
              </a:rPr>
              <a:t>Your Turn</a:t>
            </a:r>
            <a:endParaRPr lang="en-GB" sz="2800" kern="0" dirty="0">
              <a:solidFill>
                <a:srgbClr val="000000"/>
              </a:solidFill>
            </a:endParaRPr>
          </a:p>
        </p:txBody>
      </p:sp>
      <p:sp>
        <p:nvSpPr>
          <p:cNvPr id="7" name="Right Triangle 6"/>
          <p:cNvSpPr/>
          <p:nvPr/>
        </p:nvSpPr>
        <p:spPr>
          <a:xfrm rot="7421198">
            <a:off x="647567" y="1899201"/>
            <a:ext cx="1656181" cy="1233295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18247038">
            <a:off x="1331641" y="1533864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61455" y="2334800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65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455" y="2334800"/>
                <a:ext cx="591829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34858" y="1757100"/>
                <a:ext cx="7320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5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858" y="1757100"/>
                <a:ext cx="73206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420251" y="2529544"/>
                <a:ext cx="3792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0251" y="2529544"/>
                <a:ext cx="379206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ight Triangle 16"/>
          <p:cNvSpPr/>
          <p:nvPr/>
        </p:nvSpPr>
        <p:spPr>
          <a:xfrm>
            <a:off x="5947267" y="1447135"/>
            <a:ext cx="1656181" cy="1233295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805019" y="2311098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50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5019" y="2311098"/>
                <a:ext cx="591829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004048" y="1902452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14 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1902452"/>
                <a:ext cx="860300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660504" y="1583800"/>
                <a:ext cx="3826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0504" y="1583800"/>
                <a:ext cx="382605" cy="369332"/>
              </a:xfrm>
              <a:prstGeom prst="rect">
                <a:avLst/>
              </a:prstGeom>
              <a:blipFill rotWithShape="1">
                <a:blip r:embed="rId1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/>
          <p:cNvCxnSpPr/>
          <p:nvPr/>
        </p:nvCxnSpPr>
        <p:spPr>
          <a:xfrm>
            <a:off x="4396687" y="690076"/>
            <a:ext cx="72008" cy="60612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262621" y="2896508"/>
            <a:ext cx="68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 smtClean="0">
                <a:solidFill>
                  <a:srgbClr val="000000"/>
                </a:solidFill>
              </a:rPr>
              <a:t>hyp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842701" y="1387768"/>
            <a:ext cx="68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 smtClean="0">
                <a:solidFill>
                  <a:srgbClr val="000000"/>
                </a:solidFill>
              </a:rPr>
              <a:t>opp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20835" y="1486941"/>
            <a:ext cx="68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 smtClean="0">
                <a:solidFill>
                  <a:srgbClr val="000000"/>
                </a:solidFill>
              </a:rPr>
              <a:t>adj</a:t>
            </a: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0592" y="3265840"/>
            <a:ext cx="3362579" cy="1023393"/>
          </a:xfrm>
          <a:prstGeom prst="rect">
            <a:avLst/>
          </a:prstGeom>
        </p:spPr>
      </p:pic>
      <p:pic>
        <p:nvPicPr>
          <p:cNvPr id="2050" name="Picture 2" descr="C:\Users\lelder\AppData\Local\Microsoft\Windows\Temporary Internet Files\Content.IE5\6DJ7DY3H\Kliponious-green-tick[1]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488" y="3597194"/>
            <a:ext cx="315148" cy="36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:\Users\lelder\AppData\Local\Microsoft\Windows\Temporary Internet Files\Content.IE5\6DJ7DY3H\Kliponious-green-tick[1]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770" y="3699253"/>
            <a:ext cx="315148" cy="36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C:\Users\lelder\AppData\Local\Microsoft\Windows\Temporary Internet Files\Content.IE5\6DJ7DY3H\Kliponious-green-tick[1]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701" y="3700375"/>
            <a:ext cx="315148" cy="36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C:\Users\lelder\AppData\Local\Microsoft\Windows\Temporary Internet Files\Content.IE5\6DJ7DY3H\Kliponious-green-tick[1]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218" y="3446182"/>
            <a:ext cx="315148" cy="36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C:\Users\lelder\AppData\Local\Microsoft\Windows\Temporary Internet Files\Content.IE5\6DJ7DY3H\Kliponious-green-tick[1]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770" y="3662593"/>
            <a:ext cx="315148" cy="36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C:\Users\lelder\AppData\Local\Microsoft\Windows\Temporary Internet Files\Content.IE5\6DJ7DY3H\Kliponious-green-tick[1]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9829" y="3699253"/>
            <a:ext cx="315148" cy="36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C:\Users\lelder\AppData\Local\Microsoft\Windows\Temporary Internet Files\Content.IE5\6DJ7DY3H\Kliponious-green-tick[1]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284" y="3671311"/>
            <a:ext cx="315148" cy="36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Oval 32"/>
          <p:cNvSpPr/>
          <p:nvPr/>
        </p:nvSpPr>
        <p:spPr>
          <a:xfrm>
            <a:off x="1860460" y="3385340"/>
            <a:ext cx="784517" cy="84305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64888" y="4509120"/>
                <a:ext cx="1450845" cy="6183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GB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GB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65</m:t>
                              </m:r>
                            </m:e>
                          </m:d>
                        </m:e>
                      </m:func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888" y="4509120"/>
                <a:ext cx="1450845" cy="618311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09064" y="5271512"/>
                <a:ext cx="1648785" cy="6674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∴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GB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cos</m:t>
                          </m:r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⁡(65)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064" y="5271512"/>
                <a:ext cx="1648785" cy="667490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37051" y="6042286"/>
                <a:ext cx="213237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=11.8 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(3 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𝑠𝑓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051" y="6042286"/>
                <a:ext cx="2132379" cy="369332"/>
              </a:xfrm>
              <a:prstGeom prst="rect">
                <a:avLst/>
              </a:prstGeom>
              <a:blipFill rotWithShape="1">
                <a:blip r:embed="rId17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itle 1"/>
          <p:cNvSpPr txBox="1">
            <a:spLocks/>
          </p:cNvSpPr>
          <p:nvPr/>
        </p:nvSpPr>
        <p:spPr bwMode="auto">
          <a:xfrm>
            <a:off x="112211" y="-387424"/>
            <a:ext cx="885698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3200" kern="0" dirty="0" smtClean="0"/>
              <a:t/>
            </a:r>
            <a:br>
              <a:rPr lang="en-GB" sz="3200" kern="0" dirty="0" smtClean="0"/>
            </a:br>
            <a:r>
              <a:rPr lang="en-GB" sz="2000" b="1" kern="0" dirty="0" smtClean="0"/>
              <a:t/>
            </a:r>
            <a:br>
              <a:rPr lang="en-GB" sz="2000" b="1" kern="0" dirty="0" smtClean="0"/>
            </a:br>
            <a:r>
              <a:rPr lang="en-GB" sz="1400" b="1" kern="0" dirty="0" smtClean="0"/>
              <a:t>Title: Using Trigonometry to calculate a missing length of a right-angled triangle. </a:t>
            </a:r>
            <a:r>
              <a:rPr lang="en-GB" sz="4000" kern="0" dirty="0" smtClean="0"/>
              <a:t/>
            </a:r>
            <a:br>
              <a:rPr lang="en-GB" sz="4000" kern="0" dirty="0" smtClean="0"/>
            </a:br>
            <a:endParaRPr lang="en-GB" sz="4000" kern="0" dirty="0"/>
          </a:p>
        </p:txBody>
      </p:sp>
    </p:spTree>
    <p:extLst>
      <p:ext uri="{BB962C8B-B14F-4D97-AF65-F5344CB8AC3E}">
        <p14:creationId xmlns:p14="http://schemas.microsoft.com/office/powerpoint/2010/main" val="3047047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4" grpId="0"/>
      <p:bldP spid="25" grpId="0"/>
      <p:bldP spid="33" grpId="0" animBg="1"/>
      <p:bldP spid="6" grpId="0"/>
      <p:bldP spid="34" grpId="0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Fluency Practise </a:t>
            </a:r>
            <a:endParaRPr lang="en-GB" b="1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68760"/>
            <a:ext cx="7488832" cy="5316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38476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b="1" dirty="0" smtClean="0"/>
              <a:t>Challenge</a:t>
            </a:r>
            <a:endParaRPr lang="en-GB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364"/>
          <a:stretch/>
        </p:blipFill>
        <p:spPr bwMode="auto">
          <a:xfrm>
            <a:off x="3635896" y="116632"/>
            <a:ext cx="5154666" cy="2669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12" y="2420888"/>
            <a:ext cx="4410426" cy="4307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2854713"/>
      </p:ext>
    </p:extLst>
  </p:cSld>
  <p:clrMapOvr>
    <a:masterClrMapping/>
  </p:clrMapOvr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1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6.xml><?xml version="1.0" encoding="utf-8"?>
<a:theme xmlns:a="http://schemas.openxmlformats.org/drawingml/2006/main" name="1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7.xml><?xml version="1.0" encoding="utf-8"?>
<a:theme xmlns:a="http://schemas.openxmlformats.org/drawingml/2006/main" name="1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8.xml><?xml version="1.0" encoding="utf-8"?>
<a:theme xmlns:a="http://schemas.openxmlformats.org/drawingml/2006/main" name="4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9.xml><?xml version="1.0" encoding="utf-8"?>
<a:theme xmlns:a="http://schemas.openxmlformats.org/drawingml/2006/main" name="1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0.xml><?xml version="1.0" encoding="utf-8"?>
<a:theme xmlns:a="http://schemas.openxmlformats.org/drawingml/2006/main" name="1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1.xml><?xml version="1.0" encoding="utf-8"?>
<a:theme xmlns:a="http://schemas.openxmlformats.org/drawingml/2006/main" name="1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2.xml><?xml version="1.0" encoding="utf-8"?>
<a:theme xmlns:a="http://schemas.openxmlformats.org/drawingml/2006/main" name="5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3.xml><?xml version="1.0" encoding="utf-8"?>
<a:theme xmlns:a="http://schemas.openxmlformats.org/drawingml/2006/main" name="1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4.xml><?xml version="1.0" encoding="utf-8"?>
<a:theme xmlns:a="http://schemas.openxmlformats.org/drawingml/2006/main" name="1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5.xml><?xml version="1.0" encoding="utf-8"?>
<a:theme xmlns:a="http://schemas.openxmlformats.org/drawingml/2006/main" name="1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6.xml><?xml version="1.0" encoding="utf-8"?>
<a:theme xmlns:a="http://schemas.openxmlformats.org/drawingml/2006/main" name="6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7.xml><?xml version="1.0" encoding="utf-8"?>
<a:theme xmlns:a="http://schemas.openxmlformats.org/drawingml/2006/main" name="2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8.xml><?xml version="1.0" encoding="utf-8"?>
<a:theme xmlns:a="http://schemas.openxmlformats.org/drawingml/2006/main" name="3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9.xml><?xml version="1.0" encoding="utf-8"?>
<a:theme xmlns:a="http://schemas.openxmlformats.org/drawingml/2006/main" name="7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0.xml><?xml version="1.0" encoding="utf-8"?>
<a:theme xmlns:a="http://schemas.openxmlformats.org/drawingml/2006/main" name="4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119</TotalTime>
  <Words>368</Words>
  <Application>Microsoft Office PowerPoint</Application>
  <PresentationFormat>On-screen Show (4:3)</PresentationFormat>
  <Paragraphs>108</Paragraphs>
  <Slides>11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30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42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1_Archway</vt:lpstr>
      <vt:lpstr>10_ArchwayMaster</vt:lpstr>
      <vt:lpstr>11_ArchwayMaster</vt:lpstr>
      <vt:lpstr>12_ArchwayMaster</vt:lpstr>
      <vt:lpstr>4_Archway PPT</vt:lpstr>
      <vt:lpstr>13_ArchwayMaster</vt:lpstr>
      <vt:lpstr>14_ArchwayMaster</vt:lpstr>
      <vt:lpstr>15_ArchwayMaster</vt:lpstr>
      <vt:lpstr>5_Archway PPT</vt:lpstr>
      <vt:lpstr>16_ArchwayMaster</vt:lpstr>
      <vt:lpstr>17_ArchwayMaster</vt:lpstr>
      <vt:lpstr>18_ArchwayMaster</vt:lpstr>
      <vt:lpstr>6_Archway PPT</vt:lpstr>
      <vt:lpstr>2_Archway</vt:lpstr>
      <vt:lpstr>3_Archway</vt:lpstr>
      <vt:lpstr>7_Archway PPT</vt:lpstr>
      <vt:lpstr>4_Archway</vt:lpstr>
      <vt:lpstr>Equation</vt:lpstr>
      <vt:lpstr>PowerPoint Presentation</vt:lpstr>
      <vt:lpstr>PowerPoint Presentation</vt:lpstr>
      <vt:lpstr>Which ratio would we use to find the missing length? </vt:lpstr>
      <vt:lpstr>Which ratio would we use to find the missing length? </vt:lpstr>
      <vt:lpstr>Which ratio would we use to find the missing length? </vt:lpstr>
      <vt:lpstr>Which ratio would we use to find the missing length? How do you know? </vt:lpstr>
      <vt:lpstr>PowerPoint Presentation</vt:lpstr>
      <vt:lpstr>PowerPoint Presentation</vt:lpstr>
      <vt:lpstr>Worked Example</vt:lpstr>
      <vt:lpstr>Fluency Practise </vt:lpstr>
      <vt:lpstr>Challenge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17</cp:revision>
  <dcterms:created xsi:type="dcterms:W3CDTF">2018-08-27T17:15:48Z</dcterms:created>
  <dcterms:modified xsi:type="dcterms:W3CDTF">2020-08-27T11:04:04Z</dcterms:modified>
</cp:coreProperties>
</file>