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56" r:id="rId5"/>
    <p:sldMasterId id="2147483768" r:id="rId6"/>
    <p:sldMasterId id="2147483792" r:id="rId7"/>
    <p:sldMasterId id="2147483804" r:id="rId8"/>
    <p:sldMasterId id="2147483816" r:id="rId9"/>
    <p:sldMasterId id="2147483824" r:id="rId10"/>
  </p:sldMasterIdLst>
  <p:notesMasterIdLst>
    <p:notesMasterId r:id="rId26"/>
  </p:notesMasterIdLst>
  <p:sldIdLst>
    <p:sldId id="314" r:id="rId11"/>
    <p:sldId id="319" r:id="rId12"/>
    <p:sldId id="318" r:id="rId13"/>
    <p:sldId id="320" r:id="rId14"/>
    <p:sldId id="326" r:id="rId15"/>
    <p:sldId id="324" r:id="rId16"/>
    <p:sldId id="325" r:id="rId17"/>
    <p:sldId id="315" r:id="rId18"/>
    <p:sldId id="317" r:id="rId19"/>
    <p:sldId id="316" r:id="rId20"/>
    <p:sldId id="303" r:id="rId21"/>
    <p:sldId id="288" r:id="rId22"/>
    <p:sldId id="327" r:id="rId23"/>
    <p:sldId id="309" r:id="rId24"/>
    <p:sldId id="31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92B97-D876-4328-A502-522F286CED93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290FA-7FFF-4139-9BF4-8FC4D1D74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52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Check for understanding 1 – can students correctly identify</a:t>
            </a:r>
            <a:r>
              <a:rPr lang="en-GB" baseline="0" dirty="0" smtClean="0"/>
              <a:t> the adjacent and opposite sides and use the formula when given?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848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Check for understanding 2 – can students correctly identify</a:t>
            </a:r>
            <a:r>
              <a:rPr lang="en-GB" baseline="0" dirty="0" smtClean="0"/>
              <a:t> the adjacent and opposite sides given a different angle and use the formula when given?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320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Check for understanding 3 – can students correctly identify</a:t>
            </a:r>
            <a:r>
              <a:rPr lang="en-GB" baseline="0" dirty="0" smtClean="0"/>
              <a:t> the adjacent and opposite sides given a non standard orientated triangle and use the formula?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992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Example Problem Pair </a:t>
            </a: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Some classes will not need this scaffold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Acknowledgments</a:t>
            </a:r>
            <a:r>
              <a:rPr lang="en-GB" baseline="0" dirty="0" smtClean="0"/>
              <a:t>: </a:t>
            </a:r>
            <a:r>
              <a:rPr lang="en-GB" baseline="0" dirty="0" smtClean="0"/>
              <a:t>CMIT </a:t>
            </a:r>
          </a:p>
          <a:p>
            <a:r>
              <a:rPr lang="en-GB" baseline="0" dirty="0" smtClean="0"/>
              <a:t>This set of questions mat be useful for students if they need further support to be successful with Question 5 from the </a:t>
            </a:r>
            <a:r>
              <a:rPr lang="en-GB" baseline="0" dirty="0" err="1" smtClean="0"/>
              <a:t>WhiteRoseMaths</a:t>
            </a:r>
            <a:r>
              <a:rPr lang="en-GB" baseline="0" dirty="0" smtClean="0"/>
              <a:t> worksheet</a:t>
            </a:r>
          </a:p>
          <a:p>
            <a:r>
              <a:rPr lang="en-GB" baseline="0" dirty="0" smtClean="0"/>
              <a:t>Q1 – 3 Calculate the opposite side, Q 4 – 6 Calculate the adjacent side, Q 7 – 10 mixture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657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Acknowledgments</a:t>
            </a:r>
            <a:r>
              <a:rPr lang="en-GB" baseline="0" dirty="0" smtClean="0"/>
              <a:t>: Dan Walker, CMIT and </a:t>
            </a:r>
            <a:r>
              <a:rPr lang="en-GB" baseline="0" dirty="0" err="1" smtClean="0"/>
              <a:t>Nrich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657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609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609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609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609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6098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8425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385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56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737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730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536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745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2496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4787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933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393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4181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46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991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225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7048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2291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835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334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3452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869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099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646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328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2398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45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5491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6019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6688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0343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262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31677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256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65179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663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4518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18200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6596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0716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94278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0296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5942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422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1916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84599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60989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6119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472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7315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85176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3495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24505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5768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43504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97784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21225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3780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60021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06382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981859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185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/>
              <a:t>25/08/2020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819" r:id="rId12"/>
    <p:sldLayoutId id="2147483820" r:id="rId13"/>
    <p:sldLayoutId id="2147483821" r:id="rId14"/>
    <p:sldLayoutId id="2147483822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823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1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4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9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8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627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6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11" Type="http://schemas.openxmlformats.org/officeDocument/2006/relationships/image" Target="../media/image30.png"/><Relationship Id="rId5" Type="http://schemas.openxmlformats.org/officeDocument/2006/relationships/image" Target="../media/image19.png"/><Relationship Id="rId10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233630" y="1196752"/>
                <a:ext cx="8568952" cy="2448272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457200"/>
                <a:endParaRPr lang="en-GB" sz="2400" dirty="0">
                  <a:solidFill>
                    <a:prstClr val="black"/>
                  </a:solidFill>
                </a:endParaRPr>
              </a:p>
              <a:p>
                <a:pPr defTabSz="457200"/>
                <a:r>
                  <a:rPr lang="en-GB" sz="2400" dirty="0" smtClean="0">
                    <a:solidFill>
                      <a:prstClr val="black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4= </m:t>
                    </m:r>
                    <m:f>
                      <m:f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		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4=</m:t>
                    </m:r>
                    <m:f>
                      <m:f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8=</m:t>
                    </m:r>
                    <m:f>
                      <m:f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5.3</m:t>
                        </m:r>
                      </m:num>
                      <m:den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	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2.8= </m:t>
                    </m:r>
                    <m:f>
                      <m:f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5.3</m:t>
                        </m:r>
                      </m:den>
                    </m:f>
                  </m:oMath>
                </a14:m>
                <a:endParaRPr lang="en-GB" sz="2400" dirty="0">
                  <a:solidFill>
                    <a:prstClr val="white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30" y="1196752"/>
                <a:ext cx="8568952" cy="2448272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25400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33630" y="332656"/>
            <a:ext cx="7506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 today’s lesson you will need to solve equations like these. 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405186" y="4869160"/>
            <a:ext cx="75067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Solve these equations on your whiteboard. 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Can you describe your method? 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Can you find different methods?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53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26D04EF-4FE3-4A17-8956-A0DCDBEF9723}"/>
              </a:ext>
            </a:extLst>
          </p:cNvPr>
          <p:cNvSpPr/>
          <p:nvPr/>
        </p:nvSpPr>
        <p:spPr>
          <a:xfrm>
            <a:off x="238203" y="3917749"/>
            <a:ext cx="49698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GB" sz="2000" dirty="0">
                <a:solidFill>
                  <a:prstClr val="black"/>
                </a:solidFill>
              </a:rPr>
              <a:t>Complete the </a:t>
            </a:r>
            <a:r>
              <a:rPr lang="en-GB" sz="2000" dirty="0" smtClean="0">
                <a:solidFill>
                  <a:prstClr val="black"/>
                </a:solidFill>
              </a:rPr>
              <a:t>table</a:t>
            </a:r>
            <a:endParaRPr lang="en-GB" sz="2000" dirty="0">
              <a:solidFill>
                <a:prstClr val="black"/>
              </a:solidFill>
            </a:endParaRPr>
          </a:p>
          <a:p>
            <a:pPr defTabSz="457200"/>
            <a:endParaRPr lang="en-GB" sz="2000" dirty="0" smtClean="0">
              <a:solidFill>
                <a:prstClr val="black"/>
              </a:solidFill>
            </a:endParaRPr>
          </a:p>
          <a:p>
            <a:pPr defTabSz="457200"/>
            <a:r>
              <a:rPr lang="en-GB" sz="2000" dirty="0" smtClean="0">
                <a:solidFill>
                  <a:prstClr val="black"/>
                </a:solidFill>
              </a:rPr>
              <a:t>What </a:t>
            </a:r>
            <a:r>
              <a:rPr lang="en-GB" sz="2000" dirty="0">
                <a:solidFill>
                  <a:prstClr val="black"/>
                </a:solidFill>
              </a:rPr>
              <a:t>do you notice?</a:t>
            </a:r>
          </a:p>
          <a:p>
            <a:pPr defTabSz="457200"/>
            <a:r>
              <a:rPr lang="en-GB" sz="2000" dirty="0">
                <a:solidFill>
                  <a:prstClr val="black"/>
                </a:solidFill>
              </a:rPr>
              <a:t>Will this always happen if the </a:t>
            </a:r>
            <a:endParaRPr lang="en-GB" sz="2000" dirty="0" smtClean="0">
              <a:solidFill>
                <a:prstClr val="black"/>
              </a:solidFill>
            </a:endParaRPr>
          </a:p>
          <a:p>
            <a:pPr defTabSz="457200"/>
            <a:r>
              <a:rPr lang="en-GB" sz="2000" dirty="0">
                <a:solidFill>
                  <a:prstClr val="black"/>
                </a:solidFill>
              </a:rPr>
              <a:t>a</a:t>
            </a:r>
            <a:r>
              <a:rPr lang="en-GB" sz="2000" dirty="0" smtClean="0">
                <a:solidFill>
                  <a:prstClr val="black"/>
                </a:solidFill>
              </a:rPr>
              <a:t>ngle is </a:t>
            </a:r>
            <a:r>
              <a:rPr lang="en-GB" sz="2000" dirty="0">
                <a:solidFill>
                  <a:prstClr val="black"/>
                </a:solidFill>
              </a:rPr>
              <a:t>labelled is </a:t>
            </a:r>
            <a:r>
              <a:rPr lang="en-GB" sz="2000" dirty="0" smtClean="0">
                <a:solidFill>
                  <a:prstClr val="black"/>
                </a:solidFill>
              </a:rPr>
              <a:t>35</a:t>
            </a:r>
            <a:r>
              <a:rPr lang="en-GB" sz="2000" baseline="30000" dirty="0">
                <a:solidFill>
                  <a:prstClr val="black"/>
                </a:solidFill>
              </a:rPr>
              <a:t>°</a:t>
            </a:r>
            <a:r>
              <a:rPr lang="en-GB" sz="2000" dirty="0" smtClean="0">
                <a:solidFill>
                  <a:prstClr val="black"/>
                </a:solidFill>
              </a:rPr>
              <a:t>?</a:t>
            </a:r>
            <a:endParaRPr lang="en-GB" sz="2000" dirty="0">
              <a:solidFill>
                <a:prstClr val="black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099561" y="2276872"/>
            <a:ext cx="2173830" cy="1202191"/>
            <a:chOff x="4589729" y="1772340"/>
            <a:chExt cx="1720002" cy="786663"/>
          </a:xfrm>
        </p:grpSpPr>
        <p:grpSp>
          <p:nvGrpSpPr>
            <p:cNvPr id="19" name="Group 18"/>
            <p:cNvGrpSpPr/>
            <p:nvPr/>
          </p:nvGrpSpPr>
          <p:grpSpPr>
            <a:xfrm>
              <a:off x="4589729" y="1772340"/>
              <a:ext cx="1720002" cy="786663"/>
              <a:chOff x="4598869" y="895870"/>
              <a:chExt cx="1720002" cy="786663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5162421" y="895870"/>
                <a:ext cx="1156450" cy="607186"/>
                <a:chOff x="5844661" y="834930"/>
                <a:chExt cx="1384816" cy="723521"/>
              </a:xfrm>
            </p:grpSpPr>
            <p:sp>
              <p:nvSpPr>
                <p:cNvPr id="24" name="Right Triangle 23"/>
                <p:cNvSpPr/>
                <p:nvPr/>
              </p:nvSpPr>
              <p:spPr>
                <a:xfrm>
                  <a:off x="5844661" y="834930"/>
                  <a:ext cx="1384816" cy="722025"/>
                </a:xfrm>
                <a:prstGeom prst="rtTriangl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5844662" y="1442051"/>
                  <a:ext cx="105470" cy="116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4598869" y="1037584"/>
                <a:ext cx="656983" cy="221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28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379375" y="1460998"/>
                <a:ext cx="720659" cy="221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40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626470" y="2158291"/>
              <a:ext cx="464060" cy="221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1600" dirty="0" smtClean="0">
                  <a:solidFill>
                    <a:prstClr val="black"/>
                  </a:solidFill>
                </a:rPr>
                <a:t>35</a:t>
              </a:r>
              <a:r>
                <a:rPr lang="en-GB" sz="1600" baseline="30000" dirty="0">
                  <a:solidFill>
                    <a:prstClr val="black"/>
                  </a:solidFill>
                </a:rPr>
                <a:t>°</a:t>
              </a:r>
              <a:endParaRPr lang="en-GB" sz="1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82480" y="2276872"/>
            <a:ext cx="1969465" cy="1188909"/>
            <a:chOff x="6347425" y="1887419"/>
            <a:chExt cx="1371624" cy="666959"/>
          </a:xfrm>
        </p:grpSpPr>
        <p:grpSp>
          <p:nvGrpSpPr>
            <p:cNvPr id="27" name="Group 26"/>
            <p:cNvGrpSpPr/>
            <p:nvPr/>
          </p:nvGrpSpPr>
          <p:grpSpPr>
            <a:xfrm>
              <a:off x="6347425" y="1887419"/>
              <a:ext cx="1371624" cy="666959"/>
              <a:chOff x="4688923" y="895871"/>
              <a:chExt cx="1629948" cy="786839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5162421" y="895871"/>
                <a:ext cx="1156450" cy="608016"/>
                <a:chOff x="5844661" y="834930"/>
                <a:chExt cx="1384816" cy="724509"/>
              </a:xfrm>
            </p:grpSpPr>
            <p:sp>
              <p:nvSpPr>
                <p:cNvPr id="32" name="Right Triangle 31"/>
                <p:cNvSpPr/>
                <p:nvPr/>
              </p:nvSpPr>
              <p:spPr>
                <a:xfrm>
                  <a:off x="5844661" y="834930"/>
                  <a:ext cx="1384816" cy="722025"/>
                </a:xfrm>
                <a:prstGeom prst="rtTriangl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5847938" y="1443039"/>
                  <a:ext cx="105470" cy="116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4688923" y="1062576"/>
                <a:ext cx="656983" cy="224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7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379376" y="1458650"/>
                <a:ext cx="736928" cy="224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10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7167341" y="2221602"/>
              <a:ext cx="464060" cy="189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1600" dirty="0" smtClean="0">
                  <a:solidFill>
                    <a:prstClr val="black"/>
                  </a:solidFill>
                </a:rPr>
                <a:t>35</a:t>
              </a:r>
              <a:r>
                <a:rPr lang="en-GB" sz="1600" baseline="30000" dirty="0">
                  <a:solidFill>
                    <a:prstClr val="black"/>
                  </a:solidFill>
                </a:rPr>
                <a:t>°</a:t>
              </a:r>
              <a:endParaRPr lang="en-GB" sz="1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596586" y="2227255"/>
            <a:ext cx="2558847" cy="1209479"/>
            <a:chOff x="7620320" y="1619075"/>
            <a:chExt cx="2141509" cy="1033069"/>
          </a:xfrm>
        </p:grpSpPr>
        <p:grpSp>
          <p:nvGrpSpPr>
            <p:cNvPr id="35" name="Group 34"/>
            <p:cNvGrpSpPr/>
            <p:nvPr/>
          </p:nvGrpSpPr>
          <p:grpSpPr>
            <a:xfrm>
              <a:off x="7620320" y="1619075"/>
              <a:ext cx="2141509" cy="1033069"/>
              <a:chOff x="4567074" y="895871"/>
              <a:chExt cx="1751797" cy="787547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5162421" y="895871"/>
                <a:ext cx="1156450" cy="605931"/>
                <a:chOff x="5844661" y="834930"/>
                <a:chExt cx="1384816" cy="722025"/>
              </a:xfrm>
            </p:grpSpPr>
            <p:sp>
              <p:nvSpPr>
                <p:cNvPr id="41" name="Right Triangle 40"/>
                <p:cNvSpPr/>
                <p:nvPr/>
              </p:nvSpPr>
              <p:spPr>
                <a:xfrm>
                  <a:off x="5844661" y="834930"/>
                  <a:ext cx="1384816" cy="722025"/>
                </a:xfrm>
                <a:prstGeom prst="rtTriangl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5844662" y="1439770"/>
                  <a:ext cx="105470" cy="116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9" name="TextBox 38"/>
              <p:cNvSpPr txBox="1"/>
              <p:nvPr/>
            </p:nvSpPr>
            <p:spPr>
              <a:xfrm>
                <a:off x="4567074" y="1089987"/>
                <a:ext cx="810483" cy="220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38.5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390598" y="1462970"/>
                <a:ext cx="736928" cy="220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55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8976242" y="2129066"/>
              <a:ext cx="744135" cy="289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1600" dirty="0" smtClean="0">
                  <a:solidFill>
                    <a:prstClr val="black"/>
                  </a:solidFill>
                </a:rPr>
                <a:t>35</a:t>
              </a:r>
              <a:r>
                <a:rPr lang="en-GB" sz="1600" baseline="30000" dirty="0">
                  <a:solidFill>
                    <a:prstClr val="black"/>
                  </a:solidFill>
                </a:rPr>
                <a:t>°</a:t>
              </a:r>
              <a:endParaRPr lang="en-GB" sz="1600" dirty="0">
                <a:solidFill>
                  <a:prstClr val="black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3" name="Table 4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0126441"/>
                  </p:ext>
                </p:extLst>
              </p:nvPr>
            </p:nvGraphicFramePr>
            <p:xfrm>
              <a:off x="5193701" y="3930275"/>
              <a:ext cx="3173511" cy="187220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76978">
                      <a:extLst>
                        <a:ext uri="{9D8B030D-6E8A-4147-A177-3AD203B41FA5}">
                          <a16:colId xmlns:a16="http://schemas.microsoft.com/office/drawing/2014/main" xmlns="" val="2862643594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="" val="4032374884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="" val="1877634349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="" val="226572035"/>
                        </a:ext>
                      </a:extLst>
                    </a:gridCol>
                  </a:tblGrid>
                  <a:tr h="729735"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𝑜𝑝𝑝</m:t>
                                </m:r>
                              </m:oMath>
                            </m:oMathPara>
                          </a14:m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𝑎𝑑𝑗</m:t>
                                </m:r>
                              </m:oMath>
                            </m:oMathPara>
                          </a14:m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𝑜𝑝𝑝</m:t>
                                    </m:r>
                                  </m:num>
                                  <m:den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𝑎𝑑𝑗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31026444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 1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46303564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</a:t>
                          </a:r>
                          <a:r>
                            <a:rPr lang="en-GB" sz="1200" baseline="0" dirty="0" smtClean="0">
                              <a:latin typeface="+mn-lt"/>
                            </a:rPr>
                            <a:t> 2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036426845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 3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99790597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3" name="Table 4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0126441"/>
                  </p:ext>
                </p:extLst>
              </p:nvPr>
            </p:nvGraphicFramePr>
            <p:xfrm>
              <a:off x="5193701" y="3930275"/>
              <a:ext cx="3173511" cy="187220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76978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862643594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032374884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877634349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26572035"/>
                        </a:ext>
                      </a:extLst>
                    </a:gridCol>
                  </a:tblGrid>
                  <a:tr h="729735"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blipFill rotWithShape="1">
                          <a:blip r:embed="rId2"/>
                          <a:stretch>
                            <a:fillRect l="-177982" t="-833" r="-200917" b="-15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blipFill rotWithShape="1">
                          <a:blip r:embed="rId2"/>
                          <a:stretch>
                            <a:fillRect l="-275455" t="-833" r="-99091" b="-15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blipFill rotWithShape="1">
                          <a:blip r:embed="rId2"/>
                          <a:stretch>
                            <a:fillRect l="-378899" t="-833" b="-155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31026444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 1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946303564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</a:t>
                          </a:r>
                          <a:r>
                            <a:rPr lang="en-GB" sz="1200" baseline="0" dirty="0" smtClean="0">
                              <a:latin typeface="+mn-lt"/>
                            </a:rPr>
                            <a:t> 2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036426845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 3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9979059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4" name="TextBox 53"/>
          <p:cNvSpPr txBox="1"/>
          <p:nvPr/>
        </p:nvSpPr>
        <p:spPr>
          <a:xfrm>
            <a:off x="233630" y="332656"/>
            <a:ext cx="8586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Today we are going to learn about the tangent ratio and use it to find missing lengths.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3838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026D04EF-4FE3-4A17-8956-A0DCDBEF9723}"/>
                  </a:ext>
                </a:extLst>
              </p:cNvPr>
              <p:cNvSpPr/>
              <p:nvPr/>
            </p:nvSpPr>
            <p:spPr>
              <a:xfrm>
                <a:off x="582480" y="4328044"/>
                <a:ext cx="8165984" cy="727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07000"/>
                  </a:lnSpc>
                  <a:spcAft>
                    <a:spcPts val="800"/>
                  </a:spcAft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Can you use </a:t>
                </a:r>
                <a:r>
                  <a:rPr lang="en-GB" sz="2000" dirty="0">
                    <a:solidFill>
                      <a:prstClr val="black"/>
                    </a:solidFill>
                  </a:rPr>
                  <a:t>this generalisation to find the missing value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in these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triangles.</a:t>
                </a:r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26D04EF-4FE3-4A17-8956-A0DCDBEF97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80" y="4328044"/>
                <a:ext cx="8165984" cy="727059"/>
              </a:xfrm>
              <a:prstGeom prst="rect">
                <a:avLst/>
              </a:prstGeom>
              <a:blipFill rotWithShape="1">
                <a:blip r:embed="rId2"/>
                <a:stretch>
                  <a:fillRect l="-822" t="-4202" b="-151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26D04EF-4FE3-4A17-8956-A0DCDBEF9723}"/>
              </a:ext>
            </a:extLst>
          </p:cNvPr>
          <p:cNvSpPr/>
          <p:nvPr/>
        </p:nvSpPr>
        <p:spPr>
          <a:xfrm>
            <a:off x="251520" y="2276872"/>
            <a:ext cx="49698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GB" sz="2000" dirty="0">
                <a:solidFill>
                  <a:prstClr val="black"/>
                </a:solidFill>
              </a:rPr>
              <a:t>Complete the </a:t>
            </a:r>
            <a:r>
              <a:rPr lang="en-GB" sz="2000" dirty="0" smtClean="0">
                <a:solidFill>
                  <a:prstClr val="black"/>
                </a:solidFill>
              </a:rPr>
              <a:t>table on your whiteboards.</a:t>
            </a:r>
            <a:endParaRPr lang="en-GB" sz="2000" dirty="0">
              <a:solidFill>
                <a:prstClr val="black"/>
              </a:solidFill>
            </a:endParaRPr>
          </a:p>
          <a:p>
            <a:pPr defTabSz="457200"/>
            <a:endParaRPr lang="en-GB" sz="2000" dirty="0" smtClean="0">
              <a:solidFill>
                <a:prstClr val="black"/>
              </a:solidFill>
            </a:endParaRPr>
          </a:p>
          <a:p>
            <a:pPr defTabSz="457200"/>
            <a:r>
              <a:rPr lang="en-GB" sz="2000" dirty="0" smtClean="0">
                <a:solidFill>
                  <a:prstClr val="black"/>
                </a:solidFill>
              </a:rPr>
              <a:t>What </a:t>
            </a:r>
            <a:r>
              <a:rPr lang="en-GB" sz="2000" dirty="0">
                <a:solidFill>
                  <a:prstClr val="black"/>
                </a:solidFill>
              </a:rPr>
              <a:t>do you notice?</a:t>
            </a:r>
          </a:p>
          <a:p>
            <a:pPr defTabSz="457200"/>
            <a:r>
              <a:rPr lang="en-GB" sz="2000" dirty="0">
                <a:solidFill>
                  <a:prstClr val="black"/>
                </a:solidFill>
              </a:rPr>
              <a:t>Will this always happen if the </a:t>
            </a:r>
            <a:endParaRPr lang="en-GB" sz="2000" dirty="0" smtClean="0">
              <a:solidFill>
                <a:prstClr val="black"/>
              </a:solidFill>
            </a:endParaRPr>
          </a:p>
          <a:p>
            <a:pPr defTabSz="457200"/>
            <a:r>
              <a:rPr lang="en-GB" sz="2000" dirty="0">
                <a:solidFill>
                  <a:prstClr val="black"/>
                </a:solidFill>
              </a:rPr>
              <a:t>a</a:t>
            </a:r>
            <a:r>
              <a:rPr lang="en-GB" sz="2000" dirty="0" smtClean="0">
                <a:solidFill>
                  <a:prstClr val="black"/>
                </a:solidFill>
              </a:rPr>
              <a:t>ngle is </a:t>
            </a:r>
            <a:r>
              <a:rPr lang="en-GB" sz="2000" dirty="0">
                <a:solidFill>
                  <a:prstClr val="black"/>
                </a:solidFill>
              </a:rPr>
              <a:t>labelled is </a:t>
            </a:r>
            <a:r>
              <a:rPr lang="en-GB" sz="2000" dirty="0" smtClean="0">
                <a:solidFill>
                  <a:prstClr val="black"/>
                </a:solidFill>
              </a:rPr>
              <a:t>35</a:t>
            </a:r>
            <a:r>
              <a:rPr lang="en-GB" sz="2000" baseline="30000" dirty="0">
                <a:solidFill>
                  <a:prstClr val="black"/>
                </a:solidFill>
              </a:rPr>
              <a:t>°</a:t>
            </a:r>
            <a:r>
              <a:rPr lang="en-GB" sz="2000" dirty="0" smtClean="0">
                <a:solidFill>
                  <a:prstClr val="black"/>
                </a:solidFill>
              </a:rPr>
              <a:t>?</a:t>
            </a:r>
            <a:endParaRPr lang="en-GB" sz="2000" dirty="0">
              <a:solidFill>
                <a:prstClr val="black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101603" y="587218"/>
            <a:ext cx="2173830" cy="1202191"/>
            <a:chOff x="4589729" y="1772340"/>
            <a:chExt cx="1720002" cy="786663"/>
          </a:xfrm>
        </p:grpSpPr>
        <p:grpSp>
          <p:nvGrpSpPr>
            <p:cNvPr id="19" name="Group 18"/>
            <p:cNvGrpSpPr/>
            <p:nvPr/>
          </p:nvGrpSpPr>
          <p:grpSpPr>
            <a:xfrm>
              <a:off x="4589729" y="1772340"/>
              <a:ext cx="1720002" cy="786663"/>
              <a:chOff x="4598869" y="895870"/>
              <a:chExt cx="1720002" cy="786663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5162421" y="895870"/>
                <a:ext cx="1156450" cy="607186"/>
                <a:chOff x="5844661" y="834930"/>
                <a:chExt cx="1384816" cy="723521"/>
              </a:xfrm>
            </p:grpSpPr>
            <p:sp>
              <p:nvSpPr>
                <p:cNvPr id="24" name="Right Triangle 23"/>
                <p:cNvSpPr/>
                <p:nvPr/>
              </p:nvSpPr>
              <p:spPr>
                <a:xfrm>
                  <a:off x="5844661" y="834930"/>
                  <a:ext cx="1384816" cy="722025"/>
                </a:xfrm>
                <a:prstGeom prst="rtTriangl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5844662" y="1442051"/>
                  <a:ext cx="105470" cy="116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4598869" y="1037584"/>
                <a:ext cx="656983" cy="221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28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379375" y="1460998"/>
                <a:ext cx="720659" cy="221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40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626470" y="2158291"/>
              <a:ext cx="464060" cy="221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1600" dirty="0" smtClean="0">
                  <a:solidFill>
                    <a:prstClr val="black"/>
                  </a:solidFill>
                </a:rPr>
                <a:t>35</a:t>
              </a:r>
              <a:r>
                <a:rPr lang="en-GB" sz="1600" baseline="30000" dirty="0">
                  <a:solidFill>
                    <a:prstClr val="black"/>
                  </a:solidFill>
                </a:rPr>
                <a:t>°</a:t>
              </a:r>
              <a:endParaRPr lang="en-GB" sz="1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82480" y="597480"/>
            <a:ext cx="1969465" cy="1188909"/>
            <a:chOff x="6347425" y="1887419"/>
            <a:chExt cx="1371624" cy="666959"/>
          </a:xfrm>
        </p:grpSpPr>
        <p:grpSp>
          <p:nvGrpSpPr>
            <p:cNvPr id="27" name="Group 26"/>
            <p:cNvGrpSpPr/>
            <p:nvPr/>
          </p:nvGrpSpPr>
          <p:grpSpPr>
            <a:xfrm>
              <a:off x="6347425" y="1887419"/>
              <a:ext cx="1371624" cy="666959"/>
              <a:chOff x="4688923" y="895871"/>
              <a:chExt cx="1629948" cy="786839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5162421" y="895871"/>
                <a:ext cx="1156450" cy="608016"/>
                <a:chOff x="5844661" y="834930"/>
                <a:chExt cx="1384816" cy="724509"/>
              </a:xfrm>
            </p:grpSpPr>
            <p:sp>
              <p:nvSpPr>
                <p:cNvPr id="32" name="Right Triangle 31"/>
                <p:cNvSpPr/>
                <p:nvPr/>
              </p:nvSpPr>
              <p:spPr>
                <a:xfrm>
                  <a:off x="5844661" y="834930"/>
                  <a:ext cx="1384816" cy="722025"/>
                </a:xfrm>
                <a:prstGeom prst="rtTriangl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5847938" y="1443039"/>
                  <a:ext cx="105470" cy="116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4688923" y="1062576"/>
                <a:ext cx="656983" cy="224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7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379376" y="1458650"/>
                <a:ext cx="736928" cy="224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10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7167341" y="2221602"/>
              <a:ext cx="464060" cy="189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1600" dirty="0" smtClean="0">
                  <a:solidFill>
                    <a:prstClr val="black"/>
                  </a:solidFill>
                </a:rPr>
                <a:t>35</a:t>
              </a:r>
              <a:r>
                <a:rPr lang="en-GB" sz="1600" baseline="30000" dirty="0">
                  <a:solidFill>
                    <a:prstClr val="black"/>
                  </a:solidFill>
                </a:rPr>
                <a:t>°</a:t>
              </a:r>
              <a:endParaRPr lang="en-GB" sz="1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596586" y="507102"/>
            <a:ext cx="2558847" cy="1209479"/>
            <a:chOff x="7620320" y="1619075"/>
            <a:chExt cx="2141509" cy="1033069"/>
          </a:xfrm>
        </p:grpSpPr>
        <p:grpSp>
          <p:nvGrpSpPr>
            <p:cNvPr id="35" name="Group 34"/>
            <p:cNvGrpSpPr/>
            <p:nvPr/>
          </p:nvGrpSpPr>
          <p:grpSpPr>
            <a:xfrm>
              <a:off x="7620320" y="1619075"/>
              <a:ext cx="2141509" cy="1033069"/>
              <a:chOff x="4567074" y="895871"/>
              <a:chExt cx="1751797" cy="787547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5162421" y="895871"/>
                <a:ext cx="1156450" cy="605931"/>
                <a:chOff x="5844661" y="834930"/>
                <a:chExt cx="1384816" cy="722025"/>
              </a:xfrm>
            </p:grpSpPr>
            <p:sp>
              <p:nvSpPr>
                <p:cNvPr id="41" name="Right Triangle 40"/>
                <p:cNvSpPr/>
                <p:nvPr/>
              </p:nvSpPr>
              <p:spPr>
                <a:xfrm>
                  <a:off x="5844661" y="834930"/>
                  <a:ext cx="1384816" cy="722025"/>
                </a:xfrm>
                <a:prstGeom prst="rtTriangl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5844662" y="1439770"/>
                  <a:ext cx="105470" cy="116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9" name="TextBox 38"/>
              <p:cNvSpPr txBox="1"/>
              <p:nvPr/>
            </p:nvSpPr>
            <p:spPr>
              <a:xfrm>
                <a:off x="4567074" y="1089987"/>
                <a:ext cx="810483" cy="220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38.5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390598" y="1462970"/>
                <a:ext cx="736928" cy="220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55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8976242" y="2129066"/>
              <a:ext cx="744135" cy="289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1600" dirty="0" smtClean="0">
                  <a:solidFill>
                    <a:prstClr val="black"/>
                  </a:solidFill>
                </a:rPr>
                <a:t>35</a:t>
              </a:r>
              <a:r>
                <a:rPr lang="en-GB" sz="1600" baseline="30000" dirty="0">
                  <a:solidFill>
                    <a:prstClr val="black"/>
                  </a:solidFill>
                </a:rPr>
                <a:t>°</a:t>
              </a:r>
              <a:endParaRPr lang="en-GB" sz="1600" dirty="0">
                <a:solidFill>
                  <a:prstClr val="black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3" name="Table 4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9520359"/>
                  </p:ext>
                </p:extLst>
              </p:nvPr>
            </p:nvGraphicFramePr>
            <p:xfrm>
              <a:off x="5106888" y="2276872"/>
              <a:ext cx="3173511" cy="187220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76978">
                      <a:extLst>
                        <a:ext uri="{9D8B030D-6E8A-4147-A177-3AD203B41FA5}">
                          <a16:colId xmlns:a16="http://schemas.microsoft.com/office/drawing/2014/main" xmlns="" val="2862643594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="" val="4032374884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="" val="1877634349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="" val="226572035"/>
                        </a:ext>
                      </a:extLst>
                    </a:gridCol>
                  </a:tblGrid>
                  <a:tr h="729735"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𝑜𝑝𝑝</m:t>
                                </m:r>
                              </m:oMath>
                            </m:oMathPara>
                          </a14:m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i="1" smtClean="0">
                                    <a:latin typeface="Cambria Math"/>
                                  </a:rPr>
                                  <m:t>𝑎𝑑𝑗</m:t>
                                </m:r>
                              </m:oMath>
                            </m:oMathPara>
                          </a14:m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𝑜𝑝𝑝</m:t>
                                    </m:r>
                                  </m:num>
                                  <m:den>
                                    <m:r>
                                      <a:rPr lang="en-GB" sz="1200" b="0" i="1" smtClean="0">
                                        <a:latin typeface="Cambria Math"/>
                                      </a:rPr>
                                      <m:t>𝑎𝑑𝑗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31026444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 1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46303564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</a:t>
                          </a:r>
                          <a:r>
                            <a:rPr lang="en-GB" sz="1200" baseline="0" dirty="0" smtClean="0">
                              <a:latin typeface="+mn-lt"/>
                            </a:rPr>
                            <a:t> 2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036426845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 3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99790597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3" name="Table 4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9520359"/>
                  </p:ext>
                </p:extLst>
              </p:nvPr>
            </p:nvGraphicFramePr>
            <p:xfrm>
              <a:off x="5106888" y="2276872"/>
              <a:ext cx="3173511" cy="187220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76978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862643594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032374884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877634349"/>
                        </a:ext>
                      </a:extLst>
                    </a:gridCol>
                    <a:gridCol w="66551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26572035"/>
                        </a:ext>
                      </a:extLst>
                    </a:gridCol>
                  </a:tblGrid>
                  <a:tr h="729735"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blipFill rotWithShape="1">
                          <a:blip r:embed="rId3"/>
                          <a:stretch>
                            <a:fillRect l="-177982" t="-833" r="-200917" b="-15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blipFill rotWithShape="1">
                          <a:blip r:embed="rId3"/>
                          <a:stretch>
                            <a:fillRect l="-277982" t="-833" r="-100917" b="-15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blipFill rotWithShape="1">
                          <a:blip r:embed="rId3"/>
                          <a:stretch>
                            <a:fillRect l="-377982" t="-833" r="-917" b="-155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31026444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 1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946303564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</a:t>
                          </a:r>
                          <a:r>
                            <a:rPr lang="en-GB" sz="1200" baseline="0" dirty="0" smtClean="0">
                              <a:latin typeface="+mn-lt"/>
                            </a:rPr>
                            <a:t> 2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036426845"/>
                      </a:ext>
                    </a:extLst>
                  </a:tr>
                  <a:tr h="3808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dirty="0" smtClean="0">
                              <a:latin typeface="+mn-lt"/>
                            </a:rPr>
                            <a:t>Triangle 3</a:t>
                          </a:r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+mn-lt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200" dirty="0">
                            <a:latin typeface="Bariol Regular" panose="02000506040000020003" pitchFamily="2" charset="0"/>
                          </a:endParaRPr>
                        </a:p>
                      </a:txBody>
                      <a:tcPr marL="0" marR="0" marT="0" marB="0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997905979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4" name="Group 43"/>
          <p:cNvGrpSpPr/>
          <p:nvPr/>
        </p:nvGrpSpPr>
        <p:grpSpPr>
          <a:xfrm>
            <a:off x="4970017" y="5438159"/>
            <a:ext cx="2037910" cy="1110703"/>
            <a:chOff x="7594559" y="1619073"/>
            <a:chExt cx="2178670" cy="1033498"/>
          </a:xfrm>
        </p:grpSpPr>
        <p:grpSp>
          <p:nvGrpSpPr>
            <p:cNvPr id="45" name="Group 44"/>
            <p:cNvGrpSpPr/>
            <p:nvPr/>
          </p:nvGrpSpPr>
          <p:grpSpPr>
            <a:xfrm>
              <a:off x="7594559" y="1619073"/>
              <a:ext cx="2167250" cy="1033498"/>
              <a:chOff x="4546014" y="895870"/>
              <a:chExt cx="1772856" cy="787873"/>
            </a:xfrm>
          </p:grpSpPr>
          <p:grpSp>
            <p:nvGrpSpPr>
              <p:cNvPr id="47" name="Group 46"/>
              <p:cNvGrpSpPr/>
              <p:nvPr/>
            </p:nvGrpSpPr>
            <p:grpSpPr>
              <a:xfrm>
                <a:off x="5162420" y="895870"/>
                <a:ext cx="1156450" cy="605930"/>
                <a:chOff x="5844660" y="834929"/>
                <a:chExt cx="1384816" cy="722024"/>
              </a:xfrm>
            </p:grpSpPr>
            <p:sp>
              <p:nvSpPr>
                <p:cNvPr id="50" name="Right Triangle 49"/>
                <p:cNvSpPr/>
                <p:nvPr/>
              </p:nvSpPr>
              <p:spPr>
                <a:xfrm>
                  <a:off x="5844660" y="834929"/>
                  <a:ext cx="1384816" cy="722024"/>
                </a:xfrm>
                <a:prstGeom prst="rtTriangle">
                  <a:avLst/>
                </a:prstGeom>
                <a:solidFill>
                  <a:srgbClr val="FFFF66">
                    <a:alpha val="20000"/>
                  </a:srgb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5844663" y="1438860"/>
                  <a:ext cx="105470" cy="11640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4546014" y="1087431"/>
                <a:ext cx="837447" cy="240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84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5278798" y="1443591"/>
                    <a:ext cx="736928" cy="24015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6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sz="16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78798" y="1443591"/>
                    <a:ext cx="736928" cy="433733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6" name="TextBox 45"/>
            <p:cNvSpPr txBox="1"/>
            <p:nvPr/>
          </p:nvSpPr>
          <p:spPr>
            <a:xfrm>
              <a:off x="8927076" y="2122752"/>
              <a:ext cx="846153" cy="315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1600" dirty="0" smtClean="0">
                  <a:solidFill>
                    <a:prstClr val="black"/>
                  </a:solidFill>
                </a:rPr>
                <a:t>35</a:t>
              </a:r>
              <a:r>
                <a:rPr lang="en-GB" sz="1600" baseline="30000" dirty="0">
                  <a:solidFill>
                    <a:prstClr val="black"/>
                  </a:solidFill>
                </a:rPr>
                <a:t>°</a:t>
              </a:r>
              <a:endParaRPr lang="en-GB" sz="1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734413" y="5456774"/>
            <a:ext cx="1990421" cy="1069615"/>
            <a:chOff x="6144162" y="1887420"/>
            <a:chExt cx="1574881" cy="699911"/>
          </a:xfrm>
        </p:grpSpPr>
        <p:grpSp>
          <p:nvGrpSpPr>
            <p:cNvPr id="53" name="Group 52"/>
            <p:cNvGrpSpPr/>
            <p:nvPr/>
          </p:nvGrpSpPr>
          <p:grpSpPr>
            <a:xfrm>
              <a:off x="6144162" y="1887420"/>
              <a:ext cx="1574881" cy="699911"/>
              <a:chOff x="4447384" y="895871"/>
              <a:chExt cx="1871487" cy="825714"/>
            </a:xfrm>
          </p:grpSpPr>
          <p:grpSp>
            <p:nvGrpSpPr>
              <p:cNvPr id="56" name="Group 55"/>
              <p:cNvGrpSpPr/>
              <p:nvPr/>
            </p:nvGrpSpPr>
            <p:grpSpPr>
              <a:xfrm>
                <a:off x="5162421" y="895871"/>
                <a:ext cx="1156450" cy="605931"/>
                <a:chOff x="5844661" y="834930"/>
                <a:chExt cx="1384816" cy="722025"/>
              </a:xfrm>
            </p:grpSpPr>
            <p:sp>
              <p:nvSpPr>
                <p:cNvPr id="59" name="Right Triangle 58"/>
                <p:cNvSpPr/>
                <p:nvPr/>
              </p:nvSpPr>
              <p:spPr>
                <a:xfrm>
                  <a:off x="5844661" y="834930"/>
                  <a:ext cx="1384816" cy="722025"/>
                </a:xfrm>
                <a:prstGeom prst="rtTriangle">
                  <a:avLst/>
                </a:prstGeom>
                <a:solidFill>
                  <a:srgbClr val="FF0000">
                    <a:alpha val="20000"/>
                  </a:srgb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" name="Rectangle 59"/>
                <p:cNvSpPr/>
                <p:nvPr/>
              </p:nvSpPr>
              <p:spPr>
                <a:xfrm>
                  <a:off x="5844662" y="1435958"/>
                  <a:ext cx="105470" cy="116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 sz="16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7" name="TextBox 56"/>
              <p:cNvSpPr txBox="1"/>
              <p:nvPr/>
            </p:nvSpPr>
            <p:spPr>
              <a:xfrm>
                <a:off x="4447384" y="1030025"/>
                <a:ext cx="795142" cy="261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1.4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5379376" y="1460230"/>
                <a:ext cx="736929" cy="261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GB" sz="1600" dirty="0" smtClean="0">
                    <a:solidFill>
                      <a:prstClr val="black"/>
                    </a:solidFill>
                  </a:rPr>
                  <a:t>2 cm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7204520" y="2201976"/>
                  <a:ext cx="464060" cy="2215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1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04520" y="2201976"/>
                  <a:ext cx="464060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6312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0140" y="692696"/>
            <a:ext cx="8229600" cy="1143000"/>
          </a:xfrm>
        </p:spPr>
        <p:txBody>
          <a:bodyPr/>
          <a:lstStyle/>
          <a:p>
            <a:pPr algn="l"/>
            <a:r>
              <a:rPr lang="en-GB" sz="2400" dirty="0" smtClean="0"/>
              <a:t>In your book…</a:t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b="1" u="sng" dirty="0" smtClean="0"/>
              <a:t>Title: </a:t>
            </a:r>
            <a:r>
              <a:rPr lang="en-GB" sz="2400" b="1" u="sng" dirty="0" smtClean="0"/>
              <a:t>Using the tangent ratio to find missing lengths.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67544" y="2044005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The ratio of the </a:t>
            </a:r>
            <a:r>
              <a:rPr lang="en-GB" sz="2000" dirty="0" smtClean="0">
                <a:solidFill>
                  <a:srgbClr val="000000"/>
                </a:solidFill>
              </a:rPr>
              <a:t>adjacent </a:t>
            </a:r>
            <a:r>
              <a:rPr lang="en-GB" sz="2000" dirty="0">
                <a:solidFill>
                  <a:srgbClr val="000000"/>
                </a:solidFill>
              </a:rPr>
              <a:t>side to the </a:t>
            </a:r>
            <a:r>
              <a:rPr lang="en-GB" sz="2000" dirty="0" smtClean="0">
                <a:solidFill>
                  <a:srgbClr val="000000"/>
                </a:solidFill>
              </a:rPr>
              <a:t>opposite side </a:t>
            </a:r>
            <a:r>
              <a:rPr lang="en-GB" sz="2000" dirty="0">
                <a:solidFill>
                  <a:srgbClr val="000000"/>
                </a:solidFill>
              </a:rPr>
              <a:t>in any right-angled triangle is called the </a:t>
            </a:r>
            <a:r>
              <a:rPr lang="en-GB" sz="2000" dirty="0" smtClean="0">
                <a:solidFill>
                  <a:srgbClr val="000000"/>
                </a:solidFill>
              </a:rPr>
              <a:t>TANGENT </a:t>
            </a:r>
            <a:r>
              <a:rPr lang="en-GB" sz="2000" dirty="0">
                <a:solidFill>
                  <a:srgbClr val="000000"/>
                </a:solidFill>
              </a:rPr>
              <a:t>ratio.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427984" y="3501008"/>
                <a:ext cx="2222340" cy="7203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GB" sz="20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20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𝑜𝑝𝑝𝑜𝑠𝑖𝑡𝑒</m:t>
                              </m:r>
                            </m:num>
                            <m:den>
                              <m:r>
                                <a:rPr lang="en-GB" sz="20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𝑎𝑑𝑗𝑎𝑐𝑒𝑛𝑡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501008"/>
                <a:ext cx="2222340" cy="72039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003063"/>
            <a:ext cx="2304256" cy="198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45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</a:t>
                </a:r>
                <a:r>
                  <a:rPr lang="en-GB" dirty="0" smtClean="0"/>
                  <a:t>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𝑡𝑎𝑛</m:t>
                    </m:r>
                    <m:r>
                      <a:rPr lang="en-GB" i="1" dirty="0" smtClean="0">
                        <a:latin typeface="Cambria Math"/>
                      </a:rPr>
                      <m:t>⁡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4"/>
            <a:ext cx="8229600" cy="364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9512" y="5949280"/>
                <a:ext cx="2222340" cy="7203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GB" sz="20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𝑜𝑝𝑝𝑜𝑠𝑖𝑡𝑒</m:t>
                              </m:r>
                            </m:num>
                            <m:den>
                              <m:r>
                                <a:rPr lang="en-GB" sz="20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𝑎𝑑𝑗𝑎𝑐𝑒𝑛𝑡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949280"/>
                <a:ext cx="2222340" cy="72039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77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𝑡𝑎𝑛</m:t>
                    </m:r>
                    <m:r>
                      <a:rPr lang="en-GB" i="1" dirty="0" smtClean="0">
                        <a:latin typeface="Cambria Math"/>
                      </a:rPr>
                      <m:t>⁡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2072481"/>
            <a:ext cx="66008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9512" y="5949280"/>
                <a:ext cx="2222340" cy="7203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GB" sz="20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𝑜𝑝𝑝𝑜𝑠𝑖𝑡𝑒</m:t>
                              </m:r>
                            </m:num>
                            <m:den>
                              <m:r>
                                <a:rPr lang="en-GB" sz="20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𝑎𝑑𝑗𝑎𝑐𝑒𝑛𝑡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949280"/>
                <a:ext cx="2222340" cy="72039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938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𝑡𝑎𝑛</m:t>
                    </m:r>
                    <m:r>
                      <a:rPr lang="en-GB" i="1" dirty="0" smtClean="0">
                        <a:latin typeface="Cambria Math"/>
                      </a:rPr>
                      <m:t>⁡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82006"/>
            <a:ext cx="64008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83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22A4E98D-8E72-4B84-A3F2-BC9494CD5EF0}"/>
              </a:ext>
            </a:extLst>
          </p:cNvPr>
          <p:cNvSpPr/>
          <p:nvPr/>
        </p:nvSpPr>
        <p:spPr>
          <a:xfrm>
            <a:off x="582482" y="428399"/>
            <a:ext cx="83820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dirty="0">
                <a:solidFill>
                  <a:prstClr val="black"/>
                </a:solidFill>
              </a:rPr>
              <a:t>Whitney is finding length 𝑥 in this triangle. </a:t>
            </a:r>
            <a:endParaRPr lang="en-GB" sz="2400" dirty="0" smtClean="0">
              <a:solidFill>
                <a:prstClr val="black"/>
              </a:solidFill>
            </a:endParaRPr>
          </a:p>
          <a:p>
            <a:pPr defTabSz="457200">
              <a:defRPr/>
            </a:pPr>
            <a:endParaRPr lang="en-GB" sz="2400" dirty="0" smtClean="0">
              <a:solidFill>
                <a:prstClr val="black"/>
              </a:solidFill>
            </a:endParaRPr>
          </a:p>
          <a:p>
            <a:pPr defTabSz="457200">
              <a:defRPr/>
            </a:pPr>
            <a:r>
              <a:rPr lang="en-GB" sz="2400" dirty="0" smtClean="0">
                <a:solidFill>
                  <a:prstClr val="black"/>
                </a:solidFill>
              </a:rPr>
              <a:t>On your whiteboard complete </a:t>
            </a:r>
            <a:r>
              <a:rPr lang="en-GB" sz="2400" dirty="0">
                <a:solidFill>
                  <a:prstClr val="black"/>
                </a:solidFill>
              </a:rPr>
              <a:t>the stages of her workings: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11479" y="1832473"/>
            <a:ext cx="2974626" cy="2499871"/>
            <a:chOff x="6320116" y="1669709"/>
            <a:chExt cx="1917761" cy="1359310"/>
          </a:xfrm>
        </p:grpSpPr>
        <p:grpSp>
          <p:nvGrpSpPr>
            <p:cNvPr id="5" name="Group 4"/>
            <p:cNvGrpSpPr/>
            <p:nvPr/>
          </p:nvGrpSpPr>
          <p:grpSpPr>
            <a:xfrm rot="19583442">
              <a:off x="6640691" y="1669709"/>
              <a:ext cx="1263734" cy="825191"/>
              <a:chOff x="8248256" y="1929161"/>
              <a:chExt cx="1263734" cy="825191"/>
            </a:xfrm>
          </p:grpSpPr>
          <p:sp>
            <p:nvSpPr>
              <p:cNvPr id="9" name="Right Triangle 8"/>
              <p:cNvSpPr/>
              <p:nvPr/>
            </p:nvSpPr>
            <p:spPr>
              <a:xfrm>
                <a:off x="8248256" y="1929161"/>
                <a:ext cx="1263734" cy="825190"/>
              </a:xfrm>
              <a:prstGeom prst="rt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8248256" y="2632440"/>
                <a:ext cx="110998" cy="1219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 sz="20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7374533" y="2476750"/>
              <a:ext cx="648037" cy="552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2000" dirty="0" smtClean="0">
                  <a:solidFill>
                    <a:prstClr val="black"/>
                  </a:solidFill>
                </a:rPr>
                <a:t>5 cm</a:t>
              </a:r>
            </a:p>
            <a:p>
              <a:pPr defTabSz="457200"/>
              <a:endParaRPr lang="en-GB" sz="2000" dirty="0" smtClean="0">
                <a:solidFill>
                  <a:prstClr val="black"/>
                </a:solidFill>
              </a:endParaRPr>
            </a:p>
            <a:p>
              <a:pPr defTabSz="457200"/>
              <a:r>
                <a:rPr lang="en-GB" sz="2000" dirty="0">
                  <a:solidFill>
                    <a:prstClr val="black"/>
                  </a:solidFill>
                </a:rPr>
                <a:t>	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6320116" y="2309568"/>
                  <a:ext cx="648037" cy="3849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000" dirty="0" smtClean="0">
                    <a:solidFill>
                      <a:prstClr val="black"/>
                    </a:solidFill>
                  </a:endParaRPr>
                </a:p>
                <a:p>
                  <a:pPr defTabSz="457200"/>
                  <a:r>
                    <a:rPr lang="en-GB" sz="2000" dirty="0">
                      <a:solidFill>
                        <a:prstClr val="black"/>
                      </a:solidFill>
                    </a:rPr>
                    <a:t>	</a:t>
                  </a: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0116" y="2309568"/>
                  <a:ext cx="648037" cy="70788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/>
            <p:cNvSpPr txBox="1"/>
            <p:nvPr/>
          </p:nvSpPr>
          <p:spPr>
            <a:xfrm>
              <a:off x="7589840" y="2089086"/>
              <a:ext cx="648037" cy="217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2000" dirty="0" smtClean="0">
                  <a:solidFill>
                    <a:prstClr val="black"/>
                  </a:solidFill>
                </a:rPr>
                <a:t>40</a:t>
              </a:r>
              <a:r>
                <a:rPr lang="en-GB" sz="2000" baseline="30000" dirty="0">
                  <a:solidFill>
                    <a:prstClr val="black"/>
                  </a:solidFill>
                </a:rPr>
                <a:t>°</a:t>
              </a:r>
              <a:r>
                <a:rPr lang="en-GB" sz="2000" dirty="0">
                  <a:solidFill>
                    <a:prstClr val="black"/>
                  </a:solidFill>
                </a:rPr>
                <a:t>	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091710" y="2026580"/>
            <a:ext cx="2796810" cy="2158273"/>
            <a:chOff x="8035610" y="1616346"/>
            <a:chExt cx="1708954" cy="1475142"/>
          </a:xfrm>
        </p:grpSpPr>
        <p:sp>
          <p:nvSpPr>
            <p:cNvPr id="12" name="Rounded Rectangle 11"/>
            <p:cNvSpPr/>
            <p:nvPr/>
          </p:nvSpPr>
          <p:spPr>
            <a:xfrm>
              <a:off x="8231299" y="1616346"/>
              <a:ext cx="1513265" cy="147514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000" dirty="0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8035610" y="1666296"/>
              <a:ext cx="1464088" cy="1289565"/>
              <a:chOff x="8261607" y="1691233"/>
              <a:chExt cx="1464088" cy="128956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8792242" y="1691233"/>
                    <a:ext cx="876843" cy="3971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unc>
                            <m:funcPr>
                              <m:ctrlP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𝑜𝑝𝑝</m:t>
                              </m:r>
                            </m:num>
                            <m:den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𝑎𝑑𝑗</m:t>
                              </m:r>
                            </m:den>
                          </m:f>
                        </m:oMath>
                      </m:oMathPara>
                    </a14:m>
                    <a:endParaRPr lang="en-GB" sz="20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56708" y="1691233"/>
                    <a:ext cx="1347911" cy="73037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8787299" y="2116622"/>
                    <a:ext cx="713463" cy="35888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unc>
                            <m:funcPr>
                              <m:ctrlP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?</m:t>
                              </m:r>
                            </m:e>
                          </m:func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?</m:t>
                              </m:r>
                            </m:den>
                          </m:f>
                        </m:oMath>
                      </m:oMathPara>
                    </a14:m>
                    <a:endParaRPr lang="en-GB" sz="20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96785" y="2116622"/>
                    <a:ext cx="1094494" cy="66001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8261607" y="2497649"/>
                    <a:ext cx="1464088" cy="2103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? </m:t>
                          </m:r>
                          <m:r>
                            <a:rPr lang="en-GB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unc>
                            <m:funcPr>
                              <m:ctrlP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?</m:t>
                              </m:r>
                            </m:e>
                          </m:func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sz="20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61607" y="2497649"/>
                    <a:ext cx="1464088" cy="38686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8766838" y="2770438"/>
                    <a:ext cx="927648" cy="2103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 defTabSz="457200"/>
                    <a14:m>
                      <m:oMath xmlns:m="http://schemas.openxmlformats.org/officeDocument/2006/math"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oMath>
                    </a14:m>
                    <a:r>
                      <a:rPr lang="en-GB" sz="2000" dirty="0" smtClean="0">
                        <a:solidFill>
                          <a:prstClr val="black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endParaRPr lang="en-GB" sz="20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66838" y="2770438"/>
                    <a:ext cx="927648" cy="38686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9143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22A4E98D-8E72-4B84-A3F2-BC9494CD5EF0}"/>
              </a:ext>
            </a:extLst>
          </p:cNvPr>
          <p:cNvSpPr/>
          <p:nvPr/>
        </p:nvSpPr>
        <p:spPr>
          <a:xfrm>
            <a:off x="582482" y="428399"/>
            <a:ext cx="72370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dirty="0">
                <a:solidFill>
                  <a:prstClr val="black"/>
                </a:solidFill>
              </a:rPr>
              <a:t>Copy and complete the following to find the missing length 𝑥 in this </a:t>
            </a:r>
            <a:r>
              <a:rPr lang="en-GB" sz="2400" dirty="0" smtClean="0">
                <a:solidFill>
                  <a:prstClr val="black"/>
                </a:solidFill>
              </a:rPr>
              <a:t>triangle on your whiteboard. 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54" name="Picture 53" descr="A close up of a sign&#10;&#10;Description generated with very high confidence">
            <a:extLst>
              <a:ext uri="{FF2B5EF4-FFF2-40B4-BE49-F238E27FC236}">
                <a16:creationId xmlns:a16="http://schemas.microsoft.com/office/drawing/2014/main" xmlns="" id="{21E24B55-4D49-4595-A3D1-5E6C32964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413" y="98299"/>
            <a:ext cx="774608" cy="84353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509495" y="1796668"/>
            <a:ext cx="3486961" cy="2141569"/>
            <a:chOff x="8462606" y="1739908"/>
            <a:chExt cx="1553086" cy="1426520"/>
          </a:xfrm>
        </p:grpSpPr>
        <p:sp>
          <p:nvSpPr>
            <p:cNvPr id="5" name="Rounded Rectangle 4"/>
            <p:cNvSpPr/>
            <p:nvPr/>
          </p:nvSpPr>
          <p:spPr>
            <a:xfrm>
              <a:off x="8506071" y="1739908"/>
              <a:ext cx="1096466" cy="135158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000" dirty="0">
                <a:solidFill>
                  <a:prstClr val="white"/>
                </a:solidFill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8462606" y="1779515"/>
              <a:ext cx="1553086" cy="1386913"/>
              <a:chOff x="8688603" y="1804452"/>
              <a:chExt cx="1553086" cy="138691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/>
                  <p:cNvSpPr txBox="1"/>
                  <p:nvPr/>
                </p:nvSpPr>
                <p:spPr>
                  <a:xfrm>
                    <a:off x="8768898" y="1804452"/>
                    <a:ext cx="558014" cy="38380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unc>
                            <m:funcPr>
                              <m:ctrlP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e>
                          </m:func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?</m:t>
                              </m:r>
                            </m:num>
                            <m:den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?</m:t>
                              </m:r>
                            </m:den>
                          </m:f>
                        </m:oMath>
                      </m:oMathPara>
                    </a14:m>
                    <a:endParaRPr lang="en-GB" sz="20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TextBox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68898" y="1804452"/>
                    <a:ext cx="853282" cy="78228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8777601" y="2372831"/>
                    <a:ext cx="1464088" cy="20501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defTabSz="457200"/>
                    <a14:m>
                      <m:oMath xmlns:m="http://schemas.openxmlformats.org/officeDocument/2006/math"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r>
                      <a:rPr lang="en-GB" sz="2000" dirty="0" smtClean="0">
                        <a:solidFill>
                          <a:prstClr val="black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unc>
                          <m:funcPr>
                            <m:ctrlPr>
                              <a:rPr lang="en-GB" sz="20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0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GB" sz="20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31</m:t>
                            </m:r>
                          </m:e>
                        </m:func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 ?</m:t>
                        </m:r>
                      </m:oMath>
                    </a14:m>
                    <a:endParaRPr lang="en-GB" sz="20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77601" y="2372831"/>
                    <a:ext cx="1464088" cy="41786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88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8688603" y="2601184"/>
                    <a:ext cx="1464088" cy="59018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?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GB" sz="200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e>
                              </m:func>
                            </m:den>
                          </m:f>
                        </m:oMath>
                      </m:oMathPara>
                    </a14:m>
                    <a:endParaRPr lang="en-GB" sz="2000" dirty="0" smtClean="0">
                      <a:solidFill>
                        <a:prstClr val="black"/>
                      </a:solidFill>
                    </a:endParaRPr>
                  </a:p>
                  <a:p>
                    <a:pPr defTabSz="457200"/>
                    <a:endParaRPr lang="en-GB" sz="20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TextBox 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88603" y="2601184"/>
                    <a:ext cx="1464088" cy="12029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0" name="Group 9"/>
          <p:cNvGrpSpPr/>
          <p:nvPr/>
        </p:nvGrpSpPr>
        <p:grpSpPr>
          <a:xfrm rot="2028047">
            <a:off x="1063016" y="1895981"/>
            <a:ext cx="2386678" cy="1830438"/>
            <a:chOff x="6148837" y="1660329"/>
            <a:chExt cx="1876404" cy="1238096"/>
          </a:xfrm>
        </p:grpSpPr>
        <p:grpSp>
          <p:nvGrpSpPr>
            <p:cNvPr id="11" name="Group 10"/>
            <p:cNvGrpSpPr/>
            <p:nvPr/>
          </p:nvGrpSpPr>
          <p:grpSpPr>
            <a:xfrm rot="19583442">
              <a:off x="6642431" y="1660329"/>
              <a:ext cx="1263734" cy="825189"/>
              <a:chOff x="8254898" y="1922312"/>
              <a:chExt cx="1263734" cy="825189"/>
            </a:xfrm>
          </p:grpSpPr>
          <p:sp>
            <p:nvSpPr>
              <p:cNvPr id="15" name="Right Triangle 14"/>
              <p:cNvSpPr/>
              <p:nvPr/>
            </p:nvSpPr>
            <p:spPr>
              <a:xfrm>
                <a:off x="8254898" y="1922312"/>
                <a:ext cx="1263734" cy="825189"/>
              </a:xfrm>
              <a:prstGeom prst="rt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259786" y="2619264"/>
                <a:ext cx="110998" cy="1219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prstClr val="white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 rot="19571953">
                  <a:off x="7071913" y="2461251"/>
                  <a:ext cx="931351" cy="4371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 smtClean="0">
                    <a:solidFill>
                      <a:prstClr val="black"/>
                    </a:solidFill>
                  </a:endParaRPr>
                </a:p>
                <a:p>
                  <a:pPr defTabSz="457200"/>
                  <a:r>
                    <a:rPr lang="en-GB" dirty="0">
                      <a:solidFill>
                        <a:prstClr val="black"/>
                      </a:solidFill>
                    </a:rPr>
                    <a:t>	</a:t>
                  </a: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571953">
                  <a:off x="7246098" y="2415719"/>
                  <a:ext cx="931351" cy="9759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 rot="19571953">
                  <a:off x="6148837" y="2389385"/>
                  <a:ext cx="895464" cy="2498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/>
                  <a14:m>
                    <m:oMath xmlns:m="http://schemas.openxmlformats.org/officeDocument/2006/math"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a14:m>
                  <a:r>
                    <a:rPr lang="en-GB" dirty="0" smtClean="0">
                      <a:solidFill>
                        <a:prstClr val="black"/>
                      </a:solidFill>
                    </a:rPr>
                    <a:t> cm</a:t>
                  </a:r>
                  <a:endParaRPr lang="en-GB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571953">
                  <a:off x="6383598" y="2328020"/>
                  <a:ext cx="895464" cy="975930"/>
                </a:xfrm>
                <a:prstGeom prst="rect">
                  <a:avLst/>
                </a:prstGeom>
                <a:blipFill>
                  <a:blip r:embed="rId7"/>
                  <a:stretch>
                    <a:fillRect t="-211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 rot="19571953">
              <a:off x="7377205" y="2037653"/>
              <a:ext cx="648036" cy="249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dirty="0" smtClean="0">
                  <a:solidFill>
                    <a:prstClr val="black"/>
                  </a:solidFill>
                </a:rPr>
                <a:t>31</a:t>
              </a:r>
              <a:r>
                <a:rPr lang="en-GB" baseline="30000" dirty="0">
                  <a:solidFill>
                    <a:prstClr val="black"/>
                  </a:solidFill>
                </a:rPr>
                <a:t>°</a:t>
              </a:r>
              <a:r>
                <a:rPr lang="en-GB" dirty="0">
                  <a:solidFill>
                    <a:prstClr val="black"/>
                  </a:solidFill>
                </a:rPr>
                <a:t>	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111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xmlns="" id="{22A4E98D-8E72-4B84-A3F2-BC9494CD5EF0}"/>
                  </a:ext>
                </a:extLst>
              </p:cNvPr>
              <p:cNvSpPr/>
              <p:nvPr/>
            </p:nvSpPr>
            <p:spPr>
              <a:xfrm>
                <a:off x="179512" y="428394"/>
                <a:ext cx="8784976" cy="563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dirty="0">
                    <a:solidFill>
                      <a:prstClr val="black"/>
                    </a:solidFill>
                  </a:rPr>
                  <a:t>Whitney thinks that she can use the same process to find 𝑥 in this triangle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.</a:t>
                </a:r>
              </a:p>
              <a:p>
                <a:pPr defTabSz="457200">
                  <a:defRPr/>
                </a:pPr>
                <a:endParaRPr lang="en-GB" sz="2400" dirty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endParaRPr lang="en-GB" sz="2400" dirty="0" smtClean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endParaRPr lang="en-GB" sz="2400" dirty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endParaRPr lang="en-GB" sz="2400" dirty="0" smtClean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endParaRPr lang="en-GB" sz="2400" dirty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endParaRPr lang="en-GB" sz="2400" dirty="0" smtClean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endParaRPr lang="en-GB" sz="2400" dirty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endParaRPr lang="en-GB" sz="2400" dirty="0" smtClean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r>
                  <a:rPr lang="en-GB" sz="2400" dirty="0">
                    <a:solidFill>
                      <a:prstClr val="black"/>
                    </a:solidFill>
                  </a:rPr>
                  <a:t>The answer should be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5.6cm. </a:t>
                </a:r>
                <a:endParaRPr lang="en-GB" sz="2400" dirty="0" smtClean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endParaRPr lang="en-GB" sz="2400" dirty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r>
                  <a:rPr lang="en-GB" sz="2400" dirty="0" smtClean="0">
                    <a:solidFill>
                      <a:prstClr val="black"/>
                    </a:solidFill>
                  </a:rPr>
                  <a:t>Identify the mistake she has made. </a:t>
                </a:r>
              </a:p>
              <a:p>
                <a:pPr defTabSz="457200">
                  <a:defRPr/>
                </a:pPr>
                <a:endParaRPr lang="en-GB" sz="2400" dirty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r>
                  <a:rPr lang="en-GB" sz="2400" dirty="0" smtClean="0">
                    <a:solidFill>
                      <a:prstClr val="black"/>
                    </a:solidFill>
                  </a:rPr>
                  <a:t>Show the correct solution of your whiteboard. 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2A4E98D-8E72-4B84-A3F2-BC9494CD5E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28394"/>
                <a:ext cx="8784976" cy="5632311"/>
              </a:xfrm>
              <a:prstGeom prst="rect">
                <a:avLst/>
              </a:prstGeom>
              <a:blipFill rotWithShape="1">
                <a:blip r:embed="rId2"/>
                <a:stretch>
                  <a:fillRect l="-1040" t="-866" b="-16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 rot="10800000">
            <a:off x="1545961" y="1906154"/>
            <a:ext cx="2654854" cy="1914174"/>
            <a:chOff x="6108875" y="1669709"/>
            <a:chExt cx="1811722" cy="1120478"/>
          </a:xfrm>
        </p:grpSpPr>
        <p:grpSp>
          <p:nvGrpSpPr>
            <p:cNvPr id="5" name="Group 4"/>
            <p:cNvGrpSpPr/>
            <p:nvPr/>
          </p:nvGrpSpPr>
          <p:grpSpPr>
            <a:xfrm rot="19583442">
              <a:off x="6640691" y="1669709"/>
              <a:ext cx="1263734" cy="825191"/>
              <a:chOff x="8248256" y="1929161"/>
              <a:chExt cx="1263734" cy="825191"/>
            </a:xfrm>
          </p:grpSpPr>
          <p:sp>
            <p:nvSpPr>
              <p:cNvPr id="9" name="Right Triangle 8"/>
              <p:cNvSpPr/>
              <p:nvPr/>
            </p:nvSpPr>
            <p:spPr>
              <a:xfrm>
                <a:off x="8248256" y="1929161"/>
                <a:ext cx="1263734" cy="825190"/>
              </a:xfrm>
              <a:prstGeom prst="rt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8248256" y="2632440"/>
                <a:ext cx="110998" cy="1219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 sz="20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 rot="10800000">
              <a:off x="6108875" y="2018289"/>
              <a:ext cx="648038" cy="594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2000" dirty="0" smtClean="0">
                  <a:solidFill>
                    <a:prstClr val="black"/>
                  </a:solidFill>
                </a:rPr>
                <a:t>3 cm</a:t>
              </a:r>
            </a:p>
            <a:p>
              <a:pPr defTabSz="457200"/>
              <a:endParaRPr lang="en-GB" sz="2000" dirty="0" smtClean="0">
                <a:solidFill>
                  <a:prstClr val="black"/>
                </a:solidFill>
              </a:endParaRPr>
            </a:p>
            <a:p>
              <a:pPr defTabSz="457200"/>
              <a:r>
                <a:rPr lang="en-GB" sz="2000" dirty="0">
                  <a:solidFill>
                    <a:prstClr val="black"/>
                  </a:solidFill>
                </a:rPr>
                <a:t>	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TextBox 6"/>
                <p:cNvSpPr txBox="1"/>
                <p:nvPr/>
              </p:nvSpPr>
              <p:spPr>
                <a:xfrm>
                  <a:off x="7272558" y="2375820"/>
                  <a:ext cx="648039" cy="4143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000" dirty="0" smtClean="0">
                    <a:solidFill>
                      <a:prstClr val="black"/>
                    </a:solidFill>
                  </a:endParaRPr>
                </a:p>
                <a:p>
                  <a:pPr defTabSz="457200"/>
                  <a:r>
                    <a:rPr lang="en-GB" sz="2000" dirty="0">
                      <a:solidFill>
                        <a:prstClr val="black"/>
                      </a:solidFill>
                    </a:rPr>
                    <a:t>	</a:t>
                  </a:r>
                </a:p>
              </p:txBody>
            </p:sp>
          </mc:Choice>
          <mc:Fallback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72558" y="2375820"/>
                  <a:ext cx="648039" cy="41436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/>
            <p:cNvSpPr txBox="1"/>
            <p:nvPr/>
          </p:nvSpPr>
          <p:spPr>
            <a:xfrm rot="10800000">
              <a:off x="7192934" y="2073270"/>
              <a:ext cx="648038" cy="234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2000" dirty="0" smtClean="0">
                  <a:solidFill>
                    <a:prstClr val="black"/>
                  </a:solidFill>
                </a:rPr>
                <a:t>28</a:t>
              </a:r>
              <a:r>
                <a:rPr lang="en-GB" sz="2000" baseline="30000" dirty="0">
                  <a:solidFill>
                    <a:prstClr val="black"/>
                  </a:solidFill>
                </a:rPr>
                <a:t>°</a:t>
              </a:r>
              <a:r>
                <a:rPr lang="en-GB" sz="2000" dirty="0">
                  <a:solidFill>
                    <a:prstClr val="black"/>
                  </a:solidFill>
                </a:rPr>
                <a:t>	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24767" y="1587056"/>
            <a:ext cx="2832083" cy="1923950"/>
            <a:chOff x="8186932" y="1616346"/>
            <a:chExt cx="1737839" cy="1113611"/>
          </a:xfrm>
        </p:grpSpPr>
        <p:sp>
          <p:nvSpPr>
            <p:cNvPr id="12" name="Rounded Rectangle 11"/>
            <p:cNvSpPr/>
            <p:nvPr/>
          </p:nvSpPr>
          <p:spPr>
            <a:xfrm>
              <a:off x="8186932" y="1616346"/>
              <a:ext cx="1561338" cy="111361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000" dirty="0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8403269" y="1648489"/>
              <a:ext cx="1521502" cy="971416"/>
              <a:chOff x="8629266" y="1673426"/>
              <a:chExt cx="1521502" cy="9714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8630742" y="1673426"/>
                    <a:ext cx="790260" cy="30511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unc>
                            <m:funcPr>
                              <m:ctrlP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28</m:t>
                              </m:r>
                            </m:e>
                          </m:func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GB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oMath>
                      </m:oMathPara>
                    </a14:m>
                    <a:endParaRPr lang="en-GB" sz="20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30742" y="1673426"/>
                    <a:ext cx="1252495" cy="75953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8686680" y="2155921"/>
                    <a:ext cx="1464088" cy="17814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defTabSz="457200"/>
                    <a:r>
                      <a:rPr lang="en-GB" sz="2000" dirty="0" smtClean="0">
                        <a:solidFill>
                          <a:prstClr val="black"/>
                        </a:solidFill>
                      </a:rPr>
                      <a:t>3 </a:t>
                    </a:r>
                    <a:r>
                      <a:rPr lang="en-GB" sz="2000" dirty="0" smtClean="0">
                        <a:solidFill>
                          <a:prstClr val="black"/>
                        </a:solidFill>
                        <a:ea typeface="Cambria Math" panose="02040503050406030204" pitchFamily="18" charset="0"/>
                      </a:rPr>
                      <a:t>×</a:t>
                    </a:r>
                    <a:r>
                      <a:rPr lang="en-GB" sz="2000" dirty="0" smtClean="0">
                        <a:solidFill>
                          <a:prstClr val="black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unc>
                          <m:funcPr>
                            <m:ctrlPr>
                              <a:rPr lang="en-GB" sz="20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0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GB" sz="20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28</m:t>
                            </m:r>
                          </m:e>
                        </m:func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endParaRPr lang="en-GB" sz="20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86680" y="2155921"/>
                    <a:ext cx="1464088" cy="88694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6132" t="-597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8629266" y="2466696"/>
                    <a:ext cx="1464088" cy="17814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1.6=</m:t>
                          </m:r>
                          <m:r>
                            <a:rPr lang="en-GB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sz="20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29266" y="2466696"/>
                    <a:ext cx="1464088" cy="44347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46321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32" y="116632"/>
            <a:ext cx="4114800" cy="1143000"/>
          </a:xfrm>
        </p:spPr>
        <p:txBody>
          <a:bodyPr/>
          <a:lstStyle/>
          <a:p>
            <a:pPr algn="l"/>
            <a:r>
              <a:rPr lang="en-GB" sz="2400" b="1" dirty="0" smtClean="0"/>
              <a:t>Worked Example</a:t>
            </a:r>
            <a:endParaRPr lang="en-GB" sz="24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427984" y="117941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400" b="1" kern="0" dirty="0" smtClean="0">
                <a:solidFill>
                  <a:srgbClr val="000000"/>
                </a:solidFill>
              </a:rPr>
              <a:t>Your Turn</a:t>
            </a:r>
            <a:endParaRPr lang="en-GB" sz="2400" b="1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8" y="1899202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6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23528" y="1879969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879969"/>
                <a:ext cx="73206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1915429" y="1508953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429" y="1508953"/>
                <a:ext cx="37920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518316" y="3380930"/>
                <a:ext cx="1343638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33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16" y="3380930"/>
                <a:ext cx="1343638" cy="6127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427984" y="116632"/>
            <a:ext cx="0" cy="66347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76732" y="4276720"/>
                <a:ext cx="15758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𝑡𝑎𝑛</m:t>
                      </m:r>
                      <m:r>
                        <a:rPr lang="en-GB" b="0" i="1" smtClean="0">
                          <a:latin typeface="Cambria Math"/>
                        </a:rPr>
                        <m:t> 33=3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32" y="4276720"/>
                <a:ext cx="157581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18316" y="4941168"/>
                <a:ext cx="1397113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33 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16" y="4941168"/>
                <a:ext cx="1397113" cy="6127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96893" y="5949280"/>
                <a:ext cx="36413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0" i="0" smtClean="0">
                          <a:latin typeface="Cambria Math"/>
                        </a:rPr>
                        <m:t>4.62 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/>
                        </a:rPr>
                        <m:t>cm</m:t>
                      </m:r>
                      <m:r>
                        <a:rPr lang="en-GB" b="0" i="0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GB" b="0" i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0" smtClean="0">
                              <a:latin typeface="Cambria Math"/>
                            </a:rPr>
                            <m:t>3 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/>
                            </a:rPr>
                            <m:t>significant</m:t>
                          </m:r>
                          <m:r>
                            <a:rPr lang="en-GB" b="0" i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/>
                            </a:rPr>
                            <m:t>figures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93" y="5949280"/>
                <a:ext cx="3641318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1792542" y="1931435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33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542" y="1931435"/>
                <a:ext cx="591829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ight Triangle 32"/>
          <p:cNvSpPr/>
          <p:nvPr/>
        </p:nvSpPr>
        <p:spPr>
          <a:xfrm rot="7421198">
            <a:off x="5076352" y="1799005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 rot="18247038">
            <a:off x="5760425" y="1433669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5032143" y="2300767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33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2143" y="2300767"/>
                <a:ext cx="591829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4752312" y="1779772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312" y="1779772"/>
                <a:ext cx="732060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6344213" y="1408756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213" y="1408756"/>
                <a:ext cx="379206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293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6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4570" y="620688"/>
            <a:ext cx="8229600" cy="1143000"/>
          </a:xfrm>
        </p:spPr>
        <p:txBody>
          <a:bodyPr/>
          <a:lstStyle/>
          <a:p>
            <a:pPr algn="l"/>
            <a:r>
              <a:rPr lang="en-GB" sz="2800" dirty="0" smtClean="0"/>
              <a:t>Some people find calculation triangles, like those used in Science, useful to know whether to multiply or divide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75012" y="2031038"/>
                <a:ext cx="1969642" cy="65755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tan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θ</m:t>
                      </m:r>
                      <m:r>
                        <a:rPr lang="en-GB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𝑎𝑑𝑗𝑎𝑐𝑒𝑛𝑡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011" y="2031038"/>
                <a:ext cx="1969642" cy="65755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Arrow 3"/>
          <p:cNvSpPr/>
          <p:nvPr/>
        </p:nvSpPr>
        <p:spPr>
          <a:xfrm>
            <a:off x="4499992" y="2195123"/>
            <a:ext cx="720080" cy="32816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5617" y="3170915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solidFill>
                  <a:srgbClr val="000000"/>
                </a:solidFill>
              </a:rPr>
              <a:t>Finding the opposite</a:t>
            </a:r>
            <a:endParaRPr lang="en-GB" u="sng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60033" y="318518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solidFill>
                  <a:srgbClr val="000000"/>
                </a:solidFill>
              </a:rPr>
              <a:t>Finding the adjacent</a:t>
            </a:r>
            <a:endParaRPr lang="en-GB" u="sng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091" y="1554495"/>
            <a:ext cx="1548180" cy="128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957" y="3633914"/>
            <a:ext cx="1954907" cy="308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3566507"/>
            <a:ext cx="1746198" cy="309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90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Fluency Practise </a:t>
            </a:r>
            <a:endParaRPr lang="en-GB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488832" cy="5451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66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6157"/>
            <a:ext cx="8229600" cy="1143000"/>
          </a:xfrm>
        </p:spPr>
        <p:txBody>
          <a:bodyPr/>
          <a:lstStyle/>
          <a:p>
            <a:r>
              <a:rPr lang="en-GB" b="1" dirty="0" smtClean="0"/>
              <a:t>Further consolidation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7584" y="935627"/>
            <a:ext cx="6408713" cy="58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7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520" y="415573"/>
            <a:ext cx="6948739" cy="62996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3688" y="22181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15cm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11314" y="1871637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</a:t>
            </a:r>
            <a:r>
              <a:rPr lang="en-GB" b="1" dirty="0" smtClean="0">
                <a:solidFill>
                  <a:srgbClr val="FF0000"/>
                </a:solidFill>
              </a:rPr>
              <a:t>cm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194824" y="1848792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3.3cm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763688" y="3744635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17cm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3374179" y="4112852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67.7cm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5331187" y="392818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4.8cm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1166256" y="6283609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6.4cm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986893" y="6277962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104.6cm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4499992" y="6283609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46.2cm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6300192" y="570189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6.7cm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31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 PPT</Template>
  <TotalTime>699</TotalTime>
  <Words>648</Words>
  <Application>Microsoft Office PowerPoint</Application>
  <PresentationFormat>On-screen Show (4:3)</PresentationFormat>
  <Paragraphs>153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Archway PPT</vt:lpstr>
      <vt:lpstr>1_ArchwayMaster</vt:lpstr>
      <vt:lpstr>2_ArchwayMaster</vt:lpstr>
      <vt:lpstr>3_ArchwayMaster</vt:lpstr>
      <vt:lpstr>3_Archway PPT</vt:lpstr>
      <vt:lpstr>4_Archway PPT</vt:lpstr>
      <vt:lpstr>1_Archway</vt:lpstr>
      <vt:lpstr>2_Archway</vt:lpstr>
      <vt:lpstr>2_Custom Design</vt:lpstr>
      <vt:lpstr>1_Archway PPT</vt:lpstr>
      <vt:lpstr>PowerPoint Presentation</vt:lpstr>
      <vt:lpstr>PowerPoint Presentation</vt:lpstr>
      <vt:lpstr>PowerPoint Presentation</vt:lpstr>
      <vt:lpstr>In your book…  Title: Using the tangent ratio to find missing lengths.  </vt:lpstr>
      <vt:lpstr>On your whiteboards:  What is the value of tan⁡x?</vt:lpstr>
      <vt:lpstr>On your whiteboards:  What is the value of tan⁡x?</vt:lpstr>
      <vt:lpstr>On your whiteboards:  What is the value of tan⁡x?</vt:lpstr>
      <vt:lpstr>PowerPoint Presentation</vt:lpstr>
      <vt:lpstr>PowerPoint Presentation</vt:lpstr>
      <vt:lpstr>PowerPoint Presentation</vt:lpstr>
      <vt:lpstr>Worked Example</vt:lpstr>
      <vt:lpstr>Some people find calculation triangles, like those used in Science, useful to know whether to multiply or divide </vt:lpstr>
      <vt:lpstr>Fluency Practise </vt:lpstr>
      <vt:lpstr>Further consolidation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55</cp:revision>
  <dcterms:created xsi:type="dcterms:W3CDTF">2018-08-23T11:49:38Z</dcterms:created>
  <dcterms:modified xsi:type="dcterms:W3CDTF">2020-08-25T15:52:10Z</dcterms:modified>
</cp:coreProperties>
</file>