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 id="2147483732" r:id="rId5"/>
    <p:sldMasterId id="2147483736" r:id="rId6"/>
    <p:sldMasterId id="2147483740" r:id="rId7"/>
    <p:sldMasterId id="2147483752" r:id="rId8"/>
  </p:sldMasterIdLst>
  <p:notesMasterIdLst>
    <p:notesMasterId r:id="rId24"/>
  </p:notesMasterIdLst>
  <p:sldIdLst>
    <p:sldId id="283" r:id="rId9"/>
    <p:sldId id="284" r:id="rId10"/>
    <p:sldId id="288" r:id="rId11"/>
    <p:sldId id="289" r:id="rId12"/>
    <p:sldId id="290" r:id="rId13"/>
    <p:sldId id="291" r:id="rId14"/>
    <p:sldId id="292" r:id="rId15"/>
    <p:sldId id="293" r:id="rId16"/>
    <p:sldId id="294" r:id="rId17"/>
    <p:sldId id="295" r:id="rId18"/>
    <p:sldId id="296" r:id="rId19"/>
    <p:sldId id="297" r:id="rId20"/>
    <p:sldId id="285" r:id="rId21"/>
    <p:sldId id="286" r:id="rId22"/>
    <p:sldId id="28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864" y="-58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4"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192B97-D876-4328-A502-522F286CED93}" type="datetimeFigureOut">
              <a:rPr lang="en-GB" smtClean="0"/>
              <a:t>27/08/2020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F290FA-7FFF-4139-9BF4-8FC4D1D74DC2}" type="slidenum">
              <a:rPr lang="en-GB" smtClean="0"/>
              <a:t>‹#›</a:t>
            </a:fld>
            <a:endParaRPr lang="en-GB"/>
          </a:p>
        </p:txBody>
      </p:sp>
    </p:spTree>
    <p:extLst>
      <p:ext uri="{BB962C8B-B14F-4D97-AF65-F5344CB8AC3E}">
        <p14:creationId xmlns:p14="http://schemas.microsoft.com/office/powerpoint/2010/main" val="329352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resources.whiterosemaths.com/wp-content/uploads/2020/07/Y10-Autumn-Block-2-WO2-Work-fluently-with-the-hypotenuse-opposite-and-adjacent-sides-2020.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6CD0D0-C509-4F49-B1CC-4F33DC84FE27}" type="slidenum">
              <a:rPr lang="en-US">
                <a:solidFill>
                  <a:prstClr val="black"/>
                </a:solidFill>
              </a:rPr>
              <a:pPr/>
              <a:t>3</a:t>
            </a:fld>
            <a:endParaRPr lang="en-US">
              <a:solidFill>
                <a:prstClr val="black"/>
              </a:solidFill>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r>
              <a:rPr lang="en-US" dirty="0" smtClean="0"/>
              <a:t>Need mini whiteboards,</a:t>
            </a:r>
            <a:r>
              <a:rPr lang="en-US" baseline="0" dirty="0" smtClean="0"/>
              <a:t> </a:t>
            </a:r>
            <a:r>
              <a:rPr lang="en-US" baseline="0" smtClean="0"/>
              <a:t>individual prints of </a:t>
            </a:r>
            <a:r>
              <a:rPr lang="en-US" baseline="0" dirty="0" smtClean="0"/>
              <a:t>slide 19 and card sort for pairs of students (slide 25) </a:t>
            </a:r>
            <a:endParaRPr lang="en-US" dirty="0"/>
          </a:p>
        </p:txBody>
      </p:sp>
    </p:spTree>
    <p:extLst>
      <p:ext uri="{BB962C8B-B14F-4D97-AF65-F5344CB8AC3E}">
        <p14:creationId xmlns:p14="http://schemas.microsoft.com/office/powerpoint/2010/main" val="3318183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it</a:t>
            </a:r>
            <a:r>
              <a:rPr lang="en-GB" baseline="0" dirty="0" smtClean="0"/>
              <a:t> is not example. </a:t>
            </a:r>
            <a:endParaRPr lang="en-GB" dirty="0"/>
          </a:p>
        </p:txBody>
      </p:sp>
      <p:sp>
        <p:nvSpPr>
          <p:cNvPr id="4" name="Slide Number Placeholder 3"/>
          <p:cNvSpPr>
            <a:spLocks noGrp="1"/>
          </p:cNvSpPr>
          <p:nvPr>
            <p:ph type="sldNum" sz="quarter" idx="10"/>
          </p:nvPr>
        </p:nvSpPr>
        <p:spPr/>
        <p:txBody>
          <a:bodyPr/>
          <a:lstStyle/>
          <a:p>
            <a:fld id="{893803AD-FD53-4E6B-AB6D-1F4342AF21C6}"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val="252123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93803AD-FD53-4E6B-AB6D-1F4342AF21C6}" type="slidenum">
              <a:rPr lang="en-GB" smtClean="0">
                <a:solidFill>
                  <a:prstClr val="black"/>
                </a:solidFill>
              </a:rPr>
              <a:pPr/>
              <a:t>11</a:t>
            </a:fld>
            <a:endParaRPr lang="en-GB">
              <a:solidFill>
                <a:prstClr val="black"/>
              </a:solidFill>
            </a:endParaRPr>
          </a:p>
        </p:txBody>
      </p:sp>
    </p:spTree>
    <p:extLst>
      <p:ext uri="{BB962C8B-B14F-4D97-AF65-F5344CB8AC3E}">
        <p14:creationId xmlns:p14="http://schemas.microsoft.com/office/powerpoint/2010/main" val="2763444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Example to check understanding</a:t>
            </a:r>
            <a:r>
              <a:rPr lang="en-GB" baseline="0" dirty="0" smtClean="0"/>
              <a:t> </a:t>
            </a:r>
            <a:r>
              <a:rPr lang="en-GB" baseline="0" dirty="0" smtClean="0"/>
              <a:t>before moving on</a:t>
            </a:r>
            <a:endParaRPr lang="en-GB" dirty="0"/>
          </a:p>
        </p:txBody>
      </p:sp>
      <p:sp>
        <p:nvSpPr>
          <p:cNvPr id="4" name="Slide Number Placeholder 3"/>
          <p:cNvSpPr>
            <a:spLocks noGrp="1"/>
          </p:cNvSpPr>
          <p:nvPr>
            <p:ph type="sldNum" sz="quarter" idx="10"/>
          </p:nvPr>
        </p:nvSpPr>
        <p:spPr/>
        <p:txBody>
          <a:bodyPr/>
          <a:lstStyle/>
          <a:p>
            <a:fld id="{87F290FA-7FFF-4139-9BF4-8FC4D1D74DC2}" type="slidenum">
              <a:rPr lang="en-GB" smtClean="0"/>
              <a:t>13</a:t>
            </a:fld>
            <a:endParaRPr lang="en-GB"/>
          </a:p>
        </p:txBody>
      </p:sp>
    </p:spTree>
    <p:extLst>
      <p:ext uri="{BB962C8B-B14F-4D97-AF65-F5344CB8AC3E}">
        <p14:creationId xmlns:p14="http://schemas.microsoft.com/office/powerpoint/2010/main" val="4235241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Example 2 to check understanding</a:t>
            </a:r>
            <a:r>
              <a:rPr lang="en-GB" baseline="0" dirty="0" smtClean="0"/>
              <a:t> </a:t>
            </a:r>
            <a:r>
              <a:rPr lang="en-GB" baseline="0" dirty="0" smtClean="0"/>
              <a:t>to access </a:t>
            </a:r>
            <a:r>
              <a:rPr lang="en-GB" baseline="0" smtClean="0"/>
              <a:t>fluency worksheet </a:t>
            </a:r>
            <a:endParaRPr lang="en-GB" dirty="0"/>
          </a:p>
        </p:txBody>
      </p:sp>
      <p:sp>
        <p:nvSpPr>
          <p:cNvPr id="4" name="Slide Number Placeholder 3"/>
          <p:cNvSpPr>
            <a:spLocks noGrp="1"/>
          </p:cNvSpPr>
          <p:nvPr>
            <p:ph type="sldNum" sz="quarter" idx="10"/>
          </p:nvPr>
        </p:nvSpPr>
        <p:spPr/>
        <p:txBody>
          <a:bodyPr/>
          <a:lstStyle/>
          <a:p>
            <a:fld id="{87F290FA-7FFF-4139-9BF4-8FC4D1D74DC2}" type="slidenum">
              <a:rPr lang="en-GB" smtClean="0"/>
              <a:t>14</a:t>
            </a:fld>
            <a:endParaRPr lang="en-GB"/>
          </a:p>
        </p:txBody>
      </p:sp>
    </p:spTree>
    <p:extLst>
      <p:ext uri="{BB962C8B-B14F-4D97-AF65-F5344CB8AC3E}">
        <p14:creationId xmlns:p14="http://schemas.microsoft.com/office/powerpoint/2010/main" val="908003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Print for students </a:t>
            </a:r>
            <a:r>
              <a:rPr lang="en-GB" dirty="0" smtClean="0">
                <a:hlinkClick r:id="rId3"/>
              </a:rPr>
              <a:t>https://resources.whiterosemaths.com/wp-content/uploads/2020/07/Y10-Autumn-Block-2-WO2-Work-fluently-with-the-hypotenuse-opposite-and-adjacent-sides-2020.pdf</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87F290FA-7FFF-4139-9BF4-8FC4D1D74DC2}" type="slidenum">
              <a:rPr lang="en-GB" smtClean="0"/>
              <a:t>15</a:t>
            </a:fld>
            <a:endParaRPr lang="en-GB"/>
          </a:p>
        </p:txBody>
      </p:sp>
    </p:spTree>
    <p:extLst>
      <p:ext uri="{BB962C8B-B14F-4D97-AF65-F5344CB8AC3E}">
        <p14:creationId xmlns:p14="http://schemas.microsoft.com/office/powerpoint/2010/main" val="2149375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t>27/08/2020</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t>‹#›</a:t>
            </a:fld>
            <a:endParaRPr lang="en-GB"/>
          </a:p>
        </p:txBody>
      </p:sp>
    </p:spTree>
    <p:extLst>
      <p:ext uri="{BB962C8B-B14F-4D97-AF65-F5344CB8AC3E}">
        <p14:creationId xmlns:p14="http://schemas.microsoft.com/office/powerpoint/2010/main" val="308591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t>27/08/2020</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t>‹#›</a:t>
            </a:fld>
            <a:endParaRPr lang="en-GB"/>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t>27/08/2020</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t>‹#›</a:t>
            </a:fld>
            <a:endParaRPr lang="en-GB"/>
          </a:p>
        </p:txBody>
      </p:sp>
    </p:spTree>
    <p:extLst>
      <p:ext uri="{BB962C8B-B14F-4D97-AF65-F5344CB8AC3E}">
        <p14:creationId xmlns:p14="http://schemas.microsoft.com/office/powerpoint/2010/main" val="88787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t>27/08/2020</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t>‹#›</a:t>
            </a:fld>
            <a:endParaRPr lang="en-GB"/>
          </a:p>
        </p:txBody>
      </p:sp>
    </p:spTree>
    <p:extLst>
      <p:ext uri="{BB962C8B-B14F-4D97-AF65-F5344CB8AC3E}">
        <p14:creationId xmlns:p14="http://schemas.microsoft.com/office/powerpoint/2010/main" val="115679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t>27/08/2020</a:t>
            </a:fld>
            <a:endParaRPr lang="en-GB"/>
          </a:p>
        </p:txBody>
      </p:sp>
      <p:sp>
        <p:nvSpPr>
          <p:cNvPr id="8" name="Rectangle 5"/>
          <p:cNvSpPr>
            <a:spLocks noGrp="1" noChangeArrowheads="1"/>
          </p:cNvSpPr>
          <p:nvPr>
            <p:ph type="ftr" sz="quarter" idx="11"/>
          </p:nvPr>
        </p:nvSpPr>
        <p:spPr>
          <a:ln/>
        </p:spPr>
        <p:txBody>
          <a:bodyPr/>
          <a:lstStyle>
            <a:lvl1pPr>
              <a:defRPr/>
            </a:lvl1pPr>
          </a:lstStyle>
          <a:p>
            <a:endParaRPr lang="en-GB"/>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t>‹#›</a:t>
            </a:fld>
            <a:endParaRPr lang="en-GB"/>
          </a:p>
        </p:txBody>
      </p:sp>
    </p:spTree>
    <p:extLst>
      <p:ext uri="{BB962C8B-B14F-4D97-AF65-F5344CB8AC3E}">
        <p14:creationId xmlns:p14="http://schemas.microsoft.com/office/powerpoint/2010/main" val="269977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t>27/08/2020</a:t>
            </a:fld>
            <a:endParaRPr lang="en-GB"/>
          </a:p>
        </p:txBody>
      </p:sp>
      <p:sp>
        <p:nvSpPr>
          <p:cNvPr id="4" name="Rectangle 5"/>
          <p:cNvSpPr>
            <a:spLocks noGrp="1" noChangeArrowheads="1"/>
          </p:cNvSpPr>
          <p:nvPr>
            <p:ph type="ftr" sz="quarter" idx="11"/>
          </p:nvPr>
        </p:nvSpPr>
        <p:spPr>
          <a:ln/>
        </p:spPr>
        <p:txBody>
          <a:bodyPr/>
          <a:lstStyle>
            <a:lvl1pPr>
              <a:defRPr/>
            </a:lvl1pPr>
          </a:lstStyle>
          <a:p>
            <a:endParaRPr lang="en-GB"/>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t>‹#›</a:t>
            </a:fld>
            <a:endParaRPr lang="en-GB"/>
          </a:p>
        </p:txBody>
      </p:sp>
    </p:spTree>
    <p:extLst>
      <p:ext uri="{BB962C8B-B14F-4D97-AF65-F5344CB8AC3E}">
        <p14:creationId xmlns:p14="http://schemas.microsoft.com/office/powerpoint/2010/main" val="265335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t>27/08/2020</a:t>
            </a:fld>
            <a:endParaRPr lang="en-GB"/>
          </a:p>
        </p:txBody>
      </p:sp>
      <p:sp>
        <p:nvSpPr>
          <p:cNvPr id="3" name="Rectangle 5"/>
          <p:cNvSpPr>
            <a:spLocks noGrp="1" noChangeArrowheads="1"/>
          </p:cNvSpPr>
          <p:nvPr>
            <p:ph type="ftr" sz="quarter" idx="11"/>
          </p:nvPr>
        </p:nvSpPr>
        <p:spPr>
          <a:ln/>
        </p:spPr>
        <p:txBody>
          <a:bodyPr/>
          <a:lstStyle>
            <a:lvl1pPr>
              <a:defRPr/>
            </a:lvl1pPr>
          </a:lstStyle>
          <a:p>
            <a:endParaRPr lang="en-GB"/>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t>‹#›</a:t>
            </a:fld>
            <a:endParaRPr lang="en-GB"/>
          </a:p>
        </p:txBody>
      </p:sp>
    </p:spTree>
    <p:extLst>
      <p:ext uri="{BB962C8B-B14F-4D97-AF65-F5344CB8AC3E}">
        <p14:creationId xmlns:p14="http://schemas.microsoft.com/office/powerpoint/2010/main" val="2913021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t>27/08/2020</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t>‹#›</a:t>
            </a:fld>
            <a:endParaRPr lang="en-GB"/>
          </a:p>
        </p:txBody>
      </p:sp>
    </p:spTree>
    <p:extLst>
      <p:ext uri="{BB962C8B-B14F-4D97-AF65-F5344CB8AC3E}">
        <p14:creationId xmlns:p14="http://schemas.microsoft.com/office/powerpoint/2010/main" val="94448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t>27/08/2020</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t>‹#›</a:t>
            </a:fld>
            <a:endParaRPr lang="en-GB"/>
          </a:p>
        </p:txBody>
      </p:sp>
    </p:spTree>
    <p:extLst>
      <p:ext uri="{BB962C8B-B14F-4D97-AF65-F5344CB8AC3E}">
        <p14:creationId xmlns:p14="http://schemas.microsoft.com/office/powerpoint/2010/main" val="416040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t>27/08/2020</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t>‹#›</a:t>
            </a:fld>
            <a:endParaRPr lang="en-GB"/>
          </a:p>
        </p:txBody>
      </p:sp>
    </p:spTree>
    <p:extLst>
      <p:ext uri="{BB962C8B-B14F-4D97-AF65-F5344CB8AC3E}">
        <p14:creationId xmlns:p14="http://schemas.microsoft.com/office/powerpoint/2010/main" val="405470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t>27/08/2020</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t>‹#›</a:t>
            </a:fld>
            <a:endParaRPr lang="en-GB"/>
          </a:p>
        </p:txBody>
      </p:sp>
    </p:spTree>
    <p:extLst>
      <p:ext uri="{BB962C8B-B14F-4D97-AF65-F5344CB8AC3E}">
        <p14:creationId xmlns:p14="http://schemas.microsoft.com/office/powerpoint/2010/main" val="1953781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8060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335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76801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80605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83257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3350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B614BE3-A78F-48BF-A0EB-CFC36341B1A1}"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73724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B614BE3-A78F-48BF-A0EB-CFC36341B1A1}"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04564683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B614BE3-A78F-48BF-A0EB-CFC36341B1A1}"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3300180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B614BE3-A78F-48BF-A0EB-CFC36341B1A1}"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075559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AB614BE3-A78F-48BF-A0EB-CFC36341B1A1}"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7161450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B614BE3-A78F-48BF-A0EB-CFC36341B1A1}"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9113888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AB614BE3-A78F-48BF-A0EB-CFC36341B1A1}"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46897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B614BE3-A78F-48BF-A0EB-CFC36341B1A1}"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197752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B614BE3-A78F-48BF-A0EB-CFC36341B1A1}"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4451039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B614BE3-A78F-48BF-A0EB-CFC36341B1A1}"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793541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B614BE3-A78F-48BF-A0EB-CFC36341B1A1}"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251690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CE6FE8C-ED58-4E6D-AA70-AB9C048794D5}"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536805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638AAE0-23D9-4EDA-B562-E672997A0A0B}"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32820781"/>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3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D37BE56-A9CF-4D2A-971A-E1250CC04937}"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063608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AD4A141-2AA6-4D4B-AAAC-DB8887612A38}"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130423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2B12B15-44B9-425A-A83B-8336A9BE8A70}"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891156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2E1F831-3A5A-4EB4-B399-4263E105AAA2}"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13411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1665A92E-A5EB-4235-9AD7-CF952112B52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399021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92FB68F-8918-4FFC-8E3E-4FB97295BACB}"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977425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AB7C2CB-C85A-4AE5-9F29-81C739CCB27D}"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135317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8634FD2-7836-4248-9D59-D972239F082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052247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9535646-3F9C-403B-807E-7850E16B5800}"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79560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0.xml"/><Relationship Id="rId1"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1.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1.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t>27/08/2020</a:t>
            </a:fld>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t>‹#›</a:t>
            </a:fld>
            <a:endParaRPr lang="en-GB"/>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5">
            <a:extLst>
              <a:ext uri="{28A0092B-C50C-407E-A947-70E740481C1C}">
                <a14:useLocalDpi xmlns:a14="http://schemas.microsoft.com/office/drawing/2010/main" val="0"/>
              </a:ext>
            </a:extLst>
          </a:blip>
          <a:srcRect r="84527"/>
          <a:stretch/>
        </p:blipFill>
        <p:spPr>
          <a:xfrm>
            <a:off x="8172401"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735" r:id="rId12"/>
    <p:sldLayoutId id="2147483739"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1"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1"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27/08/2020</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1"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965482"/>
      </p:ext>
    </p:extLst>
  </p:cSld>
  <p:clrMap bg1="lt1" tx1="dk1" bg2="lt2" tx2="dk2" accent1="accent1" accent2="accent2" accent3="accent3" accent4="accent4" accent5="accent5" accent6="accent6" hlink="hlink" folHlink="folHlink"/>
  <p:sldLayoutIdLst>
    <p:sldLayoutId id="2147483733" r:id="rId1"/>
    <p:sldLayoutId id="214748373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7081519"/>
      </p:ext>
    </p:extLst>
  </p:cSld>
  <p:clrMap bg1="lt1" tx1="dk1" bg2="lt2" tx2="dk2" accent1="accent1" accent2="accent2" accent3="accent3" accent4="accent4" accent5="accent5" accent6="accent6" hlink="hlink" folHlink="folHlink"/>
  <p:sldLayoutIdLst>
    <p:sldLayoutId id="2147483737" r:id="rId1"/>
    <p:sldLayoutId id="214748373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50">
                <a:latin typeface="Arial" charset="0"/>
                <a:cs typeface="Arial" charset="0"/>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5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50"/>
            </a:lvl1pPr>
          </a:lstStyle>
          <a:p>
            <a:fld id="{AB614BE3-A78F-48BF-A0EB-CFC36341B1A1}"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z="1350"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extLst>
      <p:ext uri="{BB962C8B-B14F-4D97-AF65-F5344CB8AC3E}">
        <p14:creationId xmlns:p14="http://schemas.microsoft.com/office/powerpoint/2010/main" val="2029476966"/>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Arial" charset="0"/>
          <a:cs typeface="Arial" charset="0"/>
        </a:defRPr>
      </a:lvl2pPr>
      <a:lvl3pPr algn="ctr" rtl="0" eaLnBrk="1" fontAlgn="base" hangingPunct="1">
        <a:spcBef>
          <a:spcPct val="0"/>
        </a:spcBef>
        <a:spcAft>
          <a:spcPct val="0"/>
        </a:spcAft>
        <a:defRPr sz="3300">
          <a:solidFill>
            <a:schemeClr val="tx2"/>
          </a:solidFill>
          <a:latin typeface="Arial" charset="0"/>
          <a:cs typeface="Arial" charset="0"/>
        </a:defRPr>
      </a:lvl3pPr>
      <a:lvl4pPr algn="ctr" rtl="0" eaLnBrk="1" fontAlgn="base" hangingPunct="1">
        <a:spcBef>
          <a:spcPct val="0"/>
        </a:spcBef>
        <a:spcAft>
          <a:spcPct val="0"/>
        </a:spcAft>
        <a:defRPr sz="3300">
          <a:solidFill>
            <a:schemeClr val="tx2"/>
          </a:solidFill>
          <a:latin typeface="Arial" charset="0"/>
          <a:cs typeface="Arial" charset="0"/>
        </a:defRPr>
      </a:lvl4pPr>
      <a:lvl5pPr algn="ctr" rtl="0" eaLnBrk="1" fontAlgn="base" hangingPunct="1">
        <a:spcBef>
          <a:spcPct val="0"/>
        </a:spcBef>
        <a:spcAft>
          <a:spcPct val="0"/>
        </a:spcAft>
        <a:defRPr sz="3300">
          <a:solidFill>
            <a:schemeClr val="tx2"/>
          </a:solidFill>
          <a:latin typeface="Arial" charset="0"/>
          <a:cs typeface="Arial" charset="0"/>
        </a:defRPr>
      </a:lvl5pPr>
      <a:lvl6pPr marL="342900" algn="ctr" rtl="0" eaLnBrk="1" fontAlgn="base" hangingPunct="1">
        <a:spcBef>
          <a:spcPct val="0"/>
        </a:spcBef>
        <a:spcAft>
          <a:spcPct val="0"/>
        </a:spcAft>
        <a:defRPr sz="3300">
          <a:solidFill>
            <a:schemeClr val="tx2"/>
          </a:solidFill>
          <a:latin typeface="Arial" charset="0"/>
          <a:cs typeface="Arial" charset="0"/>
        </a:defRPr>
      </a:lvl6pPr>
      <a:lvl7pPr marL="685800" algn="ctr" rtl="0" eaLnBrk="1" fontAlgn="base" hangingPunct="1">
        <a:spcBef>
          <a:spcPct val="0"/>
        </a:spcBef>
        <a:spcAft>
          <a:spcPct val="0"/>
        </a:spcAft>
        <a:defRPr sz="3300">
          <a:solidFill>
            <a:schemeClr val="tx2"/>
          </a:solidFill>
          <a:latin typeface="Arial" charset="0"/>
          <a:cs typeface="Arial" charset="0"/>
        </a:defRPr>
      </a:lvl7pPr>
      <a:lvl8pPr marL="1028700" algn="ctr" rtl="0" eaLnBrk="1" fontAlgn="base" hangingPunct="1">
        <a:spcBef>
          <a:spcPct val="0"/>
        </a:spcBef>
        <a:spcAft>
          <a:spcPct val="0"/>
        </a:spcAft>
        <a:defRPr sz="3300">
          <a:solidFill>
            <a:schemeClr val="tx2"/>
          </a:solidFill>
          <a:latin typeface="Arial" charset="0"/>
          <a:cs typeface="Arial" charset="0"/>
        </a:defRPr>
      </a:lvl8pPr>
      <a:lvl9pPr marL="1371600" algn="ctr" rtl="0" eaLnBrk="1" fontAlgn="base" hangingPunct="1">
        <a:spcBef>
          <a:spcPct val="0"/>
        </a:spcBef>
        <a:spcAft>
          <a:spcPct val="0"/>
        </a:spcAft>
        <a:defRPr sz="3300">
          <a:solidFill>
            <a:schemeClr val="tx2"/>
          </a:solidFill>
          <a:latin typeface="Arial" charset="0"/>
          <a:cs typeface="Arial" charset="0"/>
        </a:defRPr>
      </a:lvl9pPr>
    </p:titleStyle>
    <p:bodyStyle>
      <a:lvl1pPr marL="257175" indent="-257175" algn="l" rtl="0" eaLnBrk="1" fontAlgn="base" hangingPunct="1">
        <a:spcBef>
          <a:spcPct val="20000"/>
        </a:spcBef>
        <a:spcAft>
          <a:spcPct val="0"/>
        </a:spcAft>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cs typeface="+mn-cs"/>
        </a:defRPr>
      </a:lvl2pPr>
      <a:lvl3pPr marL="857250" indent="-171450" algn="l" rtl="0" eaLnBrk="1" fontAlgn="base" hangingPunct="1">
        <a:spcBef>
          <a:spcPct val="20000"/>
        </a:spcBef>
        <a:spcAft>
          <a:spcPct val="0"/>
        </a:spcAft>
        <a:buChar char="•"/>
        <a:defRPr sz="1800">
          <a:solidFill>
            <a:schemeClr val="tx1"/>
          </a:solidFill>
          <a:latin typeface="+mn-lt"/>
          <a:cs typeface="+mn-cs"/>
        </a:defRPr>
      </a:lvl3pPr>
      <a:lvl4pPr marL="1200150" indent="-171450" algn="l" rtl="0" eaLnBrk="1" fontAlgn="base" hangingPunct="1">
        <a:spcBef>
          <a:spcPct val="20000"/>
        </a:spcBef>
        <a:spcAft>
          <a:spcPct val="0"/>
        </a:spcAft>
        <a:buChar char="–"/>
        <a:defRPr sz="1500">
          <a:solidFill>
            <a:schemeClr val="tx1"/>
          </a:solidFill>
          <a:latin typeface="+mn-lt"/>
          <a:cs typeface="+mn-cs"/>
        </a:defRPr>
      </a:lvl4pPr>
      <a:lvl5pPr marL="1543050" indent="-171450" algn="l" rtl="0" eaLnBrk="1" fontAlgn="base" hangingPunct="1">
        <a:spcBef>
          <a:spcPct val="20000"/>
        </a:spcBef>
        <a:spcAft>
          <a:spcPct val="0"/>
        </a:spcAft>
        <a:buChar char="»"/>
        <a:defRPr sz="1500">
          <a:solidFill>
            <a:schemeClr val="tx1"/>
          </a:solidFill>
          <a:latin typeface="+mn-lt"/>
          <a:cs typeface="+mn-cs"/>
        </a:defRPr>
      </a:lvl5pPr>
      <a:lvl6pPr marL="1885950" indent="-171450" algn="l" rtl="0" eaLnBrk="1" fontAlgn="base" hangingPunct="1">
        <a:spcBef>
          <a:spcPct val="20000"/>
        </a:spcBef>
        <a:spcAft>
          <a:spcPct val="0"/>
        </a:spcAft>
        <a:buChar char="»"/>
        <a:defRPr sz="1500">
          <a:solidFill>
            <a:schemeClr val="tx1"/>
          </a:solidFill>
          <a:latin typeface="+mn-lt"/>
          <a:cs typeface="+mn-cs"/>
        </a:defRPr>
      </a:lvl6pPr>
      <a:lvl7pPr marL="2228850" indent="-171450" algn="l" rtl="0" eaLnBrk="1" fontAlgn="base" hangingPunct="1">
        <a:spcBef>
          <a:spcPct val="20000"/>
        </a:spcBef>
        <a:spcAft>
          <a:spcPct val="0"/>
        </a:spcAft>
        <a:buChar char="»"/>
        <a:defRPr sz="1500">
          <a:solidFill>
            <a:schemeClr val="tx1"/>
          </a:solidFill>
          <a:latin typeface="+mn-lt"/>
          <a:cs typeface="+mn-cs"/>
        </a:defRPr>
      </a:lvl7pPr>
      <a:lvl8pPr marL="2571750" indent="-171450" algn="l" rtl="0" eaLnBrk="1" fontAlgn="base" hangingPunct="1">
        <a:spcBef>
          <a:spcPct val="20000"/>
        </a:spcBef>
        <a:spcAft>
          <a:spcPct val="0"/>
        </a:spcAft>
        <a:buChar char="»"/>
        <a:defRPr sz="1500">
          <a:solidFill>
            <a:schemeClr val="tx1"/>
          </a:solidFill>
          <a:latin typeface="+mn-lt"/>
          <a:cs typeface="+mn-cs"/>
        </a:defRPr>
      </a:lvl8pPr>
      <a:lvl9pPr marL="2914650" indent="-171450" algn="l" rtl="0" eaLnBrk="1" fontAlgn="base" hangingPunct="1">
        <a:spcBef>
          <a:spcPct val="20000"/>
        </a:spcBef>
        <a:spcAft>
          <a:spcPct val="0"/>
        </a:spcAft>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50">
                <a:latin typeface="Arial" charset="0"/>
                <a:cs typeface="Arial" charset="0"/>
              </a:defRPr>
            </a:lvl1pPr>
          </a:lstStyle>
          <a:p>
            <a:fld id="{80C09C2C-39A8-4173-A98F-647C758DD204}" type="datetimeFigureOut">
              <a:rPr lang="en-GB" smtClean="0">
                <a:solidFill>
                  <a:srgbClr val="000000"/>
                </a:solidFill>
              </a:rPr>
              <a:pPr/>
              <a:t>27/08/2020</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5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50"/>
            </a:lvl1pPr>
          </a:lstStyle>
          <a:p>
            <a:fld id="{AB614BE3-A78F-48BF-A0EB-CFC36341B1A1}"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z="1350"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extLst>
      <p:ext uri="{BB962C8B-B14F-4D97-AF65-F5344CB8AC3E}">
        <p14:creationId xmlns:p14="http://schemas.microsoft.com/office/powerpoint/2010/main" val="4228337368"/>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Arial" charset="0"/>
          <a:cs typeface="Arial" charset="0"/>
        </a:defRPr>
      </a:lvl2pPr>
      <a:lvl3pPr algn="ctr" rtl="0" eaLnBrk="1" fontAlgn="base" hangingPunct="1">
        <a:spcBef>
          <a:spcPct val="0"/>
        </a:spcBef>
        <a:spcAft>
          <a:spcPct val="0"/>
        </a:spcAft>
        <a:defRPr sz="3300">
          <a:solidFill>
            <a:schemeClr val="tx2"/>
          </a:solidFill>
          <a:latin typeface="Arial" charset="0"/>
          <a:cs typeface="Arial" charset="0"/>
        </a:defRPr>
      </a:lvl3pPr>
      <a:lvl4pPr algn="ctr" rtl="0" eaLnBrk="1" fontAlgn="base" hangingPunct="1">
        <a:spcBef>
          <a:spcPct val="0"/>
        </a:spcBef>
        <a:spcAft>
          <a:spcPct val="0"/>
        </a:spcAft>
        <a:defRPr sz="3300">
          <a:solidFill>
            <a:schemeClr val="tx2"/>
          </a:solidFill>
          <a:latin typeface="Arial" charset="0"/>
          <a:cs typeface="Arial" charset="0"/>
        </a:defRPr>
      </a:lvl4pPr>
      <a:lvl5pPr algn="ctr" rtl="0" eaLnBrk="1" fontAlgn="base" hangingPunct="1">
        <a:spcBef>
          <a:spcPct val="0"/>
        </a:spcBef>
        <a:spcAft>
          <a:spcPct val="0"/>
        </a:spcAft>
        <a:defRPr sz="3300">
          <a:solidFill>
            <a:schemeClr val="tx2"/>
          </a:solidFill>
          <a:latin typeface="Arial" charset="0"/>
          <a:cs typeface="Arial" charset="0"/>
        </a:defRPr>
      </a:lvl5pPr>
      <a:lvl6pPr marL="342900" algn="ctr" rtl="0" eaLnBrk="1" fontAlgn="base" hangingPunct="1">
        <a:spcBef>
          <a:spcPct val="0"/>
        </a:spcBef>
        <a:spcAft>
          <a:spcPct val="0"/>
        </a:spcAft>
        <a:defRPr sz="3300">
          <a:solidFill>
            <a:schemeClr val="tx2"/>
          </a:solidFill>
          <a:latin typeface="Arial" charset="0"/>
          <a:cs typeface="Arial" charset="0"/>
        </a:defRPr>
      </a:lvl6pPr>
      <a:lvl7pPr marL="685800" algn="ctr" rtl="0" eaLnBrk="1" fontAlgn="base" hangingPunct="1">
        <a:spcBef>
          <a:spcPct val="0"/>
        </a:spcBef>
        <a:spcAft>
          <a:spcPct val="0"/>
        </a:spcAft>
        <a:defRPr sz="3300">
          <a:solidFill>
            <a:schemeClr val="tx2"/>
          </a:solidFill>
          <a:latin typeface="Arial" charset="0"/>
          <a:cs typeface="Arial" charset="0"/>
        </a:defRPr>
      </a:lvl7pPr>
      <a:lvl8pPr marL="1028700" algn="ctr" rtl="0" eaLnBrk="1" fontAlgn="base" hangingPunct="1">
        <a:spcBef>
          <a:spcPct val="0"/>
        </a:spcBef>
        <a:spcAft>
          <a:spcPct val="0"/>
        </a:spcAft>
        <a:defRPr sz="3300">
          <a:solidFill>
            <a:schemeClr val="tx2"/>
          </a:solidFill>
          <a:latin typeface="Arial" charset="0"/>
          <a:cs typeface="Arial" charset="0"/>
        </a:defRPr>
      </a:lvl8pPr>
      <a:lvl9pPr marL="1371600" algn="ctr" rtl="0" eaLnBrk="1" fontAlgn="base" hangingPunct="1">
        <a:spcBef>
          <a:spcPct val="0"/>
        </a:spcBef>
        <a:spcAft>
          <a:spcPct val="0"/>
        </a:spcAft>
        <a:defRPr sz="3300">
          <a:solidFill>
            <a:schemeClr val="tx2"/>
          </a:solidFill>
          <a:latin typeface="Arial" charset="0"/>
          <a:cs typeface="Arial" charset="0"/>
        </a:defRPr>
      </a:lvl9pPr>
    </p:titleStyle>
    <p:bodyStyle>
      <a:lvl1pPr marL="257175" indent="-257175" algn="l" rtl="0" eaLnBrk="1" fontAlgn="base" hangingPunct="1">
        <a:spcBef>
          <a:spcPct val="20000"/>
        </a:spcBef>
        <a:spcAft>
          <a:spcPct val="0"/>
        </a:spcAft>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cs typeface="+mn-cs"/>
        </a:defRPr>
      </a:lvl2pPr>
      <a:lvl3pPr marL="857250" indent="-171450" algn="l" rtl="0" eaLnBrk="1" fontAlgn="base" hangingPunct="1">
        <a:spcBef>
          <a:spcPct val="20000"/>
        </a:spcBef>
        <a:spcAft>
          <a:spcPct val="0"/>
        </a:spcAft>
        <a:buChar char="•"/>
        <a:defRPr sz="1800">
          <a:solidFill>
            <a:schemeClr val="tx1"/>
          </a:solidFill>
          <a:latin typeface="+mn-lt"/>
          <a:cs typeface="+mn-cs"/>
        </a:defRPr>
      </a:lvl3pPr>
      <a:lvl4pPr marL="1200150" indent="-171450" algn="l" rtl="0" eaLnBrk="1" fontAlgn="base" hangingPunct="1">
        <a:spcBef>
          <a:spcPct val="20000"/>
        </a:spcBef>
        <a:spcAft>
          <a:spcPct val="0"/>
        </a:spcAft>
        <a:buChar char="–"/>
        <a:defRPr sz="1500">
          <a:solidFill>
            <a:schemeClr val="tx1"/>
          </a:solidFill>
          <a:latin typeface="+mn-lt"/>
          <a:cs typeface="+mn-cs"/>
        </a:defRPr>
      </a:lvl4pPr>
      <a:lvl5pPr marL="1543050" indent="-171450" algn="l" rtl="0" eaLnBrk="1" fontAlgn="base" hangingPunct="1">
        <a:spcBef>
          <a:spcPct val="20000"/>
        </a:spcBef>
        <a:spcAft>
          <a:spcPct val="0"/>
        </a:spcAft>
        <a:buChar char="»"/>
        <a:defRPr sz="1500">
          <a:solidFill>
            <a:schemeClr val="tx1"/>
          </a:solidFill>
          <a:latin typeface="+mn-lt"/>
          <a:cs typeface="+mn-cs"/>
        </a:defRPr>
      </a:lvl5pPr>
      <a:lvl6pPr marL="1885950" indent="-171450" algn="l" rtl="0" eaLnBrk="1" fontAlgn="base" hangingPunct="1">
        <a:spcBef>
          <a:spcPct val="20000"/>
        </a:spcBef>
        <a:spcAft>
          <a:spcPct val="0"/>
        </a:spcAft>
        <a:buChar char="»"/>
        <a:defRPr sz="1500">
          <a:solidFill>
            <a:schemeClr val="tx1"/>
          </a:solidFill>
          <a:latin typeface="+mn-lt"/>
          <a:cs typeface="+mn-cs"/>
        </a:defRPr>
      </a:lvl6pPr>
      <a:lvl7pPr marL="2228850" indent="-171450" algn="l" rtl="0" eaLnBrk="1" fontAlgn="base" hangingPunct="1">
        <a:spcBef>
          <a:spcPct val="20000"/>
        </a:spcBef>
        <a:spcAft>
          <a:spcPct val="0"/>
        </a:spcAft>
        <a:buChar char="»"/>
        <a:defRPr sz="1500">
          <a:solidFill>
            <a:schemeClr val="tx1"/>
          </a:solidFill>
          <a:latin typeface="+mn-lt"/>
          <a:cs typeface="+mn-cs"/>
        </a:defRPr>
      </a:lvl7pPr>
      <a:lvl8pPr marL="2571750" indent="-171450" algn="l" rtl="0" eaLnBrk="1" fontAlgn="base" hangingPunct="1">
        <a:spcBef>
          <a:spcPct val="20000"/>
        </a:spcBef>
        <a:spcAft>
          <a:spcPct val="0"/>
        </a:spcAft>
        <a:buChar char="»"/>
        <a:defRPr sz="1500">
          <a:solidFill>
            <a:schemeClr val="tx1"/>
          </a:solidFill>
          <a:latin typeface="+mn-lt"/>
          <a:cs typeface="+mn-cs"/>
        </a:defRPr>
      </a:lvl8pPr>
      <a:lvl9pPr marL="2914650" indent="-171450" algn="l" rtl="0" eaLnBrk="1" fontAlgn="base" hangingPunct="1">
        <a:spcBef>
          <a:spcPct val="20000"/>
        </a:spcBef>
        <a:spcAft>
          <a:spcPct val="0"/>
        </a:spcAft>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wmf"/><Relationship Id="rId2" Type="http://schemas.openxmlformats.org/officeDocument/2006/relationships/slideLayout" Target="../slideLayouts/slideLayout5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1.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1.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1.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1.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5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10.bin"/><Relationship Id="rId3" Type="http://schemas.openxmlformats.org/officeDocument/2006/relationships/notesSlide" Target="../notesSlides/notesSlide3.xml"/><Relationship Id="rId7" Type="http://schemas.openxmlformats.org/officeDocument/2006/relationships/oleObject" Target="../embeddings/oleObject5.bin"/><Relationship Id="rId12" Type="http://schemas.openxmlformats.org/officeDocument/2006/relationships/image" Target="../media/image14.wmf"/><Relationship Id="rId17" Type="http://schemas.openxmlformats.org/officeDocument/2006/relationships/oleObject" Target="../embeddings/oleObject12.bin"/><Relationship Id="rId2" Type="http://schemas.openxmlformats.org/officeDocument/2006/relationships/slideLayout" Target="../slideLayouts/slideLayout68.xml"/><Relationship Id="rId16" Type="http://schemas.openxmlformats.org/officeDocument/2006/relationships/image" Target="../media/image16.wmf"/><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oleObject" Target="../embeddings/oleObject9.bin"/><Relationship Id="rId5" Type="http://schemas.openxmlformats.org/officeDocument/2006/relationships/image" Target="../media/image13.wmf"/><Relationship Id="rId15" Type="http://schemas.openxmlformats.org/officeDocument/2006/relationships/oleObject" Target="../embeddings/oleObject11.bin"/><Relationship Id="rId10" Type="http://schemas.openxmlformats.org/officeDocument/2006/relationships/oleObject" Target="../embeddings/oleObject8.bin"/><Relationship Id="rId4" Type="http://schemas.openxmlformats.org/officeDocument/2006/relationships/oleObject" Target="../embeddings/oleObject3.bin"/><Relationship Id="rId9" Type="http://schemas.openxmlformats.org/officeDocument/2006/relationships/oleObject" Target="../embeddings/oleObject7.bin"/><Relationship Id="rId14" Type="http://schemas.openxmlformats.org/officeDocument/2006/relationships/image" Target="../media/image15.wmf"/></Relationships>
</file>

<file path=ppt/slides/_rels/slide12.xml.rels><?xml version="1.0" encoding="UTF-8" standalone="yes"?>
<Relationships xmlns="http://schemas.openxmlformats.org/package/2006/relationships"><Relationship Id="rId8" Type="http://schemas.openxmlformats.org/officeDocument/2006/relationships/image" Target="../media/image16.wmf"/><Relationship Id="rId13" Type="http://schemas.openxmlformats.org/officeDocument/2006/relationships/oleObject" Target="../embeddings/oleObject19.bin"/><Relationship Id="rId18" Type="http://schemas.openxmlformats.org/officeDocument/2006/relationships/oleObject" Target="../embeddings/oleObject24.bin"/><Relationship Id="rId26" Type="http://schemas.openxmlformats.org/officeDocument/2006/relationships/oleObject" Target="../embeddings/oleObject32.bin"/><Relationship Id="rId3" Type="http://schemas.openxmlformats.org/officeDocument/2006/relationships/oleObject" Target="../embeddings/oleObject13.bin"/><Relationship Id="rId21" Type="http://schemas.openxmlformats.org/officeDocument/2006/relationships/oleObject" Target="../embeddings/oleObject27.bin"/><Relationship Id="rId7" Type="http://schemas.openxmlformats.org/officeDocument/2006/relationships/oleObject" Target="../embeddings/oleObject15.bin"/><Relationship Id="rId12" Type="http://schemas.openxmlformats.org/officeDocument/2006/relationships/oleObject" Target="../embeddings/oleObject18.bin"/><Relationship Id="rId17" Type="http://schemas.openxmlformats.org/officeDocument/2006/relationships/oleObject" Target="../embeddings/oleObject23.bin"/><Relationship Id="rId25" Type="http://schemas.openxmlformats.org/officeDocument/2006/relationships/oleObject" Target="../embeddings/oleObject31.bin"/><Relationship Id="rId2" Type="http://schemas.openxmlformats.org/officeDocument/2006/relationships/slideLayout" Target="../slideLayouts/slideLayout68.xml"/><Relationship Id="rId16" Type="http://schemas.openxmlformats.org/officeDocument/2006/relationships/oleObject" Target="../embeddings/oleObject22.bin"/><Relationship Id="rId20" Type="http://schemas.openxmlformats.org/officeDocument/2006/relationships/oleObject" Target="../embeddings/oleObject26.bin"/><Relationship Id="rId29" Type="http://schemas.openxmlformats.org/officeDocument/2006/relationships/oleObject" Target="../embeddings/oleObject35.bin"/><Relationship Id="rId1" Type="http://schemas.openxmlformats.org/officeDocument/2006/relationships/vmlDrawing" Target="../drawings/vmlDrawing3.vml"/><Relationship Id="rId6" Type="http://schemas.openxmlformats.org/officeDocument/2006/relationships/image" Target="../media/image15.wmf"/><Relationship Id="rId11" Type="http://schemas.openxmlformats.org/officeDocument/2006/relationships/oleObject" Target="../embeddings/oleObject17.bin"/><Relationship Id="rId24" Type="http://schemas.openxmlformats.org/officeDocument/2006/relationships/oleObject" Target="../embeddings/oleObject30.bin"/><Relationship Id="rId5" Type="http://schemas.openxmlformats.org/officeDocument/2006/relationships/oleObject" Target="../embeddings/oleObject14.bin"/><Relationship Id="rId15" Type="http://schemas.openxmlformats.org/officeDocument/2006/relationships/oleObject" Target="../embeddings/oleObject21.bin"/><Relationship Id="rId23" Type="http://schemas.openxmlformats.org/officeDocument/2006/relationships/oleObject" Target="../embeddings/oleObject29.bin"/><Relationship Id="rId28" Type="http://schemas.openxmlformats.org/officeDocument/2006/relationships/oleObject" Target="../embeddings/oleObject34.bin"/><Relationship Id="rId10" Type="http://schemas.openxmlformats.org/officeDocument/2006/relationships/image" Target="../media/image13.wmf"/><Relationship Id="rId19" Type="http://schemas.openxmlformats.org/officeDocument/2006/relationships/oleObject" Target="../embeddings/oleObject25.bin"/><Relationship Id="rId4" Type="http://schemas.openxmlformats.org/officeDocument/2006/relationships/image" Target="../media/image14.wmf"/><Relationship Id="rId9" Type="http://schemas.openxmlformats.org/officeDocument/2006/relationships/oleObject" Target="../embeddings/oleObject16.bin"/><Relationship Id="rId14" Type="http://schemas.openxmlformats.org/officeDocument/2006/relationships/oleObject" Target="../embeddings/oleObject20.bin"/><Relationship Id="rId22" Type="http://schemas.openxmlformats.org/officeDocument/2006/relationships/oleObject" Target="../embeddings/oleObject28.bin"/><Relationship Id="rId27" Type="http://schemas.openxmlformats.org/officeDocument/2006/relationships/oleObject" Target="../embeddings/oleObject33.bin"/><Relationship Id="rId30" Type="http://schemas.openxmlformats.org/officeDocument/2006/relationships/oleObject" Target="../embeddings/oleObject36.bin"/></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340768"/>
            <a:ext cx="7772400" cy="1470025"/>
          </a:xfrm>
        </p:spPr>
        <p:txBody>
          <a:bodyPr/>
          <a:lstStyle/>
          <a:p>
            <a:r>
              <a:rPr lang="en-GB" sz="4000" b="1" dirty="0" smtClean="0"/>
              <a:t>Introduction to Trigonometry </a:t>
            </a:r>
            <a:endParaRPr lang="en-GB" sz="4000" b="1" dirty="0"/>
          </a:p>
        </p:txBody>
      </p:sp>
      <p:sp>
        <p:nvSpPr>
          <p:cNvPr id="3" name="Subtitle 2"/>
          <p:cNvSpPr>
            <a:spLocks noGrp="1"/>
          </p:cNvSpPr>
          <p:nvPr>
            <p:ph type="subTitle" idx="1"/>
          </p:nvPr>
        </p:nvSpPr>
        <p:spPr>
          <a:xfrm>
            <a:off x="1331640" y="3356992"/>
            <a:ext cx="6400800" cy="1752600"/>
          </a:xfrm>
        </p:spPr>
        <p:txBody>
          <a:bodyPr/>
          <a:lstStyle/>
          <a:p>
            <a:r>
              <a:rPr lang="en-GB" i="1" dirty="0" smtClean="0"/>
              <a:t>“Trigon” </a:t>
            </a:r>
            <a:r>
              <a:rPr lang="en-GB" dirty="0" smtClean="0"/>
              <a:t>meaning triangle </a:t>
            </a:r>
          </a:p>
          <a:p>
            <a:r>
              <a:rPr lang="en-GB" i="1" dirty="0" smtClean="0"/>
              <a:t>“</a:t>
            </a:r>
            <a:r>
              <a:rPr lang="en-GB" i="1" dirty="0" err="1" smtClean="0"/>
              <a:t>Metria</a:t>
            </a:r>
            <a:r>
              <a:rPr lang="en-GB" i="1" dirty="0" smtClean="0"/>
              <a:t>” </a:t>
            </a:r>
            <a:r>
              <a:rPr lang="en-GB" dirty="0" smtClean="0"/>
              <a:t>meaning measurement </a:t>
            </a:r>
          </a:p>
          <a:p>
            <a:endParaRPr lang="en-GB" dirty="0"/>
          </a:p>
          <a:p>
            <a:r>
              <a:rPr lang="en-GB" sz="1400" dirty="0" smtClean="0"/>
              <a:t>Mathematicians have used trigonometry for centuries to accurately determine distances without having to physically measure them. It can also be used to calculate angles that would be very difficult to measure. Trigonometry has used in such areas as surveying, navigation, drawing and architecture. </a:t>
            </a:r>
            <a:endParaRPr lang="en-GB" sz="1400" dirty="0"/>
          </a:p>
        </p:txBody>
      </p:sp>
    </p:spTree>
    <p:extLst>
      <p:ext uri="{BB962C8B-B14F-4D97-AF65-F5344CB8AC3E}">
        <p14:creationId xmlns:p14="http://schemas.microsoft.com/office/powerpoint/2010/main" val="1759862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Labelling sides </a:t>
            </a:r>
            <a:endParaRPr lang="en-GB" dirty="0"/>
          </a:p>
        </p:txBody>
      </p:sp>
      <p:sp>
        <p:nvSpPr>
          <p:cNvPr id="3" name="Content Placeholder 2"/>
          <p:cNvSpPr>
            <a:spLocks noGrp="1"/>
          </p:cNvSpPr>
          <p:nvPr>
            <p:ph idx="1"/>
          </p:nvPr>
        </p:nvSpPr>
        <p:spPr>
          <a:xfrm>
            <a:off x="421486" y="1403798"/>
            <a:ext cx="8229600" cy="4525963"/>
          </a:xfrm>
        </p:spPr>
        <p:txBody>
          <a:bodyPr/>
          <a:lstStyle/>
          <a:p>
            <a:pPr marL="0" indent="0">
              <a:buNone/>
            </a:pPr>
            <a:r>
              <a:rPr lang="en-GB" sz="2000" dirty="0" smtClean="0"/>
              <a:t>The sides of a right-angled triangle have the following names. </a:t>
            </a:r>
          </a:p>
          <a:p>
            <a:pPr marL="0" indent="0">
              <a:buNone/>
            </a:pPr>
            <a:endParaRPr lang="en-GB" sz="2000" dirty="0" smtClean="0"/>
          </a:p>
          <a:p>
            <a:pPr>
              <a:buFontTx/>
              <a:buChar char="-"/>
            </a:pPr>
            <a:r>
              <a:rPr lang="en-GB" sz="2000" b="1" dirty="0" smtClean="0">
                <a:solidFill>
                  <a:srgbClr val="FF0000"/>
                </a:solidFill>
              </a:rPr>
              <a:t>Hypotenuse</a:t>
            </a:r>
            <a:r>
              <a:rPr lang="en-GB" sz="2000" dirty="0" smtClean="0"/>
              <a:t>: the longest side of a right-angled triangle (also the side opposite the right-angle) </a:t>
            </a:r>
          </a:p>
          <a:p>
            <a:pPr marL="0" indent="0">
              <a:buNone/>
            </a:pPr>
            <a:endParaRPr lang="en-GB" sz="2000" dirty="0" smtClean="0"/>
          </a:p>
          <a:p>
            <a:pPr>
              <a:buFontTx/>
              <a:buChar char="-"/>
            </a:pPr>
            <a:r>
              <a:rPr lang="en-GB" sz="2000" b="1" dirty="0" smtClean="0">
                <a:solidFill>
                  <a:srgbClr val="FF0000"/>
                </a:solidFill>
              </a:rPr>
              <a:t>Opposite</a:t>
            </a:r>
            <a:r>
              <a:rPr lang="en-GB" sz="2000" dirty="0" smtClean="0"/>
              <a:t>: the side across from a given angle</a:t>
            </a:r>
          </a:p>
          <a:p>
            <a:pPr marL="0" indent="0">
              <a:buNone/>
            </a:pPr>
            <a:endParaRPr lang="en-GB" sz="2000" dirty="0" smtClean="0"/>
          </a:p>
          <a:p>
            <a:pPr>
              <a:buFontTx/>
              <a:buChar char="-"/>
            </a:pPr>
            <a:r>
              <a:rPr lang="en-GB" sz="2000" b="1" dirty="0" smtClean="0">
                <a:solidFill>
                  <a:srgbClr val="FF0000"/>
                </a:solidFill>
              </a:rPr>
              <a:t>Adjacent</a:t>
            </a:r>
            <a:r>
              <a:rPr lang="en-GB" sz="2000" dirty="0" smtClean="0"/>
              <a:t>: the side that is next to a given angle</a:t>
            </a:r>
          </a:p>
          <a:p>
            <a:pPr>
              <a:buFontTx/>
              <a:buChar char="-"/>
            </a:pPr>
            <a:endParaRPr lang="en-GB" sz="2000" dirty="0"/>
          </a:p>
          <a:p>
            <a:pPr marL="0" indent="0">
              <a:buNone/>
            </a:pPr>
            <a:endParaRPr lang="en-GB" sz="2000" dirty="0"/>
          </a:p>
        </p:txBody>
      </p:sp>
      <p:grpSp>
        <p:nvGrpSpPr>
          <p:cNvPr id="4" name="Group 3"/>
          <p:cNvGrpSpPr/>
          <p:nvPr/>
        </p:nvGrpSpPr>
        <p:grpSpPr>
          <a:xfrm>
            <a:off x="539552" y="5175661"/>
            <a:ext cx="2519865" cy="985412"/>
            <a:chOff x="4792386" y="1607307"/>
            <a:chExt cx="1365000" cy="670689"/>
          </a:xfrm>
        </p:grpSpPr>
        <p:sp>
          <p:nvSpPr>
            <p:cNvPr id="13" name="Right Triangle 12"/>
            <p:cNvSpPr/>
            <p:nvPr/>
          </p:nvSpPr>
          <p:spPr>
            <a:xfrm>
              <a:off x="4824975" y="1607307"/>
              <a:ext cx="1332411" cy="670689"/>
            </a:xfrm>
            <a:prstGeom prst="rtTriangle">
              <a:avLst/>
            </a:prstGeom>
            <a:solidFill>
              <a:srgbClr val="CC0099">
                <a:alpha val="2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2000"/>
            </a:p>
          </p:txBody>
        </p:sp>
        <p:sp>
          <p:nvSpPr>
            <p:cNvPr id="14" name="Rectangle 13"/>
            <p:cNvSpPr/>
            <p:nvPr/>
          </p:nvSpPr>
          <p:spPr>
            <a:xfrm>
              <a:off x="4824976" y="2166175"/>
              <a:ext cx="107809" cy="11181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2000"/>
            </a:p>
          </p:txBody>
        </p:sp>
        <p:sp>
          <p:nvSpPr>
            <p:cNvPr id="15" name="TextBox 6"/>
            <p:cNvSpPr txBox="1"/>
            <p:nvPr/>
          </p:nvSpPr>
          <p:spPr>
            <a:xfrm>
              <a:off x="4792386" y="1681957"/>
              <a:ext cx="927121" cy="27232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2000" dirty="0" smtClean="0"/>
                <a:t>58</a:t>
              </a:r>
              <a:r>
                <a:rPr lang="en-GB" sz="2000" baseline="30000" dirty="0"/>
                <a:t>°</a:t>
              </a:r>
              <a:endParaRPr lang="en-GB" sz="2000" dirty="0"/>
            </a:p>
          </p:txBody>
        </p:sp>
      </p:grpSp>
      <p:grpSp>
        <p:nvGrpSpPr>
          <p:cNvPr id="5" name="Group 4"/>
          <p:cNvGrpSpPr/>
          <p:nvPr/>
        </p:nvGrpSpPr>
        <p:grpSpPr>
          <a:xfrm>
            <a:off x="3475870" y="5115611"/>
            <a:ext cx="2493745" cy="1089675"/>
            <a:chOff x="8446149" y="1539329"/>
            <a:chExt cx="1177571" cy="698915"/>
          </a:xfrm>
        </p:grpSpPr>
        <p:sp>
          <p:nvSpPr>
            <p:cNvPr id="10" name="Right Triangle 9"/>
            <p:cNvSpPr/>
            <p:nvPr/>
          </p:nvSpPr>
          <p:spPr>
            <a:xfrm rot="16200000">
              <a:off x="8685349" y="1300129"/>
              <a:ext cx="664092" cy="1142492"/>
            </a:xfrm>
            <a:prstGeom prst="rtTriangle">
              <a:avLst/>
            </a:prstGeom>
            <a:solidFill>
              <a:srgbClr val="CC0099">
                <a:alpha val="2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2000"/>
            </a:p>
          </p:txBody>
        </p:sp>
        <p:sp>
          <p:nvSpPr>
            <p:cNvPr id="11" name="TextBox 9"/>
            <p:cNvSpPr txBox="1"/>
            <p:nvPr/>
          </p:nvSpPr>
          <p:spPr>
            <a:xfrm>
              <a:off x="8696597" y="1981614"/>
              <a:ext cx="927123" cy="2566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2000" dirty="0" smtClean="0"/>
                <a:t>21</a:t>
              </a:r>
              <a:r>
                <a:rPr lang="en-GB" sz="2000" baseline="30000" dirty="0"/>
                <a:t>°</a:t>
              </a:r>
              <a:endParaRPr lang="en-GB" sz="2000" dirty="0"/>
            </a:p>
          </p:txBody>
        </p:sp>
        <p:sp>
          <p:nvSpPr>
            <p:cNvPr id="12" name="Rectangle 11"/>
            <p:cNvSpPr/>
            <p:nvPr/>
          </p:nvSpPr>
          <p:spPr>
            <a:xfrm>
              <a:off x="9469975" y="2061523"/>
              <a:ext cx="123447" cy="14042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2000"/>
            </a:p>
          </p:txBody>
        </p:sp>
      </p:grpSp>
      <p:grpSp>
        <p:nvGrpSpPr>
          <p:cNvPr id="6" name="Group 5"/>
          <p:cNvGrpSpPr/>
          <p:nvPr/>
        </p:nvGrpSpPr>
        <p:grpSpPr>
          <a:xfrm>
            <a:off x="6612655" y="4894513"/>
            <a:ext cx="2038432" cy="1298157"/>
            <a:chOff x="7440980" y="1288886"/>
            <a:chExt cx="1161286" cy="1061723"/>
          </a:xfrm>
        </p:grpSpPr>
        <p:sp>
          <p:nvSpPr>
            <p:cNvPr id="7" name="Right Triangle 6"/>
            <p:cNvSpPr/>
            <p:nvPr/>
          </p:nvSpPr>
          <p:spPr>
            <a:xfrm rot="12013020">
              <a:off x="7440980" y="1328434"/>
              <a:ext cx="784953" cy="1022175"/>
            </a:xfrm>
            <a:prstGeom prst="rtTriangle">
              <a:avLst/>
            </a:prstGeom>
            <a:solidFill>
              <a:srgbClr val="CC0099">
                <a:alpha val="2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2000"/>
            </a:p>
          </p:txBody>
        </p:sp>
        <p:sp>
          <p:nvSpPr>
            <p:cNvPr id="8" name="TextBox 13"/>
            <p:cNvSpPr txBox="1"/>
            <p:nvPr/>
          </p:nvSpPr>
          <p:spPr>
            <a:xfrm>
              <a:off x="7675144" y="1288886"/>
              <a:ext cx="927122" cy="32723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2000" dirty="0" smtClean="0"/>
                <a:t>50</a:t>
              </a:r>
              <a:r>
                <a:rPr lang="en-GB" sz="2000" baseline="30000" dirty="0"/>
                <a:t>°</a:t>
              </a:r>
              <a:endParaRPr lang="en-GB" sz="2000" dirty="0"/>
            </a:p>
          </p:txBody>
        </p:sp>
        <p:sp>
          <p:nvSpPr>
            <p:cNvPr id="9" name="Rectangle 8"/>
            <p:cNvSpPr/>
            <p:nvPr/>
          </p:nvSpPr>
          <p:spPr>
            <a:xfrm rot="1269103" flipH="1">
              <a:off x="8170425" y="1512730"/>
              <a:ext cx="136346" cy="1288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2000"/>
            </a:p>
          </p:txBody>
        </p:sp>
      </p:grpSp>
      <p:sp>
        <p:nvSpPr>
          <p:cNvPr id="16" name="TextBox 15"/>
          <p:cNvSpPr txBox="1"/>
          <p:nvPr/>
        </p:nvSpPr>
        <p:spPr>
          <a:xfrm>
            <a:off x="1547665" y="5262934"/>
            <a:ext cx="1088458" cy="369332"/>
          </a:xfrm>
          <a:prstGeom prst="rect">
            <a:avLst/>
          </a:prstGeom>
          <a:noFill/>
        </p:spPr>
        <p:txBody>
          <a:bodyPr wrap="square" rtlCol="0">
            <a:spAutoFit/>
          </a:bodyPr>
          <a:lstStyle/>
          <a:p>
            <a:r>
              <a:rPr lang="en-GB" dirty="0" smtClean="0"/>
              <a:t>hyp </a:t>
            </a:r>
            <a:endParaRPr lang="en-GB" dirty="0"/>
          </a:p>
        </p:txBody>
      </p:sp>
      <p:sp>
        <p:nvSpPr>
          <p:cNvPr id="17" name="TextBox 16"/>
          <p:cNvSpPr txBox="1"/>
          <p:nvPr/>
        </p:nvSpPr>
        <p:spPr>
          <a:xfrm>
            <a:off x="4211961" y="5262934"/>
            <a:ext cx="1088458" cy="369332"/>
          </a:xfrm>
          <a:prstGeom prst="rect">
            <a:avLst/>
          </a:prstGeom>
          <a:noFill/>
        </p:spPr>
        <p:txBody>
          <a:bodyPr wrap="square" rtlCol="0">
            <a:spAutoFit/>
          </a:bodyPr>
          <a:lstStyle/>
          <a:p>
            <a:r>
              <a:rPr lang="en-GB" dirty="0" smtClean="0"/>
              <a:t>hyp </a:t>
            </a:r>
            <a:endParaRPr lang="en-GB" dirty="0"/>
          </a:p>
        </p:txBody>
      </p:sp>
      <p:sp>
        <p:nvSpPr>
          <p:cNvPr id="18" name="TextBox 17"/>
          <p:cNvSpPr txBox="1"/>
          <p:nvPr/>
        </p:nvSpPr>
        <p:spPr>
          <a:xfrm>
            <a:off x="6784246" y="5435841"/>
            <a:ext cx="1088458" cy="369332"/>
          </a:xfrm>
          <a:prstGeom prst="rect">
            <a:avLst/>
          </a:prstGeom>
          <a:noFill/>
        </p:spPr>
        <p:txBody>
          <a:bodyPr wrap="square" rtlCol="0">
            <a:spAutoFit/>
          </a:bodyPr>
          <a:lstStyle/>
          <a:p>
            <a:r>
              <a:rPr lang="en-GB" dirty="0" smtClean="0"/>
              <a:t>hyp </a:t>
            </a:r>
            <a:endParaRPr lang="en-GB" dirty="0"/>
          </a:p>
        </p:txBody>
      </p:sp>
      <p:sp>
        <p:nvSpPr>
          <p:cNvPr id="19" name="TextBox 18"/>
          <p:cNvSpPr txBox="1"/>
          <p:nvPr/>
        </p:nvSpPr>
        <p:spPr>
          <a:xfrm>
            <a:off x="1186274" y="6164064"/>
            <a:ext cx="1088458" cy="369332"/>
          </a:xfrm>
          <a:prstGeom prst="rect">
            <a:avLst/>
          </a:prstGeom>
          <a:noFill/>
        </p:spPr>
        <p:txBody>
          <a:bodyPr wrap="square" rtlCol="0">
            <a:spAutoFit/>
          </a:bodyPr>
          <a:lstStyle/>
          <a:p>
            <a:r>
              <a:rPr lang="en-GB" dirty="0" smtClean="0"/>
              <a:t>opp </a:t>
            </a:r>
            <a:endParaRPr lang="en-GB" dirty="0"/>
          </a:p>
        </p:txBody>
      </p:sp>
      <p:sp>
        <p:nvSpPr>
          <p:cNvPr id="20" name="TextBox 19"/>
          <p:cNvSpPr txBox="1"/>
          <p:nvPr/>
        </p:nvSpPr>
        <p:spPr>
          <a:xfrm>
            <a:off x="5886920" y="5458514"/>
            <a:ext cx="1088458" cy="369332"/>
          </a:xfrm>
          <a:prstGeom prst="rect">
            <a:avLst/>
          </a:prstGeom>
          <a:noFill/>
        </p:spPr>
        <p:txBody>
          <a:bodyPr wrap="square" rtlCol="0">
            <a:spAutoFit/>
          </a:bodyPr>
          <a:lstStyle/>
          <a:p>
            <a:r>
              <a:rPr lang="en-GB" dirty="0" smtClean="0"/>
              <a:t>opp </a:t>
            </a:r>
            <a:endParaRPr lang="en-GB" dirty="0"/>
          </a:p>
        </p:txBody>
      </p:sp>
      <p:sp>
        <p:nvSpPr>
          <p:cNvPr id="21" name="TextBox 20"/>
          <p:cNvSpPr txBox="1"/>
          <p:nvPr/>
        </p:nvSpPr>
        <p:spPr>
          <a:xfrm>
            <a:off x="7919689" y="5568147"/>
            <a:ext cx="1088458" cy="369332"/>
          </a:xfrm>
          <a:prstGeom prst="rect">
            <a:avLst/>
          </a:prstGeom>
          <a:noFill/>
        </p:spPr>
        <p:txBody>
          <a:bodyPr wrap="square" rtlCol="0">
            <a:spAutoFit/>
          </a:bodyPr>
          <a:lstStyle/>
          <a:p>
            <a:r>
              <a:rPr lang="en-GB" dirty="0" smtClean="0"/>
              <a:t>opp </a:t>
            </a:r>
            <a:endParaRPr lang="en-GB" dirty="0"/>
          </a:p>
        </p:txBody>
      </p:sp>
      <p:sp>
        <p:nvSpPr>
          <p:cNvPr id="22" name="TextBox 21"/>
          <p:cNvSpPr txBox="1"/>
          <p:nvPr/>
        </p:nvSpPr>
        <p:spPr>
          <a:xfrm>
            <a:off x="131402" y="5553896"/>
            <a:ext cx="1088458" cy="369332"/>
          </a:xfrm>
          <a:prstGeom prst="rect">
            <a:avLst/>
          </a:prstGeom>
          <a:noFill/>
        </p:spPr>
        <p:txBody>
          <a:bodyPr wrap="square" rtlCol="0">
            <a:spAutoFit/>
          </a:bodyPr>
          <a:lstStyle/>
          <a:p>
            <a:r>
              <a:rPr lang="en-GB" dirty="0" smtClean="0"/>
              <a:t>adj </a:t>
            </a:r>
            <a:endParaRPr lang="en-GB" dirty="0"/>
          </a:p>
        </p:txBody>
      </p:sp>
      <p:sp>
        <p:nvSpPr>
          <p:cNvPr id="23" name="TextBox 22"/>
          <p:cNvSpPr txBox="1"/>
          <p:nvPr/>
        </p:nvSpPr>
        <p:spPr>
          <a:xfrm>
            <a:off x="4555571" y="6198125"/>
            <a:ext cx="1088458" cy="369332"/>
          </a:xfrm>
          <a:prstGeom prst="rect">
            <a:avLst/>
          </a:prstGeom>
          <a:noFill/>
        </p:spPr>
        <p:txBody>
          <a:bodyPr wrap="square" rtlCol="0">
            <a:spAutoFit/>
          </a:bodyPr>
          <a:lstStyle/>
          <a:p>
            <a:r>
              <a:rPr lang="en-GB" dirty="0" smtClean="0"/>
              <a:t>adj </a:t>
            </a:r>
            <a:endParaRPr lang="en-GB" dirty="0"/>
          </a:p>
        </p:txBody>
      </p:sp>
      <p:sp>
        <p:nvSpPr>
          <p:cNvPr id="24" name="TextBox 23"/>
          <p:cNvSpPr txBox="1"/>
          <p:nvPr/>
        </p:nvSpPr>
        <p:spPr>
          <a:xfrm>
            <a:off x="7403394" y="4653136"/>
            <a:ext cx="1088458" cy="369332"/>
          </a:xfrm>
          <a:prstGeom prst="rect">
            <a:avLst/>
          </a:prstGeom>
          <a:noFill/>
        </p:spPr>
        <p:txBody>
          <a:bodyPr wrap="square" rtlCol="0">
            <a:spAutoFit/>
          </a:bodyPr>
          <a:lstStyle/>
          <a:p>
            <a:r>
              <a:rPr lang="en-GB" dirty="0" smtClean="0"/>
              <a:t>adj </a:t>
            </a:r>
            <a:endParaRPr lang="en-GB" dirty="0"/>
          </a:p>
        </p:txBody>
      </p:sp>
    </p:spTree>
    <p:extLst>
      <p:ext uri="{BB962C8B-B14F-4D97-AF65-F5344CB8AC3E}">
        <p14:creationId xmlns:p14="http://schemas.microsoft.com/office/powerpoint/2010/main" val="43164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3" name="AutoShape 11"/>
          <p:cNvSpPr>
            <a:spLocks noChangeAspect="1" noChangeArrowheads="1"/>
          </p:cNvSpPr>
          <p:nvPr/>
        </p:nvSpPr>
        <p:spPr bwMode="auto">
          <a:xfrm flipH="1">
            <a:off x="650875" y="2296974"/>
            <a:ext cx="2378075" cy="1189038"/>
          </a:xfrm>
          <a:prstGeom prst="rtTriangle">
            <a:avLst/>
          </a:prstGeom>
          <a:solidFill>
            <a:srgbClr val="C0C0C0"/>
          </a:solidFill>
          <a:ln w="9525">
            <a:solidFill>
              <a:schemeClr val="tx1"/>
            </a:solidFill>
            <a:miter lim="800000"/>
            <a:headEnd/>
            <a:tailEnd/>
          </a:ln>
          <a:effectLst/>
        </p:spPr>
        <p:txBody>
          <a:bodyPr wrap="none" anchor="ctr"/>
          <a:lstStyle/>
          <a:p>
            <a:pPr fontAlgn="base">
              <a:spcBef>
                <a:spcPct val="0"/>
              </a:spcBef>
              <a:spcAft>
                <a:spcPct val="0"/>
              </a:spcAft>
            </a:pPr>
            <a:endParaRPr lang="en-GB">
              <a:solidFill>
                <a:srgbClr val="000000"/>
              </a:solidFill>
            </a:endParaRPr>
          </a:p>
        </p:txBody>
      </p:sp>
      <p:sp>
        <p:nvSpPr>
          <p:cNvPr id="23564" name="Rectangle 12"/>
          <p:cNvSpPr>
            <a:spLocks noChangeArrowheads="1"/>
          </p:cNvSpPr>
          <p:nvPr/>
        </p:nvSpPr>
        <p:spPr bwMode="auto">
          <a:xfrm>
            <a:off x="2846388" y="3303449"/>
            <a:ext cx="182562" cy="182563"/>
          </a:xfrm>
          <a:prstGeom prst="rect">
            <a:avLst/>
          </a:prstGeom>
          <a:noFill/>
          <a:ln w="9525">
            <a:solidFill>
              <a:schemeClr val="tx1"/>
            </a:solidFill>
            <a:miter lim="800000"/>
            <a:headEnd/>
            <a:tailEnd/>
          </a:ln>
          <a:effectLst/>
        </p:spPr>
        <p:txBody>
          <a:bodyPr wrap="none" anchor="ctr"/>
          <a:lstStyle/>
          <a:p>
            <a:pPr fontAlgn="base">
              <a:spcBef>
                <a:spcPct val="0"/>
              </a:spcBef>
              <a:spcAft>
                <a:spcPct val="0"/>
              </a:spcAft>
            </a:pPr>
            <a:endParaRPr lang="en-GB">
              <a:solidFill>
                <a:srgbClr val="000000"/>
              </a:solidFill>
            </a:endParaRPr>
          </a:p>
        </p:txBody>
      </p:sp>
      <p:graphicFrame>
        <p:nvGraphicFramePr>
          <p:cNvPr id="23565" name="Object 13"/>
          <p:cNvGraphicFramePr>
            <a:graphicFrameLocks noChangeAspect="1"/>
          </p:cNvGraphicFramePr>
          <p:nvPr/>
        </p:nvGraphicFramePr>
        <p:xfrm>
          <a:off x="1066800" y="3195638"/>
          <a:ext cx="331788" cy="328612"/>
        </p:xfrm>
        <a:graphic>
          <a:graphicData uri="http://schemas.openxmlformats.org/presentationml/2006/ole">
            <mc:AlternateContent xmlns:mc="http://schemas.openxmlformats.org/markup-compatibility/2006">
              <mc:Choice xmlns:v="urn:schemas-microsoft-com:vml" Requires="v">
                <p:oleObj spid="_x0000_s1028" name="Equation" r:id="rId4" imgW="177480" imgH="177480" progId="Equation.3">
                  <p:embed/>
                </p:oleObj>
              </mc:Choice>
              <mc:Fallback>
                <p:oleObj name="Equation" r:id="rId4" imgW="177480" imgH="177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195638"/>
                        <a:ext cx="331788" cy="328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566" name="Arc 14"/>
          <p:cNvSpPr>
            <a:spLocks/>
          </p:cNvSpPr>
          <p:nvPr/>
        </p:nvSpPr>
        <p:spPr bwMode="auto">
          <a:xfrm>
            <a:off x="979488" y="3151049"/>
            <a:ext cx="457200" cy="419100"/>
          </a:xfrm>
          <a:custGeom>
            <a:avLst/>
            <a:gdLst>
              <a:gd name="G0" fmla="+- 0 0 0"/>
              <a:gd name="G1" fmla="+- 14396 0 0"/>
              <a:gd name="G2" fmla="+- 21600 0 0"/>
              <a:gd name="T0" fmla="*/ 16103 w 21376"/>
              <a:gd name="T1" fmla="*/ 0 h 14396"/>
              <a:gd name="T2" fmla="*/ 21376 w 21376"/>
              <a:gd name="T3" fmla="*/ 11294 h 14396"/>
              <a:gd name="T4" fmla="*/ 0 w 21376"/>
              <a:gd name="T5" fmla="*/ 14396 h 14396"/>
            </a:gdLst>
            <a:ahLst/>
            <a:cxnLst>
              <a:cxn ang="0">
                <a:pos x="T0" y="T1"/>
              </a:cxn>
              <a:cxn ang="0">
                <a:pos x="T2" y="T3"/>
              </a:cxn>
              <a:cxn ang="0">
                <a:pos x="T4" y="T5"/>
              </a:cxn>
            </a:cxnLst>
            <a:rect l="0" t="0" r="r" b="b"/>
            <a:pathLst>
              <a:path w="21376" h="14396" fill="none" extrusionOk="0">
                <a:moveTo>
                  <a:pt x="16103" y="-1"/>
                </a:moveTo>
                <a:cubicBezTo>
                  <a:pt x="18932" y="3164"/>
                  <a:pt x="20766" y="7092"/>
                  <a:pt x="21376" y="11293"/>
                </a:cubicBezTo>
              </a:path>
              <a:path w="21376" h="14396" stroke="0" extrusionOk="0">
                <a:moveTo>
                  <a:pt x="16103" y="-1"/>
                </a:moveTo>
                <a:cubicBezTo>
                  <a:pt x="18932" y="3164"/>
                  <a:pt x="20766" y="7092"/>
                  <a:pt x="21376" y="11293"/>
                </a:cubicBezTo>
                <a:lnTo>
                  <a:pt x="0" y="14396"/>
                </a:lnTo>
                <a:close/>
              </a:path>
            </a:pathLst>
          </a:custGeom>
          <a:noFill/>
          <a:ln w="9525">
            <a:solidFill>
              <a:schemeClr val="tx1"/>
            </a:solidFill>
            <a:round/>
            <a:headEnd/>
            <a:tailEnd/>
          </a:ln>
          <a:effectLst/>
        </p:spPr>
        <p:txBody>
          <a:bodyPr wrap="none" anchor="ctr"/>
          <a:lstStyle/>
          <a:p>
            <a:pPr fontAlgn="base">
              <a:spcBef>
                <a:spcPct val="0"/>
              </a:spcBef>
              <a:spcAft>
                <a:spcPct val="0"/>
              </a:spcAft>
            </a:pPr>
            <a:endParaRPr lang="en-GB">
              <a:solidFill>
                <a:srgbClr val="000000"/>
              </a:solidFill>
            </a:endParaRPr>
          </a:p>
        </p:txBody>
      </p:sp>
      <p:sp>
        <p:nvSpPr>
          <p:cNvPr id="23567" name="Text Box 15"/>
          <p:cNvSpPr txBox="1">
            <a:spLocks noChangeArrowheads="1"/>
          </p:cNvSpPr>
          <p:nvPr/>
        </p:nvSpPr>
        <p:spPr bwMode="auto">
          <a:xfrm>
            <a:off x="1444625" y="3527287"/>
            <a:ext cx="1047750" cy="366712"/>
          </a:xfrm>
          <a:prstGeom prst="rect">
            <a:avLst/>
          </a:prstGeom>
          <a:solidFill>
            <a:srgbClr val="CCECFF"/>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adjacent</a:t>
            </a:r>
            <a:endParaRPr lang="en-US">
              <a:solidFill>
                <a:srgbClr val="000000"/>
              </a:solidFill>
            </a:endParaRPr>
          </a:p>
        </p:txBody>
      </p:sp>
      <p:sp>
        <p:nvSpPr>
          <p:cNvPr id="23568" name="Text Box 16"/>
          <p:cNvSpPr txBox="1">
            <a:spLocks noChangeArrowheads="1"/>
          </p:cNvSpPr>
          <p:nvPr/>
        </p:nvSpPr>
        <p:spPr bwMode="auto">
          <a:xfrm>
            <a:off x="3082925" y="2714487"/>
            <a:ext cx="1047750" cy="366712"/>
          </a:xfrm>
          <a:prstGeom prst="rect">
            <a:avLst/>
          </a:prstGeom>
          <a:solidFill>
            <a:srgbClr val="CCECFF"/>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opposite</a:t>
            </a:r>
            <a:endParaRPr lang="en-US">
              <a:solidFill>
                <a:srgbClr val="000000"/>
              </a:solidFill>
            </a:endParaRPr>
          </a:p>
        </p:txBody>
      </p:sp>
      <p:sp>
        <p:nvSpPr>
          <p:cNvPr id="23569" name="Text Box 17"/>
          <p:cNvSpPr txBox="1">
            <a:spLocks noChangeArrowheads="1"/>
          </p:cNvSpPr>
          <p:nvPr/>
        </p:nvSpPr>
        <p:spPr bwMode="auto">
          <a:xfrm>
            <a:off x="923925" y="2265224"/>
            <a:ext cx="1365250" cy="366713"/>
          </a:xfrm>
          <a:prstGeom prst="rect">
            <a:avLst/>
          </a:prstGeom>
          <a:solidFill>
            <a:srgbClr val="CCECFF"/>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hypotenuse</a:t>
            </a:r>
            <a:endParaRPr lang="en-US">
              <a:solidFill>
                <a:srgbClr val="000000"/>
              </a:solidFill>
            </a:endParaRPr>
          </a:p>
        </p:txBody>
      </p:sp>
      <p:sp>
        <p:nvSpPr>
          <p:cNvPr id="23572" name="Line 20"/>
          <p:cNvSpPr>
            <a:spLocks noChangeShapeType="1"/>
          </p:cNvSpPr>
          <p:nvPr/>
        </p:nvSpPr>
        <p:spPr bwMode="auto">
          <a:xfrm flipH="1" flipV="1">
            <a:off x="2260600" y="2792274"/>
            <a:ext cx="508000" cy="457200"/>
          </a:xfrm>
          <a:prstGeom prst="line">
            <a:avLst/>
          </a:prstGeom>
          <a:noFill/>
          <a:ln w="9525">
            <a:solidFill>
              <a:schemeClr val="tx1"/>
            </a:solidFill>
            <a:round/>
            <a:headEnd/>
            <a:tailEnd type="triangle" w="med" len="med"/>
          </a:ln>
          <a:effectLst/>
        </p:spPr>
        <p:txBody>
          <a:bodyPr/>
          <a:lstStyle/>
          <a:p>
            <a:pPr fontAlgn="base">
              <a:spcBef>
                <a:spcPct val="0"/>
              </a:spcBef>
              <a:spcAft>
                <a:spcPct val="0"/>
              </a:spcAft>
            </a:pPr>
            <a:endParaRPr lang="en-GB">
              <a:solidFill>
                <a:srgbClr val="000000"/>
              </a:solidFill>
            </a:endParaRPr>
          </a:p>
        </p:txBody>
      </p:sp>
      <p:sp>
        <p:nvSpPr>
          <p:cNvPr id="23573" name="Text Box 21"/>
          <p:cNvSpPr txBox="1">
            <a:spLocks noChangeArrowheads="1"/>
          </p:cNvSpPr>
          <p:nvPr/>
        </p:nvSpPr>
        <p:spPr bwMode="auto">
          <a:xfrm>
            <a:off x="4717234" y="1253987"/>
            <a:ext cx="3917950" cy="641350"/>
          </a:xfrm>
          <a:prstGeom prst="rect">
            <a:avLst/>
          </a:prstGeom>
          <a:solidFill>
            <a:srgbClr val="99FFCC"/>
          </a:solidFill>
          <a:ln w="9525">
            <a:noFill/>
            <a:miter lim="800000"/>
            <a:headEnd/>
            <a:tailEnd/>
          </a:ln>
          <a:effectLst/>
        </p:spPr>
        <p:txBody>
          <a:bodyPr>
            <a:spAutoFit/>
          </a:bodyPr>
          <a:lstStyle/>
          <a:p>
            <a:pPr algn="ctr" fontAlgn="base">
              <a:spcBef>
                <a:spcPct val="0"/>
              </a:spcBef>
              <a:spcAft>
                <a:spcPct val="0"/>
              </a:spcAft>
            </a:pPr>
            <a:r>
              <a:rPr lang="en-GB">
                <a:solidFill>
                  <a:srgbClr val="000000"/>
                </a:solidFill>
              </a:rPr>
              <a:t>The </a:t>
            </a:r>
            <a:r>
              <a:rPr lang="en-GB" b="1">
                <a:solidFill>
                  <a:srgbClr val="000000"/>
                </a:solidFill>
              </a:rPr>
              <a:t>hypotenuse</a:t>
            </a:r>
            <a:r>
              <a:rPr lang="en-GB">
                <a:solidFill>
                  <a:srgbClr val="000000"/>
                </a:solidFill>
              </a:rPr>
              <a:t> is the longest side, always opposite the right-angle</a:t>
            </a:r>
            <a:endParaRPr lang="en-US">
              <a:solidFill>
                <a:srgbClr val="000000"/>
              </a:solidFill>
            </a:endParaRPr>
          </a:p>
        </p:txBody>
      </p:sp>
      <p:sp>
        <p:nvSpPr>
          <p:cNvPr id="23574" name="Line 22"/>
          <p:cNvSpPr>
            <a:spLocks noChangeShapeType="1"/>
          </p:cNvSpPr>
          <p:nvPr/>
        </p:nvSpPr>
        <p:spPr bwMode="auto">
          <a:xfrm flipV="1">
            <a:off x="1511300" y="2919274"/>
            <a:ext cx="1460500" cy="368300"/>
          </a:xfrm>
          <a:prstGeom prst="line">
            <a:avLst/>
          </a:prstGeom>
          <a:noFill/>
          <a:ln w="9525">
            <a:solidFill>
              <a:schemeClr val="tx1"/>
            </a:solidFill>
            <a:round/>
            <a:headEnd/>
            <a:tailEnd type="triangle" w="med" len="med"/>
          </a:ln>
          <a:effectLst/>
        </p:spPr>
        <p:txBody>
          <a:bodyPr/>
          <a:lstStyle/>
          <a:p>
            <a:pPr fontAlgn="base">
              <a:spcBef>
                <a:spcPct val="0"/>
              </a:spcBef>
              <a:spcAft>
                <a:spcPct val="0"/>
              </a:spcAft>
            </a:pPr>
            <a:endParaRPr lang="en-GB">
              <a:solidFill>
                <a:srgbClr val="000000"/>
              </a:solidFill>
            </a:endParaRPr>
          </a:p>
        </p:txBody>
      </p:sp>
      <p:sp>
        <p:nvSpPr>
          <p:cNvPr id="23575" name="Text Box 23"/>
          <p:cNvSpPr txBox="1">
            <a:spLocks noChangeArrowheads="1"/>
          </p:cNvSpPr>
          <p:nvPr/>
        </p:nvSpPr>
        <p:spPr bwMode="auto">
          <a:xfrm>
            <a:off x="4774384" y="2311262"/>
            <a:ext cx="3803650" cy="641350"/>
          </a:xfrm>
          <a:prstGeom prst="rect">
            <a:avLst/>
          </a:prstGeom>
          <a:solidFill>
            <a:srgbClr val="99FFCC"/>
          </a:solidFill>
          <a:ln w="9525">
            <a:noFill/>
            <a:miter lim="800000"/>
            <a:headEnd/>
            <a:tailEnd/>
          </a:ln>
          <a:effectLst/>
        </p:spPr>
        <p:txBody>
          <a:bodyPr>
            <a:spAutoFit/>
          </a:bodyPr>
          <a:lstStyle/>
          <a:p>
            <a:pPr algn="ctr" fontAlgn="base">
              <a:spcBef>
                <a:spcPct val="0"/>
              </a:spcBef>
              <a:spcAft>
                <a:spcPct val="0"/>
              </a:spcAft>
            </a:pPr>
            <a:r>
              <a:rPr lang="en-GB">
                <a:solidFill>
                  <a:srgbClr val="000000"/>
                </a:solidFill>
              </a:rPr>
              <a:t>The </a:t>
            </a:r>
            <a:r>
              <a:rPr lang="en-GB" b="1">
                <a:solidFill>
                  <a:srgbClr val="000000"/>
                </a:solidFill>
              </a:rPr>
              <a:t>opposite</a:t>
            </a:r>
            <a:r>
              <a:rPr lang="en-GB">
                <a:solidFill>
                  <a:srgbClr val="000000"/>
                </a:solidFill>
              </a:rPr>
              <a:t> is always across from the angle </a:t>
            </a:r>
            <a:r>
              <a:rPr lang="el-GR" i="1">
                <a:solidFill>
                  <a:srgbClr val="000000"/>
                </a:solidFill>
              </a:rPr>
              <a:t>θ</a:t>
            </a:r>
          </a:p>
        </p:txBody>
      </p:sp>
      <p:sp>
        <p:nvSpPr>
          <p:cNvPr id="23576" name="Text Box 24"/>
          <p:cNvSpPr txBox="1">
            <a:spLocks noChangeArrowheads="1"/>
          </p:cNvSpPr>
          <p:nvPr/>
        </p:nvSpPr>
        <p:spPr bwMode="auto">
          <a:xfrm>
            <a:off x="4708525" y="3489187"/>
            <a:ext cx="3803650" cy="641350"/>
          </a:xfrm>
          <a:prstGeom prst="rect">
            <a:avLst/>
          </a:prstGeom>
          <a:solidFill>
            <a:srgbClr val="99FFCC"/>
          </a:solidFill>
          <a:ln w="9525">
            <a:noFill/>
            <a:miter lim="800000"/>
            <a:headEnd/>
            <a:tailEnd/>
          </a:ln>
          <a:effectLst/>
        </p:spPr>
        <p:txBody>
          <a:bodyPr>
            <a:spAutoFit/>
          </a:bodyPr>
          <a:lstStyle/>
          <a:p>
            <a:pPr algn="ctr" fontAlgn="base">
              <a:spcBef>
                <a:spcPct val="0"/>
              </a:spcBef>
              <a:spcAft>
                <a:spcPct val="0"/>
              </a:spcAft>
            </a:pPr>
            <a:r>
              <a:rPr lang="en-GB">
                <a:solidFill>
                  <a:srgbClr val="000000"/>
                </a:solidFill>
              </a:rPr>
              <a:t>The </a:t>
            </a:r>
            <a:r>
              <a:rPr lang="en-GB" b="1">
                <a:solidFill>
                  <a:srgbClr val="000000"/>
                </a:solidFill>
              </a:rPr>
              <a:t>adjacent</a:t>
            </a:r>
            <a:r>
              <a:rPr lang="en-GB">
                <a:solidFill>
                  <a:srgbClr val="000000"/>
                </a:solidFill>
              </a:rPr>
              <a:t> is the remaining side, next to the angle </a:t>
            </a:r>
            <a:r>
              <a:rPr lang="el-GR" i="1">
                <a:solidFill>
                  <a:srgbClr val="000000"/>
                </a:solidFill>
              </a:rPr>
              <a:t>θ</a:t>
            </a:r>
          </a:p>
        </p:txBody>
      </p:sp>
      <p:sp>
        <p:nvSpPr>
          <p:cNvPr id="23577" name="AutoShape 25"/>
          <p:cNvSpPr>
            <a:spLocks noChangeAspect="1" noChangeArrowheads="1"/>
          </p:cNvSpPr>
          <p:nvPr/>
        </p:nvSpPr>
        <p:spPr bwMode="auto">
          <a:xfrm rot="9600000" flipH="1">
            <a:off x="5692775" y="4989374"/>
            <a:ext cx="2378075" cy="1189038"/>
          </a:xfrm>
          <a:prstGeom prst="rtTriangle">
            <a:avLst/>
          </a:prstGeom>
          <a:solidFill>
            <a:srgbClr val="C0C0C0"/>
          </a:solidFill>
          <a:ln w="9525">
            <a:solidFill>
              <a:schemeClr val="tx1"/>
            </a:solidFill>
            <a:miter lim="800000"/>
            <a:headEnd/>
            <a:tailEnd/>
          </a:ln>
          <a:effectLst/>
        </p:spPr>
        <p:txBody>
          <a:bodyPr wrap="none" anchor="ctr"/>
          <a:lstStyle/>
          <a:p>
            <a:pPr fontAlgn="base">
              <a:spcBef>
                <a:spcPct val="0"/>
              </a:spcBef>
              <a:spcAft>
                <a:spcPct val="0"/>
              </a:spcAft>
            </a:pPr>
            <a:endParaRPr lang="en-GB">
              <a:solidFill>
                <a:srgbClr val="000000"/>
              </a:solidFill>
            </a:endParaRPr>
          </a:p>
        </p:txBody>
      </p:sp>
      <p:sp>
        <p:nvSpPr>
          <p:cNvPr id="23578" name="Rectangle 26"/>
          <p:cNvSpPr>
            <a:spLocks noChangeArrowheads="1"/>
          </p:cNvSpPr>
          <p:nvPr/>
        </p:nvSpPr>
        <p:spPr bwMode="auto">
          <a:xfrm rot="9600000">
            <a:off x="5589588" y="5397362"/>
            <a:ext cx="182562" cy="182562"/>
          </a:xfrm>
          <a:prstGeom prst="rect">
            <a:avLst/>
          </a:prstGeom>
          <a:noFill/>
          <a:ln w="9525">
            <a:solidFill>
              <a:schemeClr val="tx1"/>
            </a:solidFill>
            <a:miter lim="800000"/>
            <a:headEnd/>
            <a:tailEnd/>
          </a:ln>
          <a:effectLst/>
        </p:spPr>
        <p:txBody>
          <a:bodyPr wrap="none" anchor="ctr"/>
          <a:lstStyle/>
          <a:p>
            <a:pPr fontAlgn="base">
              <a:spcBef>
                <a:spcPct val="0"/>
              </a:spcBef>
              <a:spcAft>
                <a:spcPct val="0"/>
              </a:spcAft>
            </a:pPr>
            <a:endParaRPr lang="en-GB">
              <a:solidFill>
                <a:srgbClr val="000000"/>
              </a:solidFill>
            </a:endParaRPr>
          </a:p>
        </p:txBody>
      </p:sp>
      <p:graphicFrame>
        <p:nvGraphicFramePr>
          <p:cNvPr id="23579" name="Object 27"/>
          <p:cNvGraphicFramePr>
            <a:graphicFrameLocks noChangeAspect="1"/>
          </p:cNvGraphicFramePr>
          <p:nvPr/>
        </p:nvGraphicFramePr>
        <p:xfrm>
          <a:off x="7296150" y="4679812"/>
          <a:ext cx="331788" cy="328612"/>
        </p:xfrm>
        <a:graphic>
          <a:graphicData uri="http://schemas.openxmlformats.org/presentationml/2006/ole">
            <mc:AlternateContent xmlns:mc="http://schemas.openxmlformats.org/markup-compatibility/2006">
              <mc:Choice xmlns:v="urn:schemas-microsoft-com:vml" Requires="v">
                <p:oleObj spid="_x0000_s1029" name="Equation" r:id="rId6" imgW="177480" imgH="177480" progId="Equation.3">
                  <p:embed/>
                </p:oleObj>
              </mc:Choice>
              <mc:Fallback>
                <p:oleObj name="Equation" r:id="rId6" imgW="177480" imgH="177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96150" y="4679812"/>
                        <a:ext cx="331788" cy="328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580" name="Arc 28"/>
          <p:cNvSpPr>
            <a:spLocks/>
          </p:cNvSpPr>
          <p:nvPr/>
        </p:nvSpPr>
        <p:spPr bwMode="auto">
          <a:xfrm>
            <a:off x="7219950" y="4592499"/>
            <a:ext cx="685800" cy="450850"/>
          </a:xfrm>
          <a:custGeom>
            <a:avLst/>
            <a:gdLst>
              <a:gd name="G0" fmla="+- 19919 0 0"/>
              <a:gd name="G1" fmla="+- 0 0 0"/>
              <a:gd name="G2" fmla="+- 21600 0 0"/>
              <a:gd name="T0" fmla="*/ 4901 w 19919"/>
              <a:gd name="T1" fmla="*/ 15525 h 15525"/>
              <a:gd name="T2" fmla="*/ 0 w 19919"/>
              <a:gd name="T3" fmla="*/ 8354 h 15525"/>
              <a:gd name="T4" fmla="*/ 19919 w 19919"/>
              <a:gd name="T5" fmla="*/ 0 h 15525"/>
            </a:gdLst>
            <a:ahLst/>
            <a:cxnLst>
              <a:cxn ang="0">
                <a:pos x="T0" y="T1"/>
              </a:cxn>
              <a:cxn ang="0">
                <a:pos x="T2" y="T3"/>
              </a:cxn>
              <a:cxn ang="0">
                <a:pos x="T4" y="T5"/>
              </a:cxn>
            </a:cxnLst>
            <a:rect l="0" t="0" r="r" b="b"/>
            <a:pathLst>
              <a:path w="19919" h="15525" fill="none" extrusionOk="0">
                <a:moveTo>
                  <a:pt x="4901" y="15524"/>
                </a:moveTo>
                <a:cubicBezTo>
                  <a:pt x="2798" y="13491"/>
                  <a:pt x="1131" y="11051"/>
                  <a:pt x="-1" y="8354"/>
                </a:cubicBezTo>
              </a:path>
              <a:path w="19919" h="15525" stroke="0" extrusionOk="0">
                <a:moveTo>
                  <a:pt x="4901" y="15524"/>
                </a:moveTo>
                <a:cubicBezTo>
                  <a:pt x="2798" y="13491"/>
                  <a:pt x="1131" y="11051"/>
                  <a:pt x="-1" y="8354"/>
                </a:cubicBezTo>
                <a:lnTo>
                  <a:pt x="19919" y="0"/>
                </a:lnTo>
                <a:close/>
              </a:path>
            </a:pathLst>
          </a:custGeom>
          <a:noFill/>
          <a:ln w="9525">
            <a:solidFill>
              <a:schemeClr val="tx1"/>
            </a:solidFill>
            <a:round/>
            <a:headEnd/>
            <a:tailEnd/>
          </a:ln>
          <a:effectLst/>
        </p:spPr>
        <p:txBody>
          <a:bodyPr wrap="none" anchor="ctr"/>
          <a:lstStyle/>
          <a:p>
            <a:pPr fontAlgn="base">
              <a:spcBef>
                <a:spcPct val="0"/>
              </a:spcBef>
              <a:spcAft>
                <a:spcPct val="0"/>
              </a:spcAft>
            </a:pPr>
            <a:endParaRPr lang="en-GB">
              <a:solidFill>
                <a:srgbClr val="000000"/>
              </a:solidFill>
            </a:endParaRPr>
          </a:p>
        </p:txBody>
      </p:sp>
      <p:sp>
        <p:nvSpPr>
          <p:cNvPr id="23581" name="Text Box 29"/>
          <p:cNvSpPr txBox="1">
            <a:spLocks noChangeArrowheads="1"/>
          </p:cNvSpPr>
          <p:nvPr/>
        </p:nvSpPr>
        <p:spPr bwMode="auto">
          <a:xfrm>
            <a:off x="5791200" y="4562337"/>
            <a:ext cx="1047750" cy="366712"/>
          </a:xfrm>
          <a:prstGeom prst="rect">
            <a:avLst/>
          </a:prstGeom>
          <a:solidFill>
            <a:srgbClr val="CCECFF"/>
          </a:solidFill>
          <a:ln w="9525">
            <a:noFill/>
            <a:miter lim="800000"/>
            <a:headEnd/>
            <a:tailEnd/>
          </a:ln>
          <a:effectLst/>
        </p:spPr>
        <p:txBody>
          <a:bodyPr wrap="none">
            <a:spAutoFit/>
          </a:bodyPr>
          <a:lstStyle/>
          <a:p>
            <a:pPr fontAlgn="base">
              <a:spcBef>
                <a:spcPct val="0"/>
              </a:spcBef>
              <a:spcAft>
                <a:spcPct val="0"/>
              </a:spcAft>
            </a:pPr>
            <a:r>
              <a:rPr lang="en-GB" dirty="0">
                <a:solidFill>
                  <a:srgbClr val="000000"/>
                </a:solidFill>
              </a:rPr>
              <a:t>adjacent</a:t>
            </a:r>
            <a:endParaRPr lang="en-US" dirty="0">
              <a:solidFill>
                <a:srgbClr val="000000"/>
              </a:solidFill>
            </a:endParaRPr>
          </a:p>
        </p:txBody>
      </p:sp>
      <p:sp>
        <p:nvSpPr>
          <p:cNvPr id="23582" name="Text Box 30"/>
          <p:cNvSpPr txBox="1">
            <a:spLocks noChangeArrowheads="1"/>
          </p:cNvSpPr>
          <p:nvPr/>
        </p:nvSpPr>
        <p:spPr bwMode="auto">
          <a:xfrm>
            <a:off x="4645025" y="5927587"/>
            <a:ext cx="1047750" cy="366712"/>
          </a:xfrm>
          <a:prstGeom prst="rect">
            <a:avLst/>
          </a:prstGeom>
          <a:solidFill>
            <a:srgbClr val="CCECFF"/>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opposite</a:t>
            </a:r>
            <a:endParaRPr lang="en-US">
              <a:solidFill>
                <a:srgbClr val="000000"/>
              </a:solidFill>
            </a:endParaRPr>
          </a:p>
        </p:txBody>
      </p:sp>
      <p:sp>
        <p:nvSpPr>
          <p:cNvPr id="23583" name="Text Box 31"/>
          <p:cNvSpPr txBox="1">
            <a:spLocks noChangeArrowheads="1"/>
          </p:cNvSpPr>
          <p:nvPr/>
        </p:nvSpPr>
        <p:spPr bwMode="auto">
          <a:xfrm>
            <a:off x="6877050" y="5643424"/>
            <a:ext cx="1365250" cy="366713"/>
          </a:xfrm>
          <a:prstGeom prst="rect">
            <a:avLst/>
          </a:prstGeom>
          <a:solidFill>
            <a:srgbClr val="CCECFF"/>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hypotenuse</a:t>
            </a:r>
            <a:endParaRPr lang="en-US">
              <a:solidFill>
                <a:srgbClr val="000000"/>
              </a:solidFill>
            </a:endParaRPr>
          </a:p>
        </p:txBody>
      </p:sp>
      <p:sp>
        <p:nvSpPr>
          <p:cNvPr id="23584" name="Line 32"/>
          <p:cNvSpPr>
            <a:spLocks noChangeShapeType="1"/>
          </p:cNvSpPr>
          <p:nvPr/>
        </p:nvSpPr>
        <p:spPr bwMode="auto">
          <a:xfrm>
            <a:off x="5867400" y="5557699"/>
            <a:ext cx="860425" cy="123825"/>
          </a:xfrm>
          <a:prstGeom prst="line">
            <a:avLst/>
          </a:prstGeom>
          <a:noFill/>
          <a:ln w="9525">
            <a:solidFill>
              <a:schemeClr val="tx1"/>
            </a:solidFill>
            <a:round/>
            <a:headEnd/>
            <a:tailEnd type="triangle" w="med" len="med"/>
          </a:ln>
          <a:effectLst/>
        </p:spPr>
        <p:txBody>
          <a:bodyPr/>
          <a:lstStyle/>
          <a:p>
            <a:pPr fontAlgn="base">
              <a:spcBef>
                <a:spcPct val="0"/>
              </a:spcBef>
              <a:spcAft>
                <a:spcPct val="0"/>
              </a:spcAft>
            </a:pPr>
            <a:endParaRPr lang="en-GB">
              <a:solidFill>
                <a:srgbClr val="000000"/>
              </a:solidFill>
            </a:endParaRPr>
          </a:p>
        </p:txBody>
      </p:sp>
      <p:sp>
        <p:nvSpPr>
          <p:cNvPr id="23585" name="Line 33"/>
          <p:cNvSpPr>
            <a:spLocks noChangeShapeType="1"/>
          </p:cNvSpPr>
          <p:nvPr/>
        </p:nvSpPr>
        <p:spPr bwMode="auto">
          <a:xfrm flipH="1">
            <a:off x="5870575" y="5002074"/>
            <a:ext cx="1358900" cy="911225"/>
          </a:xfrm>
          <a:prstGeom prst="line">
            <a:avLst/>
          </a:prstGeom>
          <a:noFill/>
          <a:ln w="9525">
            <a:solidFill>
              <a:schemeClr val="tx1"/>
            </a:solidFill>
            <a:round/>
            <a:headEnd/>
            <a:tailEnd type="triangle" w="med" len="med"/>
          </a:ln>
          <a:effectLst/>
        </p:spPr>
        <p:txBody>
          <a:bodyPr/>
          <a:lstStyle/>
          <a:p>
            <a:pPr fontAlgn="base">
              <a:spcBef>
                <a:spcPct val="0"/>
              </a:spcBef>
              <a:spcAft>
                <a:spcPct val="0"/>
              </a:spcAft>
            </a:pPr>
            <a:endParaRPr lang="en-GB">
              <a:solidFill>
                <a:srgbClr val="000000"/>
              </a:solidFill>
            </a:endParaRPr>
          </a:p>
        </p:txBody>
      </p:sp>
      <p:sp>
        <p:nvSpPr>
          <p:cNvPr id="26" name="Text Box 18"/>
          <p:cNvSpPr txBox="1">
            <a:spLocks noChangeArrowheads="1"/>
          </p:cNvSpPr>
          <p:nvPr/>
        </p:nvSpPr>
        <p:spPr bwMode="auto">
          <a:xfrm>
            <a:off x="191632" y="180600"/>
            <a:ext cx="8712000" cy="1077218"/>
          </a:xfrm>
          <a:prstGeom prst="rect">
            <a:avLst/>
          </a:prstGeom>
          <a:noFill/>
          <a:ln w="9525">
            <a:noFill/>
            <a:miter lim="800000"/>
            <a:headEnd/>
            <a:tailEnd/>
          </a:ln>
          <a:effectLst/>
        </p:spPr>
        <p:txBody>
          <a:bodyPr wrap="square">
            <a:spAutoFit/>
          </a:bodyPr>
          <a:lstStyle/>
          <a:p>
            <a:pPr algn="ctr" fontAlgn="base">
              <a:spcBef>
                <a:spcPct val="0"/>
              </a:spcBef>
              <a:spcAft>
                <a:spcPct val="0"/>
              </a:spcAft>
            </a:pPr>
            <a:r>
              <a:rPr lang="en-GB" sz="3200" dirty="0">
                <a:solidFill>
                  <a:srgbClr val="000000"/>
                </a:solidFill>
              </a:rPr>
              <a:t>Identifying </a:t>
            </a:r>
            <a:r>
              <a:rPr lang="en-GB" sz="3200" dirty="0" smtClean="0">
                <a:solidFill>
                  <a:srgbClr val="000000"/>
                </a:solidFill>
              </a:rPr>
              <a:t>the Hypotenuse</a:t>
            </a:r>
            <a:r>
              <a:rPr lang="en-GB" sz="3200" dirty="0">
                <a:solidFill>
                  <a:srgbClr val="000000"/>
                </a:solidFill>
              </a:rPr>
              <a:t>, Opposite and </a:t>
            </a:r>
            <a:r>
              <a:rPr lang="en-GB" sz="3200" dirty="0" smtClean="0">
                <a:solidFill>
                  <a:srgbClr val="000000"/>
                </a:solidFill>
              </a:rPr>
              <a:t>Adjacent sides</a:t>
            </a:r>
            <a:endParaRPr lang="en-US" sz="3200" dirty="0">
              <a:solidFill>
                <a:srgbClr val="000000"/>
              </a:solidFill>
            </a:endParaRPr>
          </a:p>
        </p:txBody>
      </p:sp>
    </p:spTree>
    <p:extLst>
      <p:ext uri="{BB962C8B-B14F-4D97-AF65-F5344CB8AC3E}">
        <p14:creationId xmlns:p14="http://schemas.microsoft.com/office/powerpoint/2010/main" val="92686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63"/>
                                        </p:tgtEl>
                                        <p:attrNameLst>
                                          <p:attrName>style.visibility</p:attrName>
                                        </p:attrNameLst>
                                      </p:cBhvr>
                                      <p:to>
                                        <p:strVal val="visible"/>
                                      </p:to>
                                    </p:set>
                                    <p:animEffect transition="in" filter="dissolve">
                                      <p:cBhvr>
                                        <p:cTn id="7" dur="500"/>
                                        <p:tgtEl>
                                          <p:spTgt spid="2356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3564"/>
                                        </p:tgtEl>
                                        <p:attrNameLst>
                                          <p:attrName>style.visibility</p:attrName>
                                        </p:attrNameLst>
                                      </p:cBhvr>
                                      <p:to>
                                        <p:strVal val="visible"/>
                                      </p:to>
                                    </p:set>
                                    <p:animEffect transition="in" filter="dissolve">
                                      <p:cBhvr>
                                        <p:cTn id="10" dur="500"/>
                                        <p:tgtEl>
                                          <p:spTgt spid="23564"/>
                                        </p:tgtEl>
                                      </p:cBhvr>
                                    </p:animEffect>
                                  </p:childTnLst>
                                </p:cTn>
                              </p:par>
                              <p:par>
                                <p:cTn id="11" presetID="9" presetClass="entr" presetSubtype="0" fill="hold" nodeType="withEffect">
                                  <p:stCondLst>
                                    <p:cond delay="0"/>
                                  </p:stCondLst>
                                  <p:childTnLst>
                                    <p:set>
                                      <p:cBhvr>
                                        <p:cTn id="12" dur="1" fill="hold">
                                          <p:stCondLst>
                                            <p:cond delay="0"/>
                                          </p:stCondLst>
                                        </p:cTn>
                                        <p:tgtEl>
                                          <p:spTgt spid="23565"/>
                                        </p:tgtEl>
                                        <p:attrNameLst>
                                          <p:attrName>style.visibility</p:attrName>
                                        </p:attrNameLst>
                                      </p:cBhvr>
                                      <p:to>
                                        <p:strVal val="visible"/>
                                      </p:to>
                                    </p:set>
                                    <p:animEffect transition="in" filter="dissolve">
                                      <p:cBhvr>
                                        <p:cTn id="13" dur="500"/>
                                        <p:tgtEl>
                                          <p:spTgt spid="2356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3566"/>
                                        </p:tgtEl>
                                        <p:attrNameLst>
                                          <p:attrName>style.visibility</p:attrName>
                                        </p:attrNameLst>
                                      </p:cBhvr>
                                      <p:to>
                                        <p:strVal val="visible"/>
                                      </p:to>
                                    </p:set>
                                    <p:animEffect transition="in" filter="dissolve">
                                      <p:cBhvr>
                                        <p:cTn id="16" dur="500"/>
                                        <p:tgtEl>
                                          <p:spTgt spid="2356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57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569"/>
                                        </p:tgtEl>
                                        <p:attrNameLst>
                                          <p:attrName>style.visibility</p:attrName>
                                        </p:attrNameLst>
                                      </p:cBhvr>
                                      <p:to>
                                        <p:strVal val="visible"/>
                                      </p:to>
                                    </p:set>
                                  </p:childTnLst>
                                </p:cTn>
                              </p:par>
                              <p:par>
                                <p:cTn id="25" presetID="9" presetClass="entr" presetSubtype="0" fill="hold" grpId="0" nodeType="withEffect">
                                  <p:stCondLst>
                                    <p:cond delay="0"/>
                                  </p:stCondLst>
                                  <p:childTnLst>
                                    <p:set>
                                      <p:cBhvr>
                                        <p:cTn id="26" dur="1" fill="hold">
                                          <p:stCondLst>
                                            <p:cond delay="0"/>
                                          </p:stCondLst>
                                        </p:cTn>
                                        <p:tgtEl>
                                          <p:spTgt spid="23573"/>
                                        </p:tgtEl>
                                        <p:attrNameLst>
                                          <p:attrName>style.visibility</p:attrName>
                                        </p:attrNameLst>
                                      </p:cBhvr>
                                      <p:to>
                                        <p:strVal val="visible"/>
                                      </p:to>
                                    </p:set>
                                    <p:animEffect transition="in" filter="dissolve">
                                      <p:cBhvr>
                                        <p:cTn id="27" dur="500"/>
                                        <p:tgtEl>
                                          <p:spTgt spid="2357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3574"/>
                                        </p:tgtEl>
                                        <p:attrNameLst>
                                          <p:attrName>style.visibility</p:attrName>
                                        </p:attrNameLst>
                                      </p:cBhvr>
                                      <p:to>
                                        <p:strVal val="visible"/>
                                      </p:to>
                                    </p:set>
                                  </p:childTnLst>
                                </p:cTn>
                              </p:par>
                              <p:par>
                                <p:cTn id="32" presetID="9" presetClass="entr" presetSubtype="0" fill="hold" grpId="0" nodeType="withEffect">
                                  <p:stCondLst>
                                    <p:cond delay="0"/>
                                  </p:stCondLst>
                                  <p:childTnLst>
                                    <p:set>
                                      <p:cBhvr>
                                        <p:cTn id="33" dur="1" fill="hold">
                                          <p:stCondLst>
                                            <p:cond delay="0"/>
                                          </p:stCondLst>
                                        </p:cTn>
                                        <p:tgtEl>
                                          <p:spTgt spid="23575"/>
                                        </p:tgtEl>
                                        <p:attrNameLst>
                                          <p:attrName>style.visibility</p:attrName>
                                        </p:attrNameLst>
                                      </p:cBhvr>
                                      <p:to>
                                        <p:strVal val="visible"/>
                                      </p:to>
                                    </p:set>
                                    <p:animEffect transition="in" filter="dissolve">
                                      <p:cBhvr>
                                        <p:cTn id="34" dur="500"/>
                                        <p:tgtEl>
                                          <p:spTgt spid="23575"/>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568"/>
                                        </p:tgtEl>
                                        <p:attrNameLst>
                                          <p:attrName>style.visibility</p:attrName>
                                        </p:attrNameLst>
                                      </p:cBhvr>
                                      <p:to>
                                        <p:strVal val="visible"/>
                                      </p:to>
                                    </p:set>
                                  </p:childTnLst>
                                </p:cTn>
                              </p:par>
                              <p:par>
                                <p:cTn id="39" presetID="9" presetClass="entr" presetSubtype="0" fill="hold" grpId="0" nodeType="withEffect">
                                  <p:stCondLst>
                                    <p:cond delay="0"/>
                                  </p:stCondLst>
                                  <p:childTnLst>
                                    <p:set>
                                      <p:cBhvr>
                                        <p:cTn id="40" dur="1" fill="hold">
                                          <p:stCondLst>
                                            <p:cond delay="0"/>
                                          </p:stCondLst>
                                        </p:cTn>
                                        <p:tgtEl>
                                          <p:spTgt spid="23576"/>
                                        </p:tgtEl>
                                        <p:attrNameLst>
                                          <p:attrName>style.visibility</p:attrName>
                                        </p:attrNameLst>
                                      </p:cBhvr>
                                      <p:to>
                                        <p:strVal val="visible"/>
                                      </p:to>
                                    </p:set>
                                    <p:animEffect transition="in" filter="dissolve">
                                      <p:cBhvr>
                                        <p:cTn id="41" dur="500"/>
                                        <p:tgtEl>
                                          <p:spTgt spid="23576"/>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3567"/>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23577"/>
                                        </p:tgtEl>
                                        <p:attrNameLst>
                                          <p:attrName>style.visibility</p:attrName>
                                        </p:attrNameLst>
                                      </p:cBhvr>
                                      <p:to>
                                        <p:strVal val="visible"/>
                                      </p:to>
                                    </p:set>
                                    <p:animEffect transition="in" filter="dissolve">
                                      <p:cBhvr>
                                        <p:cTn id="50" dur="500"/>
                                        <p:tgtEl>
                                          <p:spTgt spid="23577"/>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23578"/>
                                        </p:tgtEl>
                                        <p:attrNameLst>
                                          <p:attrName>style.visibility</p:attrName>
                                        </p:attrNameLst>
                                      </p:cBhvr>
                                      <p:to>
                                        <p:strVal val="visible"/>
                                      </p:to>
                                    </p:set>
                                    <p:animEffect transition="in" filter="dissolve">
                                      <p:cBhvr>
                                        <p:cTn id="53" dur="500"/>
                                        <p:tgtEl>
                                          <p:spTgt spid="23578"/>
                                        </p:tgtEl>
                                      </p:cBhvr>
                                    </p:animEffect>
                                  </p:childTnLst>
                                </p:cTn>
                              </p:par>
                              <p:par>
                                <p:cTn id="54" presetID="9" presetClass="entr" presetSubtype="0" fill="hold" nodeType="withEffect">
                                  <p:stCondLst>
                                    <p:cond delay="0"/>
                                  </p:stCondLst>
                                  <p:childTnLst>
                                    <p:set>
                                      <p:cBhvr>
                                        <p:cTn id="55" dur="1" fill="hold">
                                          <p:stCondLst>
                                            <p:cond delay="0"/>
                                          </p:stCondLst>
                                        </p:cTn>
                                        <p:tgtEl>
                                          <p:spTgt spid="23579"/>
                                        </p:tgtEl>
                                        <p:attrNameLst>
                                          <p:attrName>style.visibility</p:attrName>
                                        </p:attrNameLst>
                                      </p:cBhvr>
                                      <p:to>
                                        <p:strVal val="visible"/>
                                      </p:to>
                                    </p:set>
                                    <p:animEffect transition="in" filter="dissolve">
                                      <p:cBhvr>
                                        <p:cTn id="56" dur="500"/>
                                        <p:tgtEl>
                                          <p:spTgt spid="23579"/>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23580"/>
                                        </p:tgtEl>
                                        <p:attrNameLst>
                                          <p:attrName>style.visibility</p:attrName>
                                        </p:attrNameLst>
                                      </p:cBhvr>
                                      <p:to>
                                        <p:strVal val="visible"/>
                                      </p:to>
                                    </p:set>
                                    <p:animEffect transition="in" filter="dissolve">
                                      <p:cBhvr>
                                        <p:cTn id="59" dur="500"/>
                                        <p:tgtEl>
                                          <p:spTgt spid="23580"/>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23584"/>
                                        </p:tgtEl>
                                        <p:attrNameLst>
                                          <p:attrName>style.visibility</p:attrName>
                                        </p:attrNameLst>
                                      </p:cBhvr>
                                      <p:to>
                                        <p:strVal val="visible"/>
                                      </p:to>
                                    </p:set>
                                    <p:animEffect transition="in" filter="dissolve">
                                      <p:cBhvr>
                                        <p:cTn id="64" dur="500"/>
                                        <p:tgtEl>
                                          <p:spTgt spid="23584"/>
                                        </p:tgtEl>
                                      </p:cBhvr>
                                    </p:animEffect>
                                  </p:childTnLst>
                                </p:cTn>
                              </p:par>
                              <p:par>
                                <p:cTn id="65" presetID="35" presetClass="emph" presetSubtype="0" repeatCount="indefinite" fill="hold" grpId="1" nodeType="withEffect">
                                  <p:stCondLst>
                                    <p:cond delay="0"/>
                                  </p:stCondLst>
                                  <p:endCondLst>
                                    <p:cond evt="onNext" delay="0">
                                      <p:tgtEl>
                                        <p:sldTgt/>
                                      </p:tgtEl>
                                    </p:cond>
                                  </p:endCondLst>
                                  <p:childTnLst>
                                    <p:anim calcmode="discrete" valueType="str">
                                      <p:cBhvr>
                                        <p:cTn id="66" dur="1000" fill="hold"/>
                                        <p:tgtEl>
                                          <p:spTgt spid="23584"/>
                                        </p:tgtEl>
                                        <p:attrNameLst>
                                          <p:attrName>style.visibility</p:attrName>
                                        </p:attrNameLst>
                                      </p:cBhvr>
                                      <p:tavLst>
                                        <p:tav tm="0">
                                          <p:val>
                                            <p:strVal val="hidden"/>
                                          </p:val>
                                        </p:tav>
                                        <p:tav tm="50000">
                                          <p:val>
                                            <p:strVal val="visible"/>
                                          </p:val>
                                        </p:tav>
                                      </p:tavLst>
                                    </p:anim>
                                  </p:childTnLst>
                                </p:cTn>
                              </p:par>
                              <p:par>
                                <p:cTn id="67" presetID="9" presetClass="entr" presetSubtype="0" fill="hold" grpId="0" nodeType="withEffect">
                                  <p:stCondLst>
                                    <p:cond delay="0"/>
                                  </p:stCondLst>
                                  <p:childTnLst>
                                    <p:set>
                                      <p:cBhvr>
                                        <p:cTn id="68" dur="1" fill="hold">
                                          <p:stCondLst>
                                            <p:cond delay="0"/>
                                          </p:stCondLst>
                                        </p:cTn>
                                        <p:tgtEl>
                                          <p:spTgt spid="23583"/>
                                        </p:tgtEl>
                                        <p:attrNameLst>
                                          <p:attrName>style.visibility</p:attrName>
                                        </p:attrNameLst>
                                      </p:cBhvr>
                                      <p:to>
                                        <p:strVal val="visible"/>
                                      </p:to>
                                    </p:set>
                                    <p:animEffect transition="in" filter="dissolve">
                                      <p:cBhvr>
                                        <p:cTn id="69" dur="500"/>
                                        <p:tgtEl>
                                          <p:spTgt spid="23583"/>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xit" presetSubtype="0" fill="hold" grpId="2" nodeType="clickEffect">
                                  <p:stCondLst>
                                    <p:cond delay="0"/>
                                  </p:stCondLst>
                                  <p:childTnLst>
                                    <p:animEffect transition="out" filter="dissolve">
                                      <p:cBhvr>
                                        <p:cTn id="73" dur="500"/>
                                        <p:tgtEl>
                                          <p:spTgt spid="23584"/>
                                        </p:tgtEl>
                                      </p:cBhvr>
                                    </p:animEffect>
                                    <p:set>
                                      <p:cBhvr>
                                        <p:cTn id="74" dur="1" fill="hold">
                                          <p:stCondLst>
                                            <p:cond delay="499"/>
                                          </p:stCondLst>
                                        </p:cTn>
                                        <p:tgtEl>
                                          <p:spTgt spid="23584"/>
                                        </p:tgtEl>
                                        <p:attrNameLst>
                                          <p:attrName>style.visibility</p:attrName>
                                        </p:attrNameLst>
                                      </p:cBhvr>
                                      <p:to>
                                        <p:strVal val="hidden"/>
                                      </p:to>
                                    </p:set>
                                  </p:childTnLst>
                                </p:cTn>
                              </p:par>
                              <p:par>
                                <p:cTn id="75" presetID="9" presetClass="entr" presetSubtype="0" fill="hold" grpId="0" nodeType="withEffect">
                                  <p:stCondLst>
                                    <p:cond delay="0"/>
                                  </p:stCondLst>
                                  <p:childTnLst>
                                    <p:set>
                                      <p:cBhvr>
                                        <p:cTn id="76" dur="1" fill="hold">
                                          <p:stCondLst>
                                            <p:cond delay="0"/>
                                          </p:stCondLst>
                                        </p:cTn>
                                        <p:tgtEl>
                                          <p:spTgt spid="23585"/>
                                        </p:tgtEl>
                                        <p:attrNameLst>
                                          <p:attrName>style.visibility</p:attrName>
                                        </p:attrNameLst>
                                      </p:cBhvr>
                                      <p:to>
                                        <p:strVal val="visible"/>
                                      </p:to>
                                    </p:set>
                                    <p:animEffect transition="in" filter="dissolve">
                                      <p:cBhvr>
                                        <p:cTn id="77" dur="500"/>
                                        <p:tgtEl>
                                          <p:spTgt spid="23585"/>
                                        </p:tgtEl>
                                      </p:cBhvr>
                                    </p:animEffect>
                                  </p:childTnLst>
                                </p:cTn>
                              </p:par>
                              <p:par>
                                <p:cTn id="78" presetID="35" presetClass="emph" presetSubtype="0" repeatCount="indefinite" fill="hold" grpId="1" nodeType="withEffect">
                                  <p:stCondLst>
                                    <p:cond delay="0"/>
                                  </p:stCondLst>
                                  <p:endCondLst>
                                    <p:cond evt="onNext" delay="0">
                                      <p:tgtEl>
                                        <p:sldTgt/>
                                      </p:tgtEl>
                                    </p:cond>
                                  </p:endCondLst>
                                  <p:childTnLst>
                                    <p:anim calcmode="discrete" valueType="str">
                                      <p:cBhvr>
                                        <p:cTn id="79" dur="1000" fill="hold"/>
                                        <p:tgtEl>
                                          <p:spTgt spid="23585"/>
                                        </p:tgtEl>
                                        <p:attrNameLst>
                                          <p:attrName>style.visibility</p:attrName>
                                        </p:attrNameLst>
                                      </p:cBhvr>
                                      <p:tavLst>
                                        <p:tav tm="0">
                                          <p:val>
                                            <p:strVal val="hidden"/>
                                          </p:val>
                                        </p:tav>
                                        <p:tav tm="50000">
                                          <p:val>
                                            <p:strVal val="visible"/>
                                          </p:val>
                                        </p:tav>
                                      </p:tavLst>
                                    </p:anim>
                                  </p:childTnLst>
                                </p:cTn>
                              </p:par>
                              <p:par>
                                <p:cTn id="80" presetID="9" presetClass="entr" presetSubtype="0" fill="hold" grpId="0" nodeType="withEffect">
                                  <p:stCondLst>
                                    <p:cond delay="0"/>
                                  </p:stCondLst>
                                  <p:childTnLst>
                                    <p:set>
                                      <p:cBhvr>
                                        <p:cTn id="81" dur="1" fill="hold">
                                          <p:stCondLst>
                                            <p:cond delay="0"/>
                                          </p:stCondLst>
                                        </p:cTn>
                                        <p:tgtEl>
                                          <p:spTgt spid="23582"/>
                                        </p:tgtEl>
                                        <p:attrNameLst>
                                          <p:attrName>style.visibility</p:attrName>
                                        </p:attrNameLst>
                                      </p:cBhvr>
                                      <p:to>
                                        <p:strVal val="visible"/>
                                      </p:to>
                                    </p:set>
                                    <p:animEffect transition="in" filter="dissolve">
                                      <p:cBhvr>
                                        <p:cTn id="82" dur="500"/>
                                        <p:tgtEl>
                                          <p:spTgt spid="23582"/>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2" nodeType="clickEffect">
                                  <p:stCondLst>
                                    <p:cond delay="0"/>
                                  </p:stCondLst>
                                  <p:childTnLst>
                                    <p:animEffect transition="out" filter="dissolve">
                                      <p:cBhvr>
                                        <p:cTn id="86" dur="500"/>
                                        <p:tgtEl>
                                          <p:spTgt spid="23585"/>
                                        </p:tgtEl>
                                      </p:cBhvr>
                                    </p:animEffect>
                                    <p:set>
                                      <p:cBhvr>
                                        <p:cTn id="87" dur="1" fill="hold">
                                          <p:stCondLst>
                                            <p:cond delay="499"/>
                                          </p:stCondLst>
                                        </p:cTn>
                                        <p:tgtEl>
                                          <p:spTgt spid="23585"/>
                                        </p:tgtEl>
                                        <p:attrNameLst>
                                          <p:attrName>style.visibility</p:attrName>
                                        </p:attrNameLst>
                                      </p:cBhvr>
                                      <p:to>
                                        <p:strVal val="hidden"/>
                                      </p:to>
                                    </p:set>
                                  </p:childTnLst>
                                </p:cTn>
                              </p:par>
                              <p:par>
                                <p:cTn id="88" presetID="9" presetClass="entr" presetSubtype="0" fill="hold" grpId="0" nodeType="withEffect">
                                  <p:stCondLst>
                                    <p:cond delay="0"/>
                                  </p:stCondLst>
                                  <p:childTnLst>
                                    <p:set>
                                      <p:cBhvr>
                                        <p:cTn id="89" dur="1" fill="hold">
                                          <p:stCondLst>
                                            <p:cond delay="0"/>
                                          </p:stCondLst>
                                        </p:cTn>
                                        <p:tgtEl>
                                          <p:spTgt spid="23581"/>
                                        </p:tgtEl>
                                        <p:attrNameLst>
                                          <p:attrName>style.visibility</p:attrName>
                                        </p:attrNameLst>
                                      </p:cBhvr>
                                      <p:to>
                                        <p:strVal val="visible"/>
                                      </p:to>
                                    </p:set>
                                    <p:animEffect transition="in" filter="dissolve">
                                      <p:cBhvr>
                                        <p:cTn id="90" dur="500"/>
                                        <p:tgtEl>
                                          <p:spTgt spid="23581"/>
                                        </p:tgtEl>
                                      </p:cBhvr>
                                    </p:animEffect>
                                  </p:childTnLst>
                                </p:cTn>
                              </p:par>
                              <p:par>
                                <p:cTn id="91" presetID="35" presetClass="emph" presetSubtype="0" repeatCount="indefinite" fill="hold" grpId="1" nodeType="withEffect">
                                  <p:stCondLst>
                                    <p:cond delay="0"/>
                                  </p:stCondLst>
                                  <p:endCondLst>
                                    <p:cond evt="onNext" delay="0">
                                      <p:tgtEl>
                                        <p:sldTgt/>
                                      </p:tgtEl>
                                    </p:cond>
                                  </p:endCondLst>
                                  <p:childTnLst>
                                    <p:anim calcmode="discrete" valueType="str">
                                      <p:cBhvr>
                                        <p:cTn id="92" dur="1000" fill="hold"/>
                                        <p:tgtEl>
                                          <p:spTgt spid="2358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3" grpId="0" animBg="1"/>
      <p:bldP spid="23564" grpId="0" animBg="1"/>
      <p:bldP spid="23566" grpId="0" animBg="1"/>
      <p:bldP spid="23567" grpId="0" animBg="1"/>
      <p:bldP spid="23568" grpId="0" animBg="1"/>
      <p:bldP spid="23569" grpId="0" animBg="1"/>
      <p:bldP spid="23572" grpId="0" animBg="1"/>
      <p:bldP spid="23573" grpId="0" animBg="1"/>
      <p:bldP spid="23574" grpId="0" animBg="1"/>
      <p:bldP spid="23575" grpId="0" animBg="1"/>
      <p:bldP spid="23576" grpId="0" animBg="1"/>
      <p:bldP spid="23577" grpId="0" animBg="1"/>
      <p:bldP spid="23578" grpId="0" animBg="1"/>
      <p:bldP spid="23580" grpId="0" animBg="1"/>
      <p:bldP spid="23581" grpId="0" animBg="1"/>
      <p:bldP spid="23581" grpId="1" animBg="1"/>
      <p:bldP spid="23582" grpId="0" animBg="1"/>
      <p:bldP spid="23583" grpId="0" animBg="1"/>
      <p:bldP spid="23584" grpId="0" animBg="1"/>
      <p:bldP spid="23584" grpId="1" animBg="1"/>
      <p:bldP spid="23584" grpId="2" animBg="1"/>
      <p:bldP spid="23585" grpId="0" animBg="1"/>
      <p:bldP spid="23585" grpId="1" animBg="1"/>
      <p:bldP spid="23585"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260648"/>
            <a:ext cx="7772400" cy="1470025"/>
          </a:xfrm>
        </p:spPr>
        <p:txBody>
          <a:bodyPr/>
          <a:lstStyle/>
          <a:p>
            <a:pPr algn="l"/>
            <a:r>
              <a:rPr lang="en-GB" dirty="0" smtClean="0"/>
              <a:t>Which side is the OPPOSITE side? </a:t>
            </a:r>
            <a:endParaRPr lang="en-GB" dirty="0"/>
          </a:p>
        </p:txBody>
      </p:sp>
      <p:pic>
        <p:nvPicPr>
          <p:cNvPr id="4" name="Picture 3"/>
          <p:cNvPicPr>
            <a:picLocks noChangeAspect="1"/>
          </p:cNvPicPr>
          <p:nvPr/>
        </p:nvPicPr>
        <p:blipFill>
          <a:blip r:embed="rId2"/>
          <a:stretch>
            <a:fillRect/>
          </a:stretch>
        </p:blipFill>
        <p:spPr>
          <a:xfrm>
            <a:off x="2699792" y="1916832"/>
            <a:ext cx="4032448" cy="3315939"/>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4427984" y="2780928"/>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smtClean="0">
                          <a:solidFill>
                            <a:srgbClr val="FF0000"/>
                          </a:solidFill>
                          <a:latin typeface="Cambria Math" panose="02040503050406030204" pitchFamily="18" charset="0"/>
                          <a:ea typeface="Cambria Math" panose="02040503050406030204" pitchFamily="18" charset="0"/>
                        </a:rPr>
                        <m:t>𝜶</m:t>
                      </m:r>
                    </m:oMath>
                  </m:oMathPara>
                </a14:m>
                <a:endParaRPr lang="en-GB" sz="4000" b="1" dirty="0">
                  <a:solidFill>
                    <a:srgbClr val="FF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427984" y="2780928"/>
                <a:ext cx="457200" cy="615553"/>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352328" y="3267024"/>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𝜷</m:t>
                      </m:r>
                    </m:oMath>
                  </m:oMathPara>
                </a14:m>
                <a:endParaRPr lang="en-GB" sz="4000" b="1" dirty="0">
                  <a:solidFill>
                    <a:srgbClr val="FF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352328" y="3267024"/>
                <a:ext cx="457200" cy="615553"/>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9384" y="4924994"/>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𝜸</m:t>
                      </m:r>
                    </m:oMath>
                  </m:oMathPara>
                </a14:m>
                <a:endParaRPr lang="en-GB" sz="4000" b="1"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4199384" y="4924994"/>
                <a:ext cx="457200" cy="615553"/>
              </a:xfrm>
              <a:prstGeom prst="rect">
                <a:avLst/>
              </a:prstGeom>
              <a:blipFill rotWithShape="0">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922297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6">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260648"/>
            <a:ext cx="7772400" cy="1470025"/>
          </a:xfrm>
        </p:spPr>
        <p:txBody>
          <a:bodyPr/>
          <a:lstStyle/>
          <a:p>
            <a:pPr algn="l"/>
            <a:r>
              <a:rPr lang="en-GB" dirty="0" smtClean="0"/>
              <a:t>Which side is the OPPOSITE side? </a:t>
            </a:r>
            <a:endParaRPr lang="en-GB" dirty="0"/>
          </a:p>
        </p:txBody>
      </p:sp>
      <p:pic>
        <p:nvPicPr>
          <p:cNvPr id="3" name="Picture 2"/>
          <p:cNvPicPr>
            <a:picLocks noChangeAspect="1"/>
          </p:cNvPicPr>
          <p:nvPr/>
        </p:nvPicPr>
        <p:blipFill>
          <a:blip r:embed="rId2"/>
          <a:stretch>
            <a:fillRect/>
          </a:stretch>
        </p:blipFill>
        <p:spPr>
          <a:xfrm>
            <a:off x="2483768" y="1730673"/>
            <a:ext cx="3528392" cy="3410779"/>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4137720" y="2712280"/>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smtClean="0">
                          <a:solidFill>
                            <a:srgbClr val="FF0000"/>
                          </a:solidFill>
                          <a:latin typeface="Cambria Math" panose="02040503050406030204" pitchFamily="18" charset="0"/>
                          <a:ea typeface="Cambria Math" panose="02040503050406030204" pitchFamily="18" charset="0"/>
                        </a:rPr>
                        <m:t>𝜶</m:t>
                      </m:r>
                    </m:oMath>
                  </m:oMathPara>
                </a14:m>
                <a:endParaRPr lang="en-GB" sz="4000" b="1" dirty="0">
                  <a:solidFill>
                    <a:srgbClr val="FF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137720" y="2712280"/>
                <a:ext cx="457200" cy="615553"/>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335796" y="3156656"/>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𝜷</m:t>
                      </m:r>
                    </m:oMath>
                  </m:oMathPara>
                </a14:m>
                <a:endParaRPr lang="en-GB" sz="4000" b="1" dirty="0">
                  <a:solidFill>
                    <a:srgbClr val="FF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335796" y="3156656"/>
                <a:ext cx="457200" cy="615553"/>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790764" y="4437112"/>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𝜸</m:t>
                      </m:r>
                    </m:oMath>
                  </m:oMathPara>
                </a14:m>
                <a:endParaRPr lang="en-GB" sz="4000" b="1"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3790764" y="4437112"/>
                <a:ext cx="457200" cy="615553"/>
              </a:xfrm>
              <a:prstGeom prst="rect">
                <a:avLst/>
              </a:prstGeom>
              <a:blipFill rotWithShape="0">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35499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260648"/>
            <a:ext cx="7772400" cy="1470025"/>
          </a:xfrm>
        </p:spPr>
        <p:txBody>
          <a:bodyPr/>
          <a:lstStyle/>
          <a:p>
            <a:pPr algn="l"/>
            <a:r>
              <a:rPr lang="en-GB" dirty="0" smtClean="0"/>
              <a:t>Which side is the HYPOTENUSE? </a:t>
            </a:r>
            <a:endParaRPr lang="en-GB" dirty="0"/>
          </a:p>
        </p:txBody>
      </p:sp>
      <p:pic>
        <p:nvPicPr>
          <p:cNvPr id="4" name="Picture 3"/>
          <p:cNvPicPr>
            <a:picLocks noChangeAspect="1"/>
          </p:cNvPicPr>
          <p:nvPr/>
        </p:nvPicPr>
        <p:blipFill>
          <a:blip r:embed="rId2"/>
          <a:stretch>
            <a:fillRect/>
          </a:stretch>
        </p:blipFill>
        <p:spPr>
          <a:xfrm>
            <a:off x="2699792" y="1916832"/>
            <a:ext cx="4032448" cy="3315939"/>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4427984" y="2780928"/>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smtClean="0">
                          <a:solidFill>
                            <a:srgbClr val="FF0000"/>
                          </a:solidFill>
                          <a:latin typeface="Cambria Math" panose="02040503050406030204" pitchFamily="18" charset="0"/>
                          <a:ea typeface="Cambria Math" panose="02040503050406030204" pitchFamily="18" charset="0"/>
                        </a:rPr>
                        <m:t>𝜶</m:t>
                      </m:r>
                    </m:oMath>
                  </m:oMathPara>
                </a14:m>
                <a:endParaRPr lang="en-GB" sz="4000" b="1" dirty="0">
                  <a:solidFill>
                    <a:srgbClr val="FF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427984" y="2780928"/>
                <a:ext cx="457200" cy="615553"/>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352328" y="3267024"/>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𝜷</m:t>
                      </m:r>
                    </m:oMath>
                  </m:oMathPara>
                </a14:m>
                <a:endParaRPr lang="en-GB" sz="4000" b="1" dirty="0">
                  <a:solidFill>
                    <a:srgbClr val="FF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352328" y="3267024"/>
                <a:ext cx="457200" cy="615553"/>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9384" y="4924994"/>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𝜸</m:t>
                      </m:r>
                    </m:oMath>
                  </m:oMathPara>
                </a14:m>
                <a:endParaRPr lang="en-GB" sz="4000" b="1"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4199384" y="4924994"/>
                <a:ext cx="457200" cy="615553"/>
              </a:xfrm>
              <a:prstGeom prst="rect">
                <a:avLst/>
              </a:prstGeom>
              <a:blipFill rotWithShape="0">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49051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260648"/>
            <a:ext cx="7772400" cy="1470025"/>
          </a:xfrm>
        </p:spPr>
        <p:txBody>
          <a:bodyPr/>
          <a:lstStyle/>
          <a:p>
            <a:pPr algn="l"/>
            <a:r>
              <a:rPr lang="en-GB" dirty="0" smtClean="0"/>
              <a:t>Which side is the HYPOTENUSE? </a:t>
            </a:r>
            <a:endParaRPr lang="en-GB" dirty="0"/>
          </a:p>
        </p:txBody>
      </p:sp>
      <p:pic>
        <p:nvPicPr>
          <p:cNvPr id="3" name="Picture 2"/>
          <p:cNvPicPr>
            <a:picLocks noChangeAspect="1"/>
          </p:cNvPicPr>
          <p:nvPr/>
        </p:nvPicPr>
        <p:blipFill>
          <a:blip r:embed="rId2"/>
          <a:stretch>
            <a:fillRect/>
          </a:stretch>
        </p:blipFill>
        <p:spPr>
          <a:xfrm>
            <a:off x="2483768" y="1730673"/>
            <a:ext cx="3528392" cy="3410779"/>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4137720" y="2712280"/>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smtClean="0">
                          <a:solidFill>
                            <a:srgbClr val="FF0000"/>
                          </a:solidFill>
                          <a:latin typeface="Cambria Math" panose="02040503050406030204" pitchFamily="18" charset="0"/>
                          <a:ea typeface="Cambria Math" panose="02040503050406030204" pitchFamily="18" charset="0"/>
                        </a:rPr>
                        <m:t>𝜶</m:t>
                      </m:r>
                    </m:oMath>
                  </m:oMathPara>
                </a14:m>
                <a:endParaRPr lang="en-GB" sz="4000" b="1" dirty="0">
                  <a:solidFill>
                    <a:srgbClr val="FF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137720" y="2712280"/>
                <a:ext cx="457200" cy="615553"/>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335796" y="3156656"/>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𝜷</m:t>
                      </m:r>
                    </m:oMath>
                  </m:oMathPara>
                </a14:m>
                <a:endParaRPr lang="en-GB" sz="4000" b="1" dirty="0">
                  <a:solidFill>
                    <a:srgbClr val="FF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335796" y="3156656"/>
                <a:ext cx="457200" cy="615553"/>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790764" y="4437112"/>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𝜸</m:t>
                      </m:r>
                    </m:oMath>
                  </m:oMathPara>
                </a14:m>
                <a:endParaRPr lang="en-GB" sz="4000" b="1"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3790764" y="4437112"/>
                <a:ext cx="457200" cy="615553"/>
              </a:xfrm>
              <a:prstGeom prst="rect">
                <a:avLst/>
              </a:prstGeom>
              <a:blipFill rotWithShape="0">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23550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260648"/>
            <a:ext cx="7772400" cy="1470025"/>
          </a:xfrm>
        </p:spPr>
        <p:txBody>
          <a:bodyPr/>
          <a:lstStyle/>
          <a:p>
            <a:pPr algn="l"/>
            <a:r>
              <a:rPr lang="en-GB" dirty="0" smtClean="0"/>
              <a:t>Which side is the ADJACENT side? </a:t>
            </a:r>
            <a:endParaRPr lang="en-GB" dirty="0"/>
          </a:p>
        </p:txBody>
      </p:sp>
      <p:pic>
        <p:nvPicPr>
          <p:cNvPr id="3" name="Picture 2"/>
          <p:cNvPicPr>
            <a:picLocks noChangeAspect="1"/>
          </p:cNvPicPr>
          <p:nvPr/>
        </p:nvPicPr>
        <p:blipFill>
          <a:blip r:embed="rId2"/>
          <a:stretch>
            <a:fillRect/>
          </a:stretch>
        </p:blipFill>
        <p:spPr>
          <a:xfrm>
            <a:off x="2483768" y="1730673"/>
            <a:ext cx="3528392" cy="3410779"/>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4137720" y="2712280"/>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smtClean="0">
                          <a:solidFill>
                            <a:srgbClr val="FF0000"/>
                          </a:solidFill>
                          <a:latin typeface="Cambria Math" panose="02040503050406030204" pitchFamily="18" charset="0"/>
                          <a:ea typeface="Cambria Math" panose="02040503050406030204" pitchFamily="18" charset="0"/>
                        </a:rPr>
                        <m:t>𝜶</m:t>
                      </m:r>
                    </m:oMath>
                  </m:oMathPara>
                </a14:m>
                <a:endParaRPr lang="en-GB" sz="4000" b="1" dirty="0">
                  <a:solidFill>
                    <a:srgbClr val="FF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137720" y="2712280"/>
                <a:ext cx="457200" cy="615553"/>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335796" y="3156656"/>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𝜷</m:t>
                      </m:r>
                    </m:oMath>
                  </m:oMathPara>
                </a14:m>
                <a:endParaRPr lang="en-GB" sz="4000" b="1" dirty="0">
                  <a:solidFill>
                    <a:srgbClr val="FF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335796" y="3156656"/>
                <a:ext cx="457200" cy="615553"/>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790764" y="4437112"/>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𝜸</m:t>
                      </m:r>
                    </m:oMath>
                  </m:oMathPara>
                </a14:m>
                <a:endParaRPr lang="en-GB" sz="4000" b="1"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3790764" y="4437112"/>
                <a:ext cx="457200" cy="615553"/>
              </a:xfrm>
              <a:prstGeom prst="rect">
                <a:avLst/>
              </a:prstGeom>
              <a:blipFill rotWithShape="0">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75476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Which side is the ADJACENT side? </a:t>
            </a:r>
            <a:endParaRPr lang="en-GB" dirty="0"/>
          </a:p>
        </p:txBody>
      </p:sp>
      <p:pic>
        <p:nvPicPr>
          <p:cNvPr id="4" name="Content Placeholder 3"/>
          <p:cNvPicPr>
            <a:picLocks noGrp="1" noChangeAspect="1"/>
          </p:cNvPicPr>
          <p:nvPr>
            <p:ph idx="1"/>
          </p:nvPr>
        </p:nvPicPr>
        <p:blipFill>
          <a:blip r:embed="rId2"/>
          <a:stretch>
            <a:fillRect/>
          </a:stretch>
        </p:blipFill>
        <p:spPr>
          <a:xfrm>
            <a:off x="2987824" y="2060848"/>
            <a:ext cx="3604989" cy="3367451"/>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4932040" y="2348880"/>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smtClean="0">
                          <a:solidFill>
                            <a:srgbClr val="FF0000"/>
                          </a:solidFill>
                          <a:latin typeface="Cambria Math" panose="02040503050406030204" pitchFamily="18" charset="0"/>
                          <a:ea typeface="Cambria Math" panose="02040503050406030204" pitchFamily="18" charset="0"/>
                        </a:rPr>
                        <m:t>𝜶</m:t>
                      </m:r>
                    </m:oMath>
                  </m:oMathPara>
                </a14:m>
                <a:endParaRPr lang="en-GB" sz="4000" b="1" dirty="0">
                  <a:solidFill>
                    <a:srgbClr val="FF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932040" y="2348880"/>
                <a:ext cx="457200" cy="615553"/>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347864" y="3284984"/>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𝜷</m:t>
                      </m:r>
                    </m:oMath>
                  </m:oMathPara>
                </a14:m>
                <a:endParaRPr lang="en-GB" sz="4000" b="1" dirty="0">
                  <a:solidFill>
                    <a:srgbClr val="FF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347864" y="3284984"/>
                <a:ext cx="457200" cy="615553"/>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790318" y="4149080"/>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𝜸</m:t>
                      </m:r>
                    </m:oMath>
                  </m:oMathPara>
                </a14:m>
                <a:endParaRPr lang="en-GB" sz="4000" b="1"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4790318" y="4149080"/>
                <a:ext cx="457200" cy="615553"/>
              </a:xfrm>
              <a:prstGeom prst="rect">
                <a:avLst/>
              </a:prstGeom>
              <a:blipFill rotWithShape="0">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900061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Which side is the ADJACENT side? </a:t>
            </a:r>
            <a:endParaRPr lang="en-GB" dirty="0"/>
          </a:p>
        </p:txBody>
      </p:sp>
      <mc:AlternateContent xmlns:mc="http://schemas.openxmlformats.org/markup-compatibility/2006" xmlns:a14="http://schemas.microsoft.com/office/drawing/2010/main">
        <mc:Choice Requires="a14">
          <p:sp>
            <p:nvSpPr>
              <p:cNvPr id="5" name="TextBox 4"/>
              <p:cNvSpPr txBox="1"/>
              <p:nvPr/>
            </p:nvSpPr>
            <p:spPr>
              <a:xfrm>
                <a:off x="5666257" y="3533527"/>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smtClean="0">
                          <a:solidFill>
                            <a:srgbClr val="FF0000"/>
                          </a:solidFill>
                          <a:latin typeface="Cambria Math" panose="02040503050406030204" pitchFamily="18" charset="0"/>
                          <a:ea typeface="Cambria Math" panose="02040503050406030204" pitchFamily="18" charset="0"/>
                        </a:rPr>
                        <m:t>𝜶</m:t>
                      </m:r>
                    </m:oMath>
                  </m:oMathPara>
                </a14:m>
                <a:endParaRPr lang="en-GB" sz="4000" b="1" dirty="0">
                  <a:solidFill>
                    <a:srgbClr val="FF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5666257" y="3533527"/>
                <a:ext cx="457200" cy="615553"/>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563888" y="3429000"/>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𝜷</m:t>
                      </m:r>
                    </m:oMath>
                  </m:oMathPara>
                </a14:m>
                <a:endParaRPr lang="en-GB" sz="4000" b="1" dirty="0">
                  <a:solidFill>
                    <a:srgbClr val="FF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563888" y="3429000"/>
                <a:ext cx="457200" cy="615553"/>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343400" y="5767883"/>
                <a:ext cx="457200" cy="615553"/>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r>
                        <a:rPr lang="en-GB" sz="4000" b="1" i="1" dirty="0" smtClean="0">
                          <a:solidFill>
                            <a:srgbClr val="FF0000"/>
                          </a:solidFill>
                          <a:latin typeface="Cambria Math" panose="02040503050406030204" pitchFamily="18" charset="0"/>
                          <a:ea typeface="Cambria Math" panose="02040503050406030204" pitchFamily="18" charset="0"/>
                        </a:rPr>
                        <m:t>𝜸</m:t>
                      </m:r>
                    </m:oMath>
                  </m:oMathPara>
                </a14:m>
                <a:endParaRPr lang="en-GB" sz="4000" b="1"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4343400" y="5767883"/>
                <a:ext cx="457200" cy="615553"/>
              </a:xfrm>
              <a:prstGeom prst="rect">
                <a:avLst/>
              </a:prstGeom>
              <a:blipFill rotWithShape="0">
                <a:blip r:embed="rId5"/>
                <a:stretch>
                  <a:fillRect/>
                </a:stretch>
              </a:blipFill>
            </p:spPr>
            <p:txBody>
              <a:bodyPr/>
              <a:lstStyle/>
              <a:p>
                <a:r>
                  <a:rPr lang="en-GB">
                    <a:noFill/>
                  </a:rPr>
                  <a:t> </a:t>
                </a:r>
              </a:p>
            </p:txBody>
          </p:sp>
        </mc:Fallback>
      </mc:AlternateContent>
      <p:sp>
        <p:nvSpPr>
          <p:cNvPr id="8" name="Isosceles Triangle 7"/>
          <p:cNvSpPr/>
          <p:nvPr/>
        </p:nvSpPr>
        <p:spPr>
          <a:xfrm>
            <a:off x="3059832" y="2002197"/>
            <a:ext cx="2647187" cy="3796680"/>
          </a:xfrm>
          <a:prstGeom prst="triangle">
            <a:avLst>
              <a:gd name="adj" fmla="val 8059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Tree>
    <p:extLst>
      <p:ext uri="{BB962C8B-B14F-4D97-AF65-F5344CB8AC3E}">
        <p14:creationId xmlns:p14="http://schemas.microsoft.com/office/powerpoint/2010/main" val="209046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p:cNvGraphicFramePr>
            <a:graphicFrameLocks noGrp="1"/>
          </p:cNvGraphicFramePr>
          <p:nvPr/>
        </p:nvGraphicFramePr>
        <p:xfrm>
          <a:off x="278970" y="1952784"/>
          <a:ext cx="8617056" cy="4788976"/>
        </p:xfrm>
        <a:graphic>
          <a:graphicData uri="http://schemas.openxmlformats.org/drawingml/2006/table">
            <a:tbl>
              <a:tblPr firstRow="1" bandRow="1">
                <a:tableStyleId>{5940675A-B579-460E-94D1-54222C63F5DA}</a:tableStyleId>
              </a:tblPr>
              <a:tblGrid>
                <a:gridCol w="2872352"/>
                <a:gridCol w="2872352"/>
                <a:gridCol w="2872352"/>
              </a:tblGrid>
              <a:tr h="2394488">
                <a:tc>
                  <a:txBody>
                    <a:bodyPr/>
                    <a:lstStyle/>
                    <a:p>
                      <a:r>
                        <a:rPr lang="en-GB" dirty="0" smtClean="0"/>
                        <a:t>1.</a:t>
                      </a:r>
                      <a:endParaRPr lang="en-GB" dirty="0"/>
                    </a:p>
                  </a:txBody>
                  <a:tcPr/>
                </a:tc>
                <a:tc>
                  <a:txBody>
                    <a:bodyPr/>
                    <a:lstStyle/>
                    <a:p>
                      <a:r>
                        <a:rPr lang="en-GB" dirty="0" smtClean="0"/>
                        <a:t>2.</a:t>
                      </a:r>
                      <a:endParaRPr lang="en-GB" dirty="0"/>
                    </a:p>
                  </a:txBody>
                  <a:tcPr/>
                </a:tc>
                <a:tc>
                  <a:txBody>
                    <a:bodyPr/>
                    <a:lstStyle/>
                    <a:p>
                      <a:r>
                        <a:rPr lang="en-GB" dirty="0" smtClean="0"/>
                        <a:t>3.</a:t>
                      </a:r>
                      <a:endParaRPr lang="en-GB" dirty="0"/>
                    </a:p>
                  </a:txBody>
                  <a:tcPr/>
                </a:tc>
              </a:tr>
              <a:tr h="2394488">
                <a:tc>
                  <a:txBody>
                    <a:bodyPr/>
                    <a:lstStyle/>
                    <a:p>
                      <a:r>
                        <a:rPr lang="en-GB" dirty="0" smtClean="0"/>
                        <a:t>4.</a:t>
                      </a:r>
                      <a:endParaRPr lang="en-GB" dirty="0"/>
                    </a:p>
                  </a:txBody>
                  <a:tcPr/>
                </a:tc>
                <a:tc>
                  <a:txBody>
                    <a:bodyPr/>
                    <a:lstStyle/>
                    <a:p>
                      <a:r>
                        <a:rPr lang="en-GB" dirty="0" smtClean="0"/>
                        <a:t>5.</a:t>
                      </a:r>
                      <a:endParaRPr lang="en-GB" dirty="0"/>
                    </a:p>
                  </a:txBody>
                  <a:tcPr/>
                </a:tc>
                <a:tc>
                  <a:txBody>
                    <a:bodyPr/>
                    <a:lstStyle/>
                    <a:p>
                      <a:r>
                        <a:rPr lang="en-GB" dirty="0" smtClean="0"/>
                        <a:t>6.</a:t>
                      </a:r>
                      <a:endParaRPr lang="en-GB" dirty="0"/>
                    </a:p>
                  </a:txBody>
                  <a:tcPr/>
                </a:tc>
              </a:tr>
            </a:tbl>
          </a:graphicData>
        </a:graphic>
      </p:graphicFrame>
      <p:sp>
        <p:nvSpPr>
          <p:cNvPr id="2" name="Text Box 18"/>
          <p:cNvSpPr txBox="1">
            <a:spLocks noChangeArrowheads="1"/>
          </p:cNvSpPr>
          <p:nvPr/>
        </p:nvSpPr>
        <p:spPr bwMode="auto">
          <a:xfrm>
            <a:off x="176135" y="196098"/>
            <a:ext cx="4488858" cy="954107"/>
          </a:xfrm>
          <a:prstGeom prst="rect">
            <a:avLst/>
          </a:prstGeom>
          <a:noFill/>
          <a:ln w="9525">
            <a:noFill/>
            <a:miter lim="800000"/>
            <a:headEnd/>
            <a:tailEnd/>
          </a:ln>
          <a:effectLst/>
        </p:spPr>
        <p:txBody>
          <a:bodyPr wrap="square">
            <a:spAutoFit/>
          </a:bodyPr>
          <a:lstStyle/>
          <a:p>
            <a:pPr fontAlgn="base">
              <a:spcBef>
                <a:spcPct val="0"/>
              </a:spcBef>
              <a:spcAft>
                <a:spcPct val="0"/>
              </a:spcAft>
            </a:pPr>
            <a:r>
              <a:rPr lang="en-GB" sz="3200" dirty="0" smtClean="0">
                <a:solidFill>
                  <a:srgbClr val="000000"/>
                </a:solidFill>
              </a:rPr>
              <a:t>Title: </a:t>
            </a:r>
            <a:r>
              <a:rPr lang="en-GB" sz="2400" dirty="0" smtClean="0">
                <a:solidFill>
                  <a:srgbClr val="000000"/>
                </a:solidFill>
              </a:rPr>
              <a:t>Identifying </a:t>
            </a:r>
            <a:r>
              <a:rPr lang="en-GB" sz="2400" dirty="0">
                <a:solidFill>
                  <a:srgbClr val="000000"/>
                </a:solidFill>
              </a:rPr>
              <a:t>Hypotenuse, Opposite and </a:t>
            </a:r>
            <a:r>
              <a:rPr lang="en-GB" sz="2400" dirty="0" smtClean="0">
                <a:solidFill>
                  <a:srgbClr val="000000"/>
                </a:solidFill>
              </a:rPr>
              <a:t>Adjacent sides</a:t>
            </a:r>
            <a:endParaRPr lang="en-US" sz="2400" dirty="0">
              <a:solidFill>
                <a:srgbClr val="000000"/>
              </a:solidFill>
            </a:endParaRPr>
          </a:p>
        </p:txBody>
      </p:sp>
      <p:grpSp>
        <p:nvGrpSpPr>
          <p:cNvPr id="5" name="Group 16"/>
          <p:cNvGrpSpPr/>
          <p:nvPr/>
        </p:nvGrpSpPr>
        <p:grpSpPr>
          <a:xfrm flipH="1">
            <a:off x="929899" y="2479719"/>
            <a:ext cx="1502596" cy="1264499"/>
            <a:chOff x="929899" y="2030277"/>
            <a:chExt cx="1502596" cy="1264499"/>
          </a:xfrm>
        </p:grpSpPr>
        <p:sp>
          <p:nvSpPr>
            <p:cNvPr id="3"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4"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84997" name="Object 5"/>
          <p:cNvGraphicFramePr>
            <a:graphicFrameLocks noChangeAspect="1"/>
          </p:cNvGraphicFramePr>
          <p:nvPr/>
        </p:nvGraphicFramePr>
        <p:xfrm>
          <a:off x="1779966" y="3438489"/>
          <a:ext cx="296808" cy="327139"/>
        </p:xfrm>
        <a:graphic>
          <a:graphicData uri="http://schemas.openxmlformats.org/presentationml/2006/ole">
            <mc:AlternateContent xmlns:mc="http://schemas.openxmlformats.org/markup-compatibility/2006">
              <mc:Choice xmlns:v="urn:schemas-microsoft-com:vml" Requires="v">
                <p:oleObj spid="_x0000_s2060" name="Equation" r:id="rId4" imgW="126720" imgH="139680" progId="Equation.3">
                  <p:embed/>
                </p:oleObj>
              </mc:Choice>
              <mc:Fallback>
                <p:oleObj name="Equation" r:id="rId4" imgW="126720" imgH="1396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9966" y="3438489"/>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247973" y="1580816"/>
            <a:ext cx="6814751" cy="369332"/>
          </a:xfrm>
          <a:prstGeom prst="rect">
            <a:avLst/>
          </a:prstGeom>
          <a:noFill/>
        </p:spPr>
        <p:txBody>
          <a:bodyPr wrap="none" rtlCol="0">
            <a:spAutoFit/>
          </a:bodyPr>
          <a:lstStyle/>
          <a:p>
            <a:r>
              <a:rPr lang="en-GB" dirty="0" smtClean="0">
                <a:solidFill>
                  <a:srgbClr val="000000"/>
                </a:solidFill>
              </a:rPr>
              <a:t>In your book copy the triangles and label </a:t>
            </a:r>
            <a:r>
              <a:rPr lang="en-GB" dirty="0">
                <a:solidFill>
                  <a:srgbClr val="000000"/>
                </a:solidFill>
              </a:rPr>
              <a:t>the sides as H, O and A</a:t>
            </a:r>
          </a:p>
        </p:txBody>
      </p:sp>
      <p:sp>
        <p:nvSpPr>
          <p:cNvPr id="16" name="TextBox 15"/>
          <p:cNvSpPr txBox="1"/>
          <p:nvPr/>
        </p:nvSpPr>
        <p:spPr>
          <a:xfrm>
            <a:off x="6921154" y="245097"/>
            <a:ext cx="1806905" cy="923330"/>
          </a:xfrm>
          <a:prstGeom prst="rect">
            <a:avLst/>
          </a:prstGeom>
          <a:noFill/>
        </p:spPr>
        <p:txBody>
          <a:bodyPr wrap="none" rtlCol="0">
            <a:spAutoFit/>
          </a:bodyPr>
          <a:lstStyle/>
          <a:p>
            <a:r>
              <a:rPr lang="en-GB" dirty="0" smtClean="0">
                <a:solidFill>
                  <a:srgbClr val="000000"/>
                </a:solidFill>
              </a:rPr>
              <a:t>H </a:t>
            </a:r>
            <a:r>
              <a:rPr lang="en-GB" dirty="0">
                <a:solidFill>
                  <a:srgbClr val="000000"/>
                </a:solidFill>
              </a:rPr>
              <a:t>= hypotenuse</a:t>
            </a:r>
          </a:p>
          <a:p>
            <a:r>
              <a:rPr lang="en-GB" dirty="0" smtClean="0">
                <a:solidFill>
                  <a:srgbClr val="000000"/>
                </a:solidFill>
              </a:rPr>
              <a:t>O </a:t>
            </a:r>
            <a:r>
              <a:rPr lang="en-GB" dirty="0">
                <a:solidFill>
                  <a:srgbClr val="000000"/>
                </a:solidFill>
              </a:rPr>
              <a:t>= opposite</a:t>
            </a:r>
          </a:p>
          <a:p>
            <a:r>
              <a:rPr lang="en-GB" dirty="0" smtClean="0">
                <a:solidFill>
                  <a:srgbClr val="000000"/>
                </a:solidFill>
              </a:rPr>
              <a:t>A = </a:t>
            </a:r>
            <a:r>
              <a:rPr lang="en-GB" dirty="0">
                <a:solidFill>
                  <a:srgbClr val="000000"/>
                </a:solidFill>
              </a:rPr>
              <a:t>adjacent</a:t>
            </a:r>
          </a:p>
        </p:txBody>
      </p:sp>
      <p:grpSp>
        <p:nvGrpSpPr>
          <p:cNvPr id="6" name="Group 17"/>
          <p:cNvGrpSpPr/>
          <p:nvPr/>
        </p:nvGrpSpPr>
        <p:grpSpPr>
          <a:xfrm flipH="1">
            <a:off x="3980482" y="2461637"/>
            <a:ext cx="1502596" cy="1264499"/>
            <a:chOff x="929899" y="2030277"/>
            <a:chExt cx="1502596" cy="1264499"/>
          </a:xfrm>
        </p:grpSpPr>
        <p:sp>
          <p:nvSpPr>
            <p:cNvPr id="19"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20"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24" name="Object 5"/>
          <p:cNvGraphicFramePr>
            <a:graphicFrameLocks noChangeAspect="1"/>
          </p:cNvGraphicFramePr>
          <p:nvPr/>
        </p:nvGraphicFramePr>
        <p:xfrm>
          <a:off x="3978142" y="2676489"/>
          <a:ext cx="296808" cy="327139"/>
        </p:xfrm>
        <a:graphic>
          <a:graphicData uri="http://schemas.openxmlformats.org/presentationml/2006/ole">
            <mc:AlternateContent xmlns:mc="http://schemas.openxmlformats.org/markup-compatibility/2006">
              <mc:Choice xmlns:v="urn:schemas-microsoft-com:vml" Requires="v">
                <p:oleObj spid="_x0000_s2061" name="Equation" r:id="rId6" imgW="126720" imgH="139680" progId="Equation.3">
                  <p:embed/>
                </p:oleObj>
              </mc:Choice>
              <mc:Fallback>
                <p:oleObj name="Equation" r:id="rId6" imgW="126720" imgH="1396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8142" y="2676489"/>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7" name="Group 24"/>
          <p:cNvGrpSpPr/>
          <p:nvPr/>
        </p:nvGrpSpPr>
        <p:grpSpPr>
          <a:xfrm rot="6599226" flipH="1">
            <a:off x="6909663" y="2756100"/>
            <a:ext cx="1502596" cy="1264499"/>
            <a:chOff x="929899" y="2030277"/>
            <a:chExt cx="1502596" cy="1264499"/>
          </a:xfrm>
        </p:grpSpPr>
        <p:sp>
          <p:nvSpPr>
            <p:cNvPr id="26"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27"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31" name="Object 5"/>
          <p:cNvGraphicFramePr>
            <a:graphicFrameLocks noChangeAspect="1"/>
          </p:cNvGraphicFramePr>
          <p:nvPr/>
        </p:nvGraphicFramePr>
        <p:xfrm>
          <a:off x="6953817" y="3342916"/>
          <a:ext cx="296808" cy="327139"/>
        </p:xfrm>
        <a:graphic>
          <a:graphicData uri="http://schemas.openxmlformats.org/presentationml/2006/ole">
            <mc:AlternateContent xmlns:mc="http://schemas.openxmlformats.org/markup-compatibility/2006">
              <mc:Choice xmlns:v="urn:schemas-microsoft-com:vml" Requires="v">
                <p:oleObj spid="_x0000_s2062" name="Equation" r:id="rId7" imgW="126720" imgH="139680" progId="Equation.3">
                  <p:embed/>
                </p:oleObj>
              </mc:Choice>
              <mc:Fallback>
                <p:oleObj name="Equation" r:id="rId7" imgW="126720" imgH="1396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3817" y="3342916"/>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8" name="Group 31"/>
          <p:cNvGrpSpPr/>
          <p:nvPr/>
        </p:nvGrpSpPr>
        <p:grpSpPr>
          <a:xfrm rot="6599226" flipH="1">
            <a:off x="940233" y="5171256"/>
            <a:ext cx="1502596" cy="1264499"/>
            <a:chOff x="929899" y="2030277"/>
            <a:chExt cx="1502596" cy="1264499"/>
          </a:xfrm>
        </p:grpSpPr>
        <p:sp>
          <p:nvSpPr>
            <p:cNvPr id="33"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34"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38" name="Object 5"/>
          <p:cNvGraphicFramePr>
            <a:graphicFrameLocks noChangeAspect="1"/>
          </p:cNvGraphicFramePr>
          <p:nvPr/>
        </p:nvGraphicFramePr>
        <p:xfrm>
          <a:off x="2038272" y="5200133"/>
          <a:ext cx="296808" cy="327139"/>
        </p:xfrm>
        <a:graphic>
          <a:graphicData uri="http://schemas.openxmlformats.org/presentationml/2006/ole">
            <mc:AlternateContent xmlns:mc="http://schemas.openxmlformats.org/markup-compatibility/2006">
              <mc:Choice xmlns:v="urn:schemas-microsoft-com:vml" Requires="v">
                <p:oleObj spid="_x0000_s2063" name="Equation" r:id="rId8" imgW="126720" imgH="139680" progId="Equation.3">
                  <p:embed/>
                </p:oleObj>
              </mc:Choice>
              <mc:Fallback>
                <p:oleObj name="Equation" r:id="rId8" imgW="126720" imgH="1396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8272" y="5200133"/>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9" name="Group 38"/>
          <p:cNvGrpSpPr/>
          <p:nvPr/>
        </p:nvGrpSpPr>
        <p:grpSpPr>
          <a:xfrm rot="19472883" flipH="1">
            <a:off x="3931406" y="4706306"/>
            <a:ext cx="1502596" cy="1264499"/>
            <a:chOff x="929899" y="2030277"/>
            <a:chExt cx="1502596" cy="1264499"/>
          </a:xfrm>
        </p:grpSpPr>
        <p:sp>
          <p:nvSpPr>
            <p:cNvPr id="40"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41"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45" name="Object 5"/>
          <p:cNvGraphicFramePr>
            <a:graphicFrameLocks noChangeAspect="1"/>
          </p:cNvGraphicFramePr>
          <p:nvPr/>
        </p:nvGraphicFramePr>
        <p:xfrm>
          <a:off x="5029444" y="5386112"/>
          <a:ext cx="296808" cy="327139"/>
        </p:xfrm>
        <a:graphic>
          <a:graphicData uri="http://schemas.openxmlformats.org/presentationml/2006/ole">
            <mc:AlternateContent xmlns:mc="http://schemas.openxmlformats.org/markup-compatibility/2006">
              <mc:Choice xmlns:v="urn:schemas-microsoft-com:vml" Requires="v">
                <p:oleObj spid="_x0000_s2064" name="Equation" r:id="rId9" imgW="126720" imgH="139680" progId="Equation.3">
                  <p:embed/>
                </p:oleObj>
              </mc:Choice>
              <mc:Fallback>
                <p:oleObj name="Equation" r:id="rId9" imgW="126720" imgH="1396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444" y="5386112"/>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 name="Group 45"/>
          <p:cNvGrpSpPr/>
          <p:nvPr/>
        </p:nvGrpSpPr>
        <p:grpSpPr>
          <a:xfrm rot="19472883" flipH="1">
            <a:off x="6780511" y="4688225"/>
            <a:ext cx="1502596" cy="1264499"/>
            <a:chOff x="929899" y="2030277"/>
            <a:chExt cx="1502596" cy="1264499"/>
          </a:xfrm>
        </p:grpSpPr>
        <p:sp>
          <p:nvSpPr>
            <p:cNvPr id="47"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48"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52" name="Object 5"/>
          <p:cNvGraphicFramePr>
            <a:graphicFrameLocks noChangeAspect="1"/>
          </p:cNvGraphicFramePr>
          <p:nvPr/>
        </p:nvGraphicFramePr>
        <p:xfrm>
          <a:off x="6747173" y="5290540"/>
          <a:ext cx="296808" cy="327139"/>
        </p:xfrm>
        <a:graphic>
          <a:graphicData uri="http://schemas.openxmlformats.org/presentationml/2006/ole">
            <mc:AlternateContent xmlns:mc="http://schemas.openxmlformats.org/markup-compatibility/2006">
              <mc:Choice xmlns:v="urn:schemas-microsoft-com:vml" Requires="v">
                <p:oleObj spid="_x0000_s2065" name="Equation" r:id="rId10" imgW="126720" imgH="139680" progId="Equation.3">
                  <p:embed/>
                </p:oleObj>
              </mc:Choice>
              <mc:Fallback>
                <p:oleObj name="Equation" r:id="rId10" imgW="126720" imgH="1396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7173" y="5290540"/>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4" name="AutoShape 4"/>
          <p:cNvSpPr>
            <a:spLocks noChangeArrowheads="1"/>
          </p:cNvSpPr>
          <p:nvPr/>
        </p:nvSpPr>
        <p:spPr bwMode="auto">
          <a:xfrm flipH="1">
            <a:off x="5080861" y="247973"/>
            <a:ext cx="1502596" cy="796965"/>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55" name="Rectangle 5"/>
          <p:cNvSpPr>
            <a:spLocks noChangeArrowheads="1"/>
          </p:cNvSpPr>
          <p:nvPr/>
        </p:nvSpPr>
        <p:spPr bwMode="auto">
          <a:xfrm>
            <a:off x="6403457" y="864938"/>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aphicFrame>
        <p:nvGraphicFramePr>
          <p:cNvPr id="56" name="Object 2"/>
          <p:cNvGraphicFramePr>
            <a:graphicFrameLocks noChangeAspect="1"/>
          </p:cNvGraphicFramePr>
          <p:nvPr/>
        </p:nvGraphicFramePr>
        <p:xfrm>
          <a:off x="5821174" y="1031496"/>
          <a:ext cx="260350" cy="282575"/>
        </p:xfrm>
        <a:graphic>
          <a:graphicData uri="http://schemas.openxmlformats.org/presentationml/2006/ole">
            <mc:AlternateContent xmlns:mc="http://schemas.openxmlformats.org/markup-compatibility/2006">
              <mc:Choice xmlns:v="urn:schemas-microsoft-com:vml" Requires="v">
                <p:oleObj spid="_x0000_s2066" name="Equation" r:id="rId11" imgW="152280" imgH="164880" progId="Equation.3">
                  <p:embed/>
                </p:oleObj>
              </mc:Choice>
              <mc:Fallback>
                <p:oleObj name="Equation" r:id="rId11" imgW="152280" imgH="16488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21174" y="1031496"/>
                        <a:ext cx="26035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7" name="Object 3"/>
          <p:cNvGraphicFramePr>
            <a:graphicFrameLocks noChangeAspect="1"/>
          </p:cNvGraphicFramePr>
          <p:nvPr/>
        </p:nvGraphicFramePr>
        <p:xfrm>
          <a:off x="6594797" y="508134"/>
          <a:ext cx="260350" cy="304800"/>
        </p:xfrm>
        <a:graphic>
          <a:graphicData uri="http://schemas.openxmlformats.org/presentationml/2006/ole">
            <mc:AlternateContent xmlns:mc="http://schemas.openxmlformats.org/markup-compatibility/2006">
              <mc:Choice xmlns:v="urn:schemas-microsoft-com:vml" Requires="v">
                <p:oleObj spid="_x0000_s2067" name="Equation" r:id="rId13" imgW="152280" imgH="177480" progId="Equation.3">
                  <p:embed/>
                </p:oleObj>
              </mc:Choice>
              <mc:Fallback>
                <p:oleObj name="Equation" r:id="rId13" imgW="152280" imgH="17748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94797" y="508134"/>
                        <a:ext cx="2603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8" name="Object 4"/>
          <p:cNvGraphicFramePr>
            <a:graphicFrameLocks noChangeAspect="1"/>
          </p:cNvGraphicFramePr>
          <p:nvPr/>
        </p:nvGraphicFramePr>
        <p:xfrm>
          <a:off x="5671922" y="301597"/>
          <a:ext cx="304800" cy="282575"/>
        </p:xfrm>
        <a:graphic>
          <a:graphicData uri="http://schemas.openxmlformats.org/presentationml/2006/ole">
            <mc:AlternateContent xmlns:mc="http://schemas.openxmlformats.org/markup-compatibility/2006">
              <mc:Choice xmlns:v="urn:schemas-microsoft-com:vml" Requires="v">
                <p:oleObj spid="_x0000_s2068" name="Equation" r:id="rId15" imgW="177480" imgH="164880" progId="Equation.3">
                  <p:embed/>
                </p:oleObj>
              </mc:Choice>
              <mc:Fallback>
                <p:oleObj name="Equation" r:id="rId15" imgW="177480" imgH="16488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671922" y="301597"/>
                        <a:ext cx="30480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 name="Object 5"/>
          <p:cNvGraphicFramePr>
            <a:graphicFrameLocks noChangeAspect="1"/>
          </p:cNvGraphicFramePr>
          <p:nvPr/>
        </p:nvGraphicFramePr>
        <p:xfrm>
          <a:off x="5465977" y="754707"/>
          <a:ext cx="296808" cy="327139"/>
        </p:xfrm>
        <a:graphic>
          <a:graphicData uri="http://schemas.openxmlformats.org/presentationml/2006/ole">
            <mc:AlternateContent xmlns:mc="http://schemas.openxmlformats.org/markup-compatibility/2006">
              <mc:Choice xmlns:v="urn:schemas-microsoft-com:vml" Requires="v">
                <p:oleObj spid="_x0000_s2069" name="Equation" r:id="rId17" imgW="126720" imgH="139680" progId="Equation.3">
                  <p:embed/>
                </p:oleObj>
              </mc:Choice>
              <mc:Fallback>
                <p:oleObj name="Equation" r:id="rId17" imgW="126720" imgH="1396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5977" y="754707"/>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 name="Rounded Rectangle 59"/>
          <p:cNvSpPr/>
          <p:nvPr/>
        </p:nvSpPr>
        <p:spPr>
          <a:xfrm>
            <a:off x="4943958" y="92992"/>
            <a:ext cx="3998563" cy="1301857"/>
          </a:xfrm>
          <a:prstGeom prst="roundRect">
            <a:avLst/>
          </a:prstGeom>
          <a:noFill/>
          <a:ln w="127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Tree>
    <p:extLst>
      <p:ext uri="{BB962C8B-B14F-4D97-AF65-F5344CB8AC3E}">
        <p14:creationId xmlns:p14="http://schemas.microsoft.com/office/powerpoint/2010/main" val="30882120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p:cNvGraphicFramePr>
            <a:graphicFrameLocks noGrp="1"/>
          </p:cNvGraphicFramePr>
          <p:nvPr/>
        </p:nvGraphicFramePr>
        <p:xfrm>
          <a:off x="278970" y="1952784"/>
          <a:ext cx="8617056" cy="4788976"/>
        </p:xfrm>
        <a:graphic>
          <a:graphicData uri="http://schemas.openxmlformats.org/drawingml/2006/table">
            <a:tbl>
              <a:tblPr firstRow="1" bandRow="1">
                <a:tableStyleId>{5940675A-B579-460E-94D1-54222C63F5DA}</a:tableStyleId>
              </a:tblPr>
              <a:tblGrid>
                <a:gridCol w="2872352"/>
                <a:gridCol w="2872352"/>
                <a:gridCol w="2872352"/>
              </a:tblGrid>
              <a:tr h="2394488">
                <a:tc>
                  <a:txBody>
                    <a:bodyPr/>
                    <a:lstStyle/>
                    <a:p>
                      <a:r>
                        <a:rPr lang="en-GB" dirty="0" smtClean="0"/>
                        <a:t>1.</a:t>
                      </a:r>
                      <a:endParaRPr lang="en-GB" dirty="0"/>
                    </a:p>
                  </a:txBody>
                  <a:tcPr/>
                </a:tc>
                <a:tc>
                  <a:txBody>
                    <a:bodyPr/>
                    <a:lstStyle/>
                    <a:p>
                      <a:r>
                        <a:rPr lang="en-GB" dirty="0" smtClean="0"/>
                        <a:t>2.</a:t>
                      </a:r>
                      <a:endParaRPr lang="en-GB" dirty="0"/>
                    </a:p>
                  </a:txBody>
                  <a:tcPr/>
                </a:tc>
                <a:tc>
                  <a:txBody>
                    <a:bodyPr/>
                    <a:lstStyle/>
                    <a:p>
                      <a:r>
                        <a:rPr lang="en-GB" dirty="0" smtClean="0"/>
                        <a:t>3.</a:t>
                      </a:r>
                      <a:endParaRPr lang="en-GB" dirty="0"/>
                    </a:p>
                  </a:txBody>
                  <a:tcPr/>
                </a:tc>
              </a:tr>
              <a:tr h="2394488">
                <a:tc>
                  <a:txBody>
                    <a:bodyPr/>
                    <a:lstStyle/>
                    <a:p>
                      <a:r>
                        <a:rPr lang="en-GB" dirty="0" smtClean="0"/>
                        <a:t>4.</a:t>
                      </a:r>
                      <a:endParaRPr lang="en-GB" dirty="0"/>
                    </a:p>
                  </a:txBody>
                  <a:tcPr/>
                </a:tc>
                <a:tc>
                  <a:txBody>
                    <a:bodyPr/>
                    <a:lstStyle/>
                    <a:p>
                      <a:r>
                        <a:rPr lang="en-GB" dirty="0" smtClean="0"/>
                        <a:t>5.</a:t>
                      </a:r>
                      <a:endParaRPr lang="en-GB" dirty="0"/>
                    </a:p>
                  </a:txBody>
                  <a:tcPr/>
                </a:tc>
                <a:tc>
                  <a:txBody>
                    <a:bodyPr/>
                    <a:lstStyle/>
                    <a:p>
                      <a:r>
                        <a:rPr lang="en-GB" dirty="0" smtClean="0"/>
                        <a:t>6.</a:t>
                      </a:r>
                      <a:endParaRPr lang="en-GB" dirty="0"/>
                    </a:p>
                  </a:txBody>
                  <a:tcPr/>
                </a:tc>
              </a:tr>
            </a:tbl>
          </a:graphicData>
        </a:graphic>
      </p:graphicFrame>
      <p:sp>
        <p:nvSpPr>
          <p:cNvPr id="2" name="Text Box 18"/>
          <p:cNvSpPr txBox="1">
            <a:spLocks noChangeArrowheads="1"/>
          </p:cNvSpPr>
          <p:nvPr/>
        </p:nvSpPr>
        <p:spPr bwMode="auto">
          <a:xfrm>
            <a:off x="176135" y="196098"/>
            <a:ext cx="4488858" cy="584775"/>
          </a:xfrm>
          <a:prstGeom prst="rect">
            <a:avLst/>
          </a:prstGeom>
          <a:noFill/>
          <a:ln w="9525">
            <a:noFill/>
            <a:miter lim="800000"/>
            <a:headEnd/>
            <a:tailEnd/>
          </a:ln>
          <a:effectLst/>
        </p:spPr>
        <p:txBody>
          <a:bodyPr wrap="square">
            <a:spAutoFit/>
          </a:bodyPr>
          <a:lstStyle/>
          <a:p>
            <a:pPr fontAlgn="base">
              <a:spcBef>
                <a:spcPct val="0"/>
              </a:spcBef>
              <a:spcAft>
                <a:spcPct val="0"/>
              </a:spcAft>
            </a:pPr>
            <a:r>
              <a:rPr lang="en-GB" sz="3200" dirty="0" smtClean="0">
                <a:solidFill>
                  <a:srgbClr val="000000"/>
                </a:solidFill>
              </a:rPr>
              <a:t>Mark your work…</a:t>
            </a:r>
            <a:endParaRPr lang="en-US" sz="3200" dirty="0">
              <a:solidFill>
                <a:srgbClr val="000000"/>
              </a:solidFill>
            </a:endParaRPr>
          </a:p>
        </p:txBody>
      </p:sp>
      <p:grpSp>
        <p:nvGrpSpPr>
          <p:cNvPr id="5" name="Group 16"/>
          <p:cNvGrpSpPr/>
          <p:nvPr/>
        </p:nvGrpSpPr>
        <p:grpSpPr>
          <a:xfrm flipH="1">
            <a:off x="929899" y="2479719"/>
            <a:ext cx="1502596" cy="1264499"/>
            <a:chOff x="929899" y="2030277"/>
            <a:chExt cx="1502596" cy="1264499"/>
          </a:xfrm>
        </p:grpSpPr>
        <p:sp>
          <p:nvSpPr>
            <p:cNvPr id="3"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4"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84994" name="Object 2"/>
          <p:cNvGraphicFramePr>
            <a:graphicFrameLocks noChangeAspect="1"/>
          </p:cNvGraphicFramePr>
          <p:nvPr/>
        </p:nvGraphicFramePr>
        <p:xfrm>
          <a:off x="1499731" y="3746274"/>
          <a:ext cx="260350" cy="282575"/>
        </p:xfrm>
        <a:graphic>
          <a:graphicData uri="http://schemas.openxmlformats.org/presentationml/2006/ole">
            <mc:AlternateContent xmlns:mc="http://schemas.openxmlformats.org/markup-compatibility/2006">
              <mc:Choice xmlns:v="urn:schemas-microsoft-com:vml" Requires="v">
                <p:oleObj spid="_x0000_s3098" name="Equation" r:id="rId3" imgW="152280" imgH="164880" progId="Equation.3">
                  <p:embed/>
                </p:oleObj>
              </mc:Choice>
              <mc:Fallback>
                <p:oleObj name="Equation" r:id="rId3" imgW="152280" imgH="1648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9731" y="3746274"/>
                        <a:ext cx="26035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4995" name="Object 3"/>
          <p:cNvGraphicFramePr>
            <a:graphicFrameLocks noChangeAspect="1"/>
          </p:cNvGraphicFramePr>
          <p:nvPr/>
        </p:nvGraphicFramePr>
        <p:xfrm>
          <a:off x="630533" y="2943943"/>
          <a:ext cx="260350" cy="304800"/>
        </p:xfrm>
        <a:graphic>
          <a:graphicData uri="http://schemas.openxmlformats.org/presentationml/2006/ole">
            <mc:AlternateContent xmlns:mc="http://schemas.openxmlformats.org/markup-compatibility/2006">
              <mc:Choice xmlns:v="urn:schemas-microsoft-com:vml" Requires="v">
                <p:oleObj spid="_x0000_s3099" name="Equation" r:id="rId5" imgW="152280" imgH="177480" progId="Equation.3">
                  <p:embed/>
                </p:oleObj>
              </mc:Choice>
              <mc:Fallback>
                <p:oleObj name="Equation" r:id="rId5" imgW="152280" imgH="177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533" y="2943943"/>
                        <a:ext cx="2603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4996" name="Object 4"/>
          <p:cNvGraphicFramePr>
            <a:graphicFrameLocks noChangeAspect="1"/>
          </p:cNvGraphicFramePr>
          <p:nvPr/>
        </p:nvGraphicFramePr>
        <p:xfrm>
          <a:off x="1691442" y="2799399"/>
          <a:ext cx="304800" cy="282575"/>
        </p:xfrm>
        <a:graphic>
          <a:graphicData uri="http://schemas.openxmlformats.org/presentationml/2006/ole">
            <mc:AlternateContent xmlns:mc="http://schemas.openxmlformats.org/markup-compatibility/2006">
              <mc:Choice xmlns:v="urn:schemas-microsoft-com:vml" Requires="v">
                <p:oleObj spid="_x0000_s3100" name="Equation" r:id="rId7" imgW="177480" imgH="164880" progId="Equation.3">
                  <p:embed/>
                </p:oleObj>
              </mc:Choice>
              <mc:Fallback>
                <p:oleObj name="Equation" r:id="rId7" imgW="177480" imgH="1648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91442" y="2799399"/>
                        <a:ext cx="30480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4997" name="Object 5"/>
          <p:cNvGraphicFramePr>
            <a:graphicFrameLocks noChangeAspect="1"/>
          </p:cNvGraphicFramePr>
          <p:nvPr/>
        </p:nvGraphicFramePr>
        <p:xfrm>
          <a:off x="1779966" y="3438489"/>
          <a:ext cx="296808" cy="327139"/>
        </p:xfrm>
        <a:graphic>
          <a:graphicData uri="http://schemas.openxmlformats.org/presentationml/2006/ole">
            <mc:AlternateContent xmlns:mc="http://schemas.openxmlformats.org/markup-compatibility/2006">
              <mc:Choice xmlns:v="urn:schemas-microsoft-com:vml" Requires="v">
                <p:oleObj spid="_x0000_s3101" name="Equation" r:id="rId9" imgW="126720" imgH="139680" progId="Equation.3">
                  <p:embed/>
                </p:oleObj>
              </mc:Choice>
              <mc:Fallback>
                <p:oleObj name="Equation" r:id="rId9" imgW="126720" imgH="1396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79966" y="3438489"/>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6" name="Group 17"/>
          <p:cNvGrpSpPr/>
          <p:nvPr/>
        </p:nvGrpSpPr>
        <p:grpSpPr>
          <a:xfrm flipH="1">
            <a:off x="3980482" y="2461637"/>
            <a:ext cx="1502596" cy="1264499"/>
            <a:chOff x="929899" y="2030277"/>
            <a:chExt cx="1502596" cy="1264499"/>
          </a:xfrm>
        </p:grpSpPr>
        <p:sp>
          <p:nvSpPr>
            <p:cNvPr id="19"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20"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21" name="Object 2"/>
          <p:cNvGraphicFramePr>
            <a:graphicFrameLocks noChangeAspect="1"/>
          </p:cNvGraphicFramePr>
          <p:nvPr/>
        </p:nvGraphicFramePr>
        <p:xfrm>
          <a:off x="3666911" y="2984273"/>
          <a:ext cx="260350" cy="282575"/>
        </p:xfrm>
        <a:graphic>
          <a:graphicData uri="http://schemas.openxmlformats.org/presentationml/2006/ole">
            <mc:AlternateContent xmlns:mc="http://schemas.openxmlformats.org/markup-compatibility/2006">
              <mc:Choice xmlns:v="urn:schemas-microsoft-com:vml" Requires="v">
                <p:oleObj spid="_x0000_s3102" name="Equation" r:id="rId11" imgW="152280" imgH="164880" progId="Equation.3">
                  <p:embed/>
                </p:oleObj>
              </mc:Choice>
              <mc:Fallback>
                <p:oleObj name="Equation" r:id="rId11" imgW="152280" imgH="1648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6911" y="2984273"/>
                        <a:ext cx="26035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 name="Object 3"/>
          <p:cNvGraphicFramePr>
            <a:graphicFrameLocks noChangeAspect="1"/>
          </p:cNvGraphicFramePr>
          <p:nvPr/>
        </p:nvGraphicFramePr>
        <p:xfrm>
          <a:off x="4657509" y="3700776"/>
          <a:ext cx="260350" cy="304800"/>
        </p:xfrm>
        <a:graphic>
          <a:graphicData uri="http://schemas.openxmlformats.org/presentationml/2006/ole">
            <mc:AlternateContent xmlns:mc="http://schemas.openxmlformats.org/markup-compatibility/2006">
              <mc:Choice xmlns:v="urn:schemas-microsoft-com:vml" Requires="v">
                <p:oleObj spid="_x0000_s3103" name="Equation" r:id="rId12" imgW="152280" imgH="177480" progId="Equation.3">
                  <p:embed/>
                </p:oleObj>
              </mc:Choice>
              <mc:Fallback>
                <p:oleObj name="Equation" r:id="rId12" imgW="152280" imgH="177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7509" y="3700776"/>
                        <a:ext cx="2603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 name="Object 4"/>
          <p:cNvGraphicFramePr>
            <a:graphicFrameLocks noChangeAspect="1"/>
          </p:cNvGraphicFramePr>
          <p:nvPr/>
        </p:nvGraphicFramePr>
        <p:xfrm>
          <a:off x="4742025" y="2781317"/>
          <a:ext cx="304800" cy="282575"/>
        </p:xfrm>
        <a:graphic>
          <a:graphicData uri="http://schemas.openxmlformats.org/presentationml/2006/ole">
            <mc:AlternateContent xmlns:mc="http://schemas.openxmlformats.org/markup-compatibility/2006">
              <mc:Choice xmlns:v="urn:schemas-microsoft-com:vml" Requires="v">
                <p:oleObj spid="_x0000_s3104" name="Equation" r:id="rId13" imgW="177480" imgH="164880" progId="Equation.3">
                  <p:embed/>
                </p:oleObj>
              </mc:Choice>
              <mc:Fallback>
                <p:oleObj name="Equation" r:id="rId13" imgW="177480" imgH="1648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42025" y="2781317"/>
                        <a:ext cx="30480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 name="Object 5"/>
          <p:cNvGraphicFramePr>
            <a:graphicFrameLocks noChangeAspect="1"/>
          </p:cNvGraphicFramePr>
          <p:nvPr/>
        </p:nvGraphicFramePr>
        <p:xfrm>
          <a:off x="3978142" y="2676489"/>
          <a:ext cx="296808" cy="327139"/>
        </p:xfrm>
        <a:graphic>
          <a:graphicData uri="http://schemas.openxmlformats.org/presentationml/2006/ole">
            <mc:AlternateContent xmlns:mc="http://schemas.openxmlformats.org/markup-compatibility/2006">
              <mc:Choice xmlns:v="urn:schemas-microsoft-com:vml" Requires="v">
                <p:oleObj spid="_x0000_s3105" name="Equation" r:id="rId14" imgW="126720" imgH="139680" progId="Equation.3">
                  <p:embed/>
                </p:oleObj>
              </mc:Choice>
              <mc:Fallback>
                <p:oleObj name="Equation" r:id="rId14" imgW="126720" imgH="1396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78142" y="2676489"/>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7" name="Group 24"/>
          <p:cNvGrpSpPr/>
          <p:nvPr/>
        </p:nvGrpSpPr>
        <p:grpSpPr>
          <a:xfrm rot="6599226" flipH="1">
            <a:off x="6909663" y="2756100"/>
            <a:ext cx="1502596" cy="1264499"/>
            <a:chOff x="929899" y="2030277"/>
            <a:chExt cx="1502596" cy="1264499"/>
          </a:xfrm>
        </p:grpSpPr>
        <p:sp>
          <p:nvSpPr>
            <p:cNvPr id="26"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27"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28" name="Object 2"/>
          <p:cNvGraphicFramePr>
            <a:graphicFrameLocks noChangeAspect="1"/>
          </p:cNvGraphicFramePr>
          <p:nvPr/>
        </p:nvGraphicFramePr>
        <p:xfrm>
          <a:off x="6828566" y="2829291"/>
          <a:ext cx="260350" cy="282575"/>
        </p:xfrm>
        <a:graphic>
          <a:graphicData uri="http://schemas.openxmlformats.org/presentationml/2006/ole">
            <mc:AlternateContent xmlns:mc="http://schemas.openxmlformats.org/markup-compatibility/2006">
              <mc:Choice xmlns:v="urn:schemas-microsoft-com:vml" Requires="v">
                <p:oleObj spid="_x0000_s3106" name="Equation" r:id="rId15" imgW="152280" imgH="164880" progId="Equation.3">
                  <p:embed/>
                </p:oleObj>
              </mc:Choice>
              <mc:Fallback>
                <p:oleObj name="Equation" r:id="rId15" imgW="152280" imgH="1648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8566" y="2829291"/>
                        <a:ext cx="26035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 name="Object 3"/>
          <p:cNvGraphicFramePr>
            <a:graphicFrameLocks noChangeAspect="1"/>
          </p:cNvGraphicFramePr>
          <p:nvPr/>
        </p:nvGraphicFramePr>
        <p:xfrm>
          <a:off x="7881157" y="2398920"/>
          <a:ext cx="260350" cy="304800"/>
        </p:xfrm>
        <a:graphic>
          <a:graphicData uri="http://schemas.openxmlformats.org/presentationml/2006/ole">
            <mc:AlternateContent xmlns:mc="http://schemas.openxmlformats.org/markup-compatibility/2006">
              <mc:Choice xmlns:v="urn:schemas-microsoft-com:vml" Requires="v">
                <p:oleObj spid="_x0000_s3107" name="Equation" r:id="rId16" imgW="152280" imgH="177480" progId="Equation.3">
                  <p:embed/>
                </p:oleObj>
              </mc:Choice>
              <mc:Fallback>
                <p:oleObj name="Equation" r:id="rId16" imgW="152280" imgH="177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1157" y="2398920"/>
                        <a:ext cx="2603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 name="Object 4"/>
          <p:cNvGraphicFramePr>
            <a:graphicFrameLocks noChangeAspect="1"/>
          </p:cNvGraphicFramePr>
          <p:nvPr/>
        </p:nvGraphicFramePr>
        <p:xfrm>
          <a:off x="7686703" y="3339256"/>
          <a:ext cx="304800" cy="282575"/>
        </p:xfrm>
        <a:graphic>
          <a:graphicData uri="http://schemas.openxmlformats.org/presentationml/2006/ole">
            <mc:AlternateContent xmlns:mc="http://schemas.openxmlformats.org/markup-compatibility/2006">
              <mc:Choice xmlns:v="urn:schemas-microsoft-com:vml" Requires="v">
                <p:oleObj spid="_x0000_s3108" name="Equation" r:id="rId17" imgW="177480" imgH="164880" progId="Equation.3">
                  <p:embed/>
                </p:oleObj>
              </mc:Choice>
              <mc:Fallback>
                <p:oleObj name="Equation" r:id="rId17" imgW="177480" imgH="1648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86703" y="3339256"/>
                        <a:ext cx="30480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 name="Object 5"/>
          <p:cNvGraphicFramePr>
            <a:graphicFrameLocks noChangeAspect="1"/>
          </p:cNvGraphicFramePr>
          <p:nvPr/>
        </p:nvGraphicFramePr>
        <p:xfrm>
          <a:off x="6953817" y="3342916"/>
          <a:ext cx="296808" cy="327139"/>
        </p:xfrm>
        <a:graphic>
          <a:graphicData uri="http://schemas.openxmlformats.org/presentationml/2006/ole">
            <mc:AlternateContent xmlns:mc="http://schemas.openxmlformats.org/markup-compatibility/2006">
              <mc:Choice xmlns:v="urn:schemas-microsoft-com:vml" Requires="v">
                <p:oleObj spid="_x0000_s3109" name="Equation" r:id="rId18" imgW="126720" imgH="139680" progId="Equation.3">
                  <p:embed/>
                </p:oleObj>
              </mc:Choice>
              <mc:Fallback>
                <p:oleObj name="Equation" r:id="rId18" imgW="126720" imgH="1396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53817" y="3342916"/>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8" name="Group 31"/>
          <p:cNvGrpSpPr/>
          <p:nvPr/>
        </p:nvGrpSpPr>
        <p:grpSpPr>
          <a:xfrm rot="6599226" flipH="1">
            <a:off x="940233" y="5171256"/>
            <a:ext cx="1502596" cy="1264499"/>
            <a:chOff x="929899" y="2030277"/>
            <a:chExt cx="1502596" cy="1264499"/>
          </a:xfrm>
        </p:grpSpPr>
        <p:sp>
          <p:nvSpPr>
            <p:cNvPr id="33"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34"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35" name="Object 2"/>
          <p:cNvGraphicFramePr>
            <a:graphicFrameLocks noChangeAspect="1"/>
          </p:cNvGraphicFramePr>
          <p:nvPr/>
        </p:nvGraphicFramePr>
        <p:xfrm>
          <a:off x="1913021" y="4810494"/>
          <a:ext cx="260350" cy="282575"/>
        </p:xfrm>
        <a:graphic>
          <a:graphicData uri="http://schemas.openxmlformats.org/presentationml/2006/ole">
            <mc:AlternateContent xmlns:mc="http://schemas.openxmlformats.org/markup-compatibility/2006">
              <mc:Choice xmlns:v="urn:schemas-microsoft-com:vml" Requires="v">
                <p:oleObj spid="_x0000_s3110" name="Equation" r:id="rId19" imgW="152280" imgH="164880" progId="Equation.3">
                  <p:embed/>
                </p:oleObj>
              </mc:Choice>
              <mc:Fallback>
                <p:oleObj name="Equation" r:id="rId19" imgW="152280" imgH="1648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3021" y="4810494"/>
                        <a:ext cx="26035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 name="Object 3"/>
          <p:cNvGraphicFramePr>
            <a:graphicFrameLocks noChangeAspect="1"/>
          </p:cNvGraphicFramePr>
          <p:nvPr/>
        </p:nvGraphicFramePr>
        <p:xfrm>
          <a:off x="857842" y="5279025"/>
          <a:ext cx="260350" cy="304800"/>
        </p:xfrm>
        <a:graphic>
          <a:graphicData uri="http://schemas.openxmlformats.org/presentationml/2006/ole">
            <mc:AlternateContent xmlns:mc="http://schemas.openxmlformats.org/markup-compatibility/2006">
              <mc:Choice xmlns:v="urn:schemas-microsoft-com:vml" Requires="v">
                <p:oleObj spid="_x0000_s3111" name="Equation" r:id="rId20" imgW="152280" imgH="177480" progId="Equation.3">
                  <p:embed/>
                </p:oleObj>
              </mc:Choice>
              <mc:Fallback>
                <p:oleObj name="Equation" r:id="rId20" imgW="152280" imgH="177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7842" y="5279025"/>
                        <a:ext cx="2603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 name="Object 4"/>
          <p:cNvGraphicFramePr>
            <a:graphicFrameLocks noChangeAspect="1"/>
          </p:cNvGraphicFramePr>
          <p:nvPr/>
        </p:nvGraphicFramePr>
        <p:xfrm>
          <a:off x="1717273" y="5754412"/>
          <a:ext cx="304800" cy="282575"/>
        </p:xfrm>
        <a:graphic>
          <a:graphicData uri="http://schemas.openxmlformats.org/presentationml/2006/ole">
            <mc:AlternateContent xmlns:mc="http://schemas.openxmlformats.org/markup-compatibility/2006">
              <mc:Choice xmlns:v="urn:schemas-microsoft-com:vml" Requires="v">
                <p:oleObj spid="_x0000_s3112" name="Equation" r:id="rId21" imgW="177480" imgH="164880" progId="Equation.3">
                  <p:embed/>
                </p:oleObj>
              </mc:Choice>
              <mc:Fallback>
                <p:oleObj name="Equation" r:id="rId21" imgW="177480" imgH="1648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17273" y="5754412"/>
                        <a:ext cx="30480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 name="Object 5"/>
          <p:cNvGraphicFramePr>
            <a:graphicFrameLocks noChangeAspect="1"/>
          </p:cNvGraphicFramePr>
          <p:nvPr/>
        </p:nvGraphicFramePr>
        <p:xfrm>
          <a:off x="2038272" y="5200133"/>
          <a:ext cx="296808" cy="327139"/>
        </p:xfrm>
        <a:graphic>
          <a:graphicData uri="http://schemas.openxmlformats.org/presentationml/2006/ole">
            <mc:AlternateContent xmlns:mc="http://schemas.openxmlformats.org/markup-compatibility/2006">
              <mc:Choice xmlns:v="urn:schemas-microsoft-com:vml" Requires="v">
                <p:oleObj spid="_x0000_s3113" name="Equation" r:id="rId22" imgW="126720" imgH="139680" progId="Equation.3">
                  <p:embed/>
                </p:oleObj>
              </mc:Choice>
              <mc:Fallback>
                <p:oleObj name="Equation" r:id="rId22" imgW="126720" imgH="1396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38272" y="5200133"/>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9" name="Group 38"/>
          <p:cNvGrpSpPr/>
          <p:nvPr/>
        </p:nvGrpSpPr>
        <p:grpSpPr>
          <a:xfrm rot="19472883" flipH="1">
            <a:off x="3931406" y="4706306"/>
            <a:ext cx="1502596" cy="1264499"/>
            <a:chOff x="929899" y="2030277"/>
            <a:chExt cx="1502596" cy="1264499"/>
          </a:xfrm>
        </p:grpSpPr>
        <p:sp>
          <p:nvSpPr>
            <p:cNvPr id="40"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41"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42" name="Object 2"/>
          <p:cNvGraphicFramePr>
            <a:graphicFrameLocks noChangeAspect="1"/>
          </p:cNvGraphicFramePr>
          <p:nvPr/>
        </p:nvGraphicFramePr>
        <p:xfrm>
          <a:off x="5028180" y="5817884"/>
          <a:ext cx="260350" cy="282575"/>
        </p:xfrm>
        <a:graphic>
          <a:graphicData uri="http://schemas.openxmlformats.org/presentationml/2006/ole">
            <mc:AlternateContent xmlns:mc="http://schemas.openxmlformats.org/markup-compatibility/2006">
              <mc:Choice xmlns:v="urn:schemas-microsoft-com:vml" Requires="v">
                <p:oleObj spid="_x0000_s3114" name="Equation" r:id="rId23" imgW="152280" imgH="164880" progId="Equation.3">
                  <p:embed/>
                </p:oleObj>
              </mc:Choice>
              <mc:Fallback>
                <p:oleObj name="Equation" r:id="rId23" imgW="152280" imgH="1648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8180" y="5817884"/>
                        <a:ext cx="26035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 name="Object 3"/>
          <p:cNvGraphicFramePr>
            <a:graphicFrameLocks noChangeAspect="1"/>
          </p:cNvGraphicFramePr>
          <p:nvPr/>
        </p:nvGraphicFramePr>
        <p:xfrm>
          <a:off x="3818018" y="5774971"/>
          <a:ext cx="260350" cy="304800"/>
        </p:xfrm>
        <a:graphic>
          <a:graphicData uri="http://schemas.openxmlformats.org/presentationml/2006/ole">
            <mc:AlternateContent xmlns:mc="http://schemas.openxmlformats.org/markup-compatibility/2006">
              <mc:Choice xmlns:v="urn:schemas-microsoft-com:vml" Requires="v">
                <p:oleObj spid="_x0000_s3115" name="Equation" r:id="rId24" imgW="152280" imgH="177480" progId="Equation.3">
                  <p:embed/>
                </p:oleObj>
              </mc:Choice>
              <mc:Fallback>
                <p:oleObj name="Equation" r:id="rId24" imgW="152280" imgH="177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8018" y="5774971"/>
                        <a:ext cx="2603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 name="Object 4"/>
          <p:cNvGraphicFramePr>
            <a:graphicFrameLocks noChangeAspect="1"/>
          </p:cNvGraphicFramePr>
          <p:nvPr/>
        </p:nvGraphicFramePr>
        <p:xfrm>
          <a:off x="4537964" y="5010494"/>
          <a:ext cx="304800" cy="282575"/>
        </p:xfrm>
        <a:graphic>
          <a:graphicData uri="http://schemas.openxmlformats.org/presentationml/2006/ole">
            <mc:AlternateContent xmlns:mc="http://schemas.openxmlformats.org/markup-compatibility/2006">
              <mc:Choice xmlns:v="urn:schemas-microsoft-com:vml" Requires="v">
                <p:oleObj spid="_x0000_s3116" name="Equation" r:id="rId25" imgW="177480" imgH="164880" progId="Equation.3">
                  <p:embed/>
                </p:oleObj>
              </mc:Choice>
              <mc:Fallback>
                <p:oleObj name="Equation" r:id="rId25" imgW="177480" imgH="1648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37964" y="5010494"/>
                        <a:ext cx="30480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 name="Object 5"/>
          <p:cNvGraphicFramePr>
            <a:graphicFrameLocks noChangeAspect="1"/>
          </p:cNvGraphicFramePr>
          <p:nvPr/>
        </p:nvGraphicFramePr>
        <p:xfrm>
          <a:off x="5029444" y="5386112"/>
          <a:ext cx="296808" cy="327139"/>
        </p:xfrm>
        <a:graphic>
          <a:graphicData uri="http://schemas.openxmlformats.org/presentationml/2006/ole">
            <mc:AlternateContent xmlns:mc="http://schemas.openxmlformats.org/markup-compatibility/2006">
              <mc:Choice xmlns:v="urn:schemas-microsoft-com:vml" Requires="v">
                <p:oleObj spid="_x0000_s3117" name="Equation" r:id="rId26" imgW="126720" imgH="139680" progId="Equation.3">
                  <p:embed/>
                </p:oleObj>
              </mc:Choice>
              <mc:Fallback>
                <p:oleObj name="Equation" r:id="rId26" imgW="126720" imgH="1396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29444" y="5386112"/>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 name="Group 45"/>
          <p:cNvGrpSpPr/>
          <p:nvPr/>
        </p:nvGrpSpPr>
        <p:grpSpPr>
          <a:xfrm rot="19472883" flipH="1">
            <a:off x="6780511" y="4688225"/>
            <a:ext cx="1502596" cy="1264499"/>
            <a:chOff x="929899" y="2030277"/>
            <a:chExt cx="1502596" cy="1264499"/>
          </a:xfrm>
        </p:grpSpPr>
        <p:sp>
          <p:nvSpPr>
            <p:cNvPr id="47" name="AutoShape 4"/>
            <p:cNvSpPr>
              <a:spLocks noChangeArrowheads="1"/>
            </p:cNvSpPr>
            <p:nvPr/>
          </p:nvSpPr>
          <p:spPr bwMode="auto">
            <a:xfrm flipH="1">
              <a:off x="929899" y="2030277"/>
              <a:ext cx="1502596" cy="1264499"/>
            </a:xfrm>
            <a:prstGeom prst="rtTriangle">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sp>
          <p:nvSpPr>
            <p:cNvPr id="48" name="Rectangle 5"/>
            <p:cNvSpPr>
              <a:spLocks noChangeArrowheads="1"/>
            </p:cNvSpPr>
            <p:nvPr/>
          </p:nvSpPr>
          <p:spPr bwMode="auto">
            <a:xfrm>
              <a:off x="2252495" y="3114776"/>
              <a:ext cx="180000" cy="180000"/>
            </a:xfrm>
            <a:prstGeom prst="rect">
              <a:avLst/>
            </a:prstGeom>
            <a:noFill/>
            <a:ln w="31750">
              <a:solidFill>
                <a:srgbClr val="000000"/>
              </a:solidFill>
              <a:miter lim="800000"/>
              <a:headEnd/>
              <a:tailEnd/>
            </a:ln>
          </p:spPr>
          <p:txBody>
            <a:bodyPr/>
            <a:lstStyle/>
            <a:p>
              <a:pPr fontAlgn="base">
                <a:spcBef>
                  <a:spcPct val="0"/>
                </a:spcBef>
                <a:spcAft>
                  <a:spcPct val="0"/>
                </a:spcAft>
              </a:pPr>
              <a:endParaRPr lang="en-GB">
                <a:solidFill>
                  <a:srgbClr val="000000"/>
                </a:solidFill>
              </a:endParaRPr>
            </a:p>
          </p:txBody>
        </p:sp>
      </p:grpSp>
      <p:graphicFrame>
        <p:nvGraphicFramePr>
          <p:cNvPr id="49" name="Object 2"/>
          <p:cNvGraphicFramePr>
            <a:graphicFrameLocks noChangeAspect="1"/>
          </p:cNvGraphicFramePr>
          <p:nvPr/>
        </p:nvGraphicFramePr>
        <p:xfrm>
          <a:off x="6652919" y="5737810"/>
          <a:ext cx="260350" cy="282575"/>
        </p:xfrm>
        <a:graphic>
          <a:graphicData uri="http://schemas.openxmlformats.org/presentationml/2006/ole">
            <mc:AlternateContent xmlns:mc="http://schemas.openxmlformats.org/markup-compatibility/2006">
              <mc:Choice xmlns:v="urn:schemas-microsoft-com:vml" Requires="v">
                <p:oleObj spid="_x0000_s3118" name="Equation" r:id="rId27" imgW="152280" imgH="164880" progId="Equation.3">
                  <p:embed/>
                </p:oleObj>
              </mc:Choice>
              <mc:Fallback>
                <p:oleObj name="Equation" r:id="rId27" imgW="152280" imgH="1648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2919" y="5737810"/>
                        <a:ext cx="26035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0" name="Object 3"/>
          <p:cNvGraphicFramePr>
            <a:graphicFrameLocks noChangeAspect="1"/>
          </p:cNvGraphicFramePr>
          <p:nvPr/>
        </p:nvGraphicFramePr>
        <p:xfrm>
          <a:off x="7897947" y="5834382"/>
          <a:ext cx="260350" cy="304800"/>
        </p:xfrm>
        <a:graphic>
          <a:graphicData uri="http://schemas.openxmlformats.org/presentationml/2006/ole">
            <mc:AlternateContent xmlns:mc="http://schemas.openxmlformats.org/markup-compatibility/2006">
              <mc:Choice xmlns:v="urn:schemas-microsoft-com:vml" Requires="v">
                <p:oleObj spid="_x0000_s3119" name="Equation" r:id="rId28" imgW="152280" imgH="177480" progId="Equation.3">
                  <p:embed/>
                </p:oleObj>
              </mc:Choice>
              <mc:Fallback>
                <p:oleObj name="Equation" r:id="rId28" imgW="152280" imgH="177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97947" y="5834382"/>
                        <a:ext cx="2603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 name="Object 4"/>
          <p:cNvGraphicFramePr>
            <a:graphicFrameLocks noChangeAspect="1"/>
          </p:cNvGraphicFramePr>
          <p:nvPr/>
        </p:nvGraphicFramePr>
        <p:xfrm>
          <a:off x="7387069" y="4992413"/>
          <a:ext cx="304800" cy="282575"/>
        </p:xfrm>
        <a:graphic>
          <a:graphicData uri="http://schemas.openxmlformats.org/presentationml/2006/ole">
            <mc:AlternateContent xmlns:mc="http://schemas.openxmlformats.org/markup-compatibility/2006">
              <mc:Choice xmlns:v="urn:schemas-microsoft-com:vml" Requires="v">
                <p:oleObj spid="_x0000_s3120" name="Equation" r:id="rId29" imgW="177480" imgH="164880" progId="Equation.3">
                  <p:embed/>
                </p:oleObj>
              </mc:Choice>
              <mc:Fallback>
                <p:oleObj name="Equation" r:id="rId29" imgW="177480" imgH="1648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87069" y="4992413"/>
                        <a:ext cx="304800" cy="28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2" name="Object 5"/>
          <p:cNvGraphicFramePr>
            <a:graphicFrameLocks noChangeAspect="1"/>
          </p:cNvGraphicFramePr>
          <p:nvPr/>
        </p:nvGraphicFramePr>
        <p:xfrm>
          <a:off x="6747173" y="5290540"/>
          <a:ext cx="296808" cy="327139"/>
        </p:xfrm>
        <a:graphic>
          <a:graphicData uri="http://schemas.openxmlformats.org/presentationml/2006/ole">
            <mc:AlternateContent xmlns:mc="http://schemas.openxmlformats.org/markup-compatibility/2006">
              <mc:Choice xmlns:v="urn:schemas-microsoft-com:vml" Requires="v">
                <p:oleObj spid="_x0000_s3121" name="Equation" r:id="rId30" imgW="126720" imgH="139680" progId="Equation.3">
                  <p:embed/>
                </p:oleObj>
              </mc:Choice>
              <mc:Fallback>
                <p:oleObj name="Equation" r:id="rId30" imgW="126720" imgH="1396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47173" y="5290540"/>
                        <a:ext cx="296808" cy="327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4046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4994"/>
                                        </p:tgtEl>
                                        <p:attrNameLst>
                                          <p:attrName>style.visibility</p:attrName>
                                        </p:attrNameLst>
                                      </p:cBhvr>
                                      <p:to>
                                        <p:strVal val="visible"/>
                                      </p:to>
                                    </p:set>
                                    <p:animEffect transition="in" filter="fade">
                                      <p:cBhvr>
                                        <p:cTn id="7" dur="500"/>
                                        <p:tgtEl>
                                          <p:spTgt spid="84994"/>
                                        </p:tgtEl>
                                      </p:cBhvr>
                                    </p:animEffect>
                                  </p:childTnLst>
                                </p:cTn>
                              </p:par>
                              <p:par>
                                <p:cTn id="8" presetID="10" presetClass="entr" presetSubtype="0" fill="hold" nodeType="withEffect">
                                  <p:stCondLst>
                                    <p:cond delay="0"/>
                                  </p:stCondLst>
                                  <p:childTnLst>
                                    <p:set>
                                      <p:cBhvr>
                                        <p:cTn id="9" dur="1" fill="hold">
                                          <p:stCondLst>
                                            <p:cond delay="0"/>
                                          </p:stCondLst>
                                        </p:cTn>
                                        <p:tgtEl>
                                          <p:spTgt spid="84995"/>
                                        </p:tgtEl>
                                        <p:attrNameLst>
                                          <p:attrName>style.visibility</p:attrName>
                                        </p:attrNameLst>
                                      </p:cBhvr>
                                      <p:to>
                                        <p:strVal val="visible"/>
                                      </p:to>
                                    </p:set>
                                    <p:animEffect transition="in" filter="fade">
                                      <p:cBhvr>
                                        <p:cTn id="10" dur="500"/>
                                        <p:tgtEl>
                                          <p:spTgt spid="84995"/>
                                        </p:tgtEl>
                                      </p:cBhvr>
                                    </p:animEffect>
                                  </p:childTnLst>
                                </p:cTn>
                              </p:par>
                              <p:par>
                                <p:cTn id="11" presetID="10" presetClass="entr" presetSubtype="0" fill="hold" nodeType="withEffect">
                                  <p:stCondLst>
                                    <p:cond delay="0"/>
                                  </p:stCondLst>
                                  <p:childTnLst>
                                    <p:set>
                                      <p:cBhvr>
                                        <p:cTn id="12" dur="1" fill="hold">
                                          <p:stCondLst>
                                            <p:cond delay="0"/>
                                          </p:stCondLst>
                                        </p:cTn>
                                        <p:tgtEl>
                                          <p:spTgt spid="84996"/>
                                        </p:tgtEl>
                                        <p:attrNameLst>
                                          <p:attrName>style.visibility</p:attrName>
                                        </p:attrNameLst>
                                      </p:cBhvr>
                                      <p:to>
                                        <p:strVal val="visible"/>
                                      </p:to>
                                    </p:set>
                                    <p:animEffect transition="in" filter="fade">
                                      <p:cBhvr>
                                        <p:cTn id="13" dur="500"/>
                                        <p:tgtEl>
                                          <p:spTgt spid="8499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0"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par>
                                <p:cTn id="52" presetID="10" presetClass="entr" presetSubtype="0"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ntr" presetSubtype="0"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childTnLst>
                                </p:cTn>
                              </p:par>
                              <p:par>
                                <p:cTn id="63" presetID="10" presetClass="entr" presetSubtype="0" fill="hold" nodeType="with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par>
                                <p:cTn id="66" presetID="10" presetClass="entr" presetSubtype="0" fill="hold"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xmlns="" id="{22A4E98D-8E72-4B84-A3F2-BC9494CD5EF0}"/>
              </a:ext>
            </a:extLst>
          </p:cNvPr>
          <p:cNvSpPr/>
          <p:nvPr/>
        </p:nvSpPr>
        <p:spPr>
          <a:xfrm>
            <a:off x="582481" y="428397"/>
            <a:ext cx="7400749" cy="707886"/>
          </a:xfrm>
          <a:prstGeom prst="rect">
            <a:avLst/>
          </a:prstGeom>
        </p:spPr>
        <p:txBody>
          <a:bodyPr wrap="square">
            <a:spAutoFit/>
          </a:bodyPr>
          <a:lstStyle/>
          <a:p>
            <a:pPr defTabSz="457200">
              <a:defRPr/>
            </a:pPr>
            <a:r>
              <a:rPr lang="en-GB" sz="2000" dirty="0">
                <a:solidFill>
                  <a:prstClr val="black"/>
                </a:solidFill>
                <a:latin typeface="Arial" panose="020B0604020202020204" pitchFamily="34" charset="0"/>
                <a:cs typeface="Arial" panose="020B0604020202020204" pitchFamily="34" charset="0"/>
              </a:rPr>
              <a:t>Eva and Jack have been asked to label the sides in relation to the angle marked in red.</a:t>
            </a:r>
          </a:p>
        </p:txBody>
      </p:sp>
      <p:grpSp>
        <p:nvGrpSpPr>
          <p:cNvPr id="4" name="Group 3"/>
          <p:cNvGrpSpPr/>
          <p:nvPr/>
        </p:nvGrpSpPr>
        <p:grpSpPr>
          <a:xfrm>
            <a:off x="1109993" y="2273637"/>
            <a:ext cx="2587066" cy="1087752"/>
            <a:chOff x="6959440" y="3043651"/>
            <a:chExt cx="1937440" cy="670689"/>
          </a:xfrm>
        </p:grpSpPr>
        <p:grpSp>
          <p:nvGrpSpPr>
            <p:cNvPr id="5" name="Group 4"/>
            <p:cNvGrpSpPr/>
            <p:nvPr/>
          </p:nvGrpSpPr>
          <p:grpSpPr>
            <a:xfrm rot="9132670">
              <a:off x="6959440" y="3043651"/>
              <a:ext cx="1332411" cy="670689"/>
              <a:chOff x="4824975" y="1607307"/>
              <a:chExt cx="1332411" cy="670689"/>
            </a:xfrm>
          </p:grpSpPr>
          <p:sp>
            <p:nvSpPr>
              <p:cNvPr id="8" name="Right Triangle 7"/>
              <p:cNvSpPr/>
              <p:nvPr/>
            </p:nvSpPr>
            <p:spPr>
              <a:xfrm>
                <a:off x="4824975" y="1607307"/>
                <a:ext cx="1332411" cy="670689"/>
              </a:xfrm>
              <a:prstGeom prst="rtTriangl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2000">
                  <a:solidFill>
                    <a:prstClr val="black"/>
                  </a:solidFill>
                </a:endParaRPr>
              </a:p>
            </p:txBody>
          </p:sp>
          <p:sp>
            <p:nvSpPr>
              <p:cNvPr id="9" name="Rectangle 8"/>
              <p:cNvSpPr/>
              <p:nvPr/>
            </p:nvSpPr>
            <p:spPr>
              <a:xfrm>
                <a:off x="4824976" y="2166175"/>
                <a:ext cx="107809" cy="11181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2000">
                  <a:solidFill>
                    <a:prstClr val="black"/>
                  </a:solidFill>
                </a:endParaRPr>
              </a:p>
            </p:txBody>
          </p:sp>
        </p:grpSp>
        <p:sp>
          <p:nvSpPr>
            <p:cNvPr id="6" name="TextBox 5"/>
            <p:cNvSpPr txBox="1"/>
            <p:nvPr/>
          </p:nvSpPr>
          <p:spPr>
            <a:xfrm>
              <a:off x="7969758" y="3179404"/>
              <a:ext cx="927122" cy="227724"/>
            </a:xfrm>
            <a:prstGeom prst="rect">
              <a:avLst/>
            </a:prstGeom>
            <a:noFill/>
          </p:spPr>
          <p:txBody>
            <a:bodyPr wrap="square" rtlCol="0">
              <a:spAutoFit/>
            </a:bodyPr>
            <a:lstStyle/>
            <a:p>
              <a:pPr defTabSz="457200"/>
              <a:r>
                <a:rPr lang="en-GB" dirty="0" smtClean="0">
                  <a:solidFill>
                    <a:srgbClr val="FF0000"/>
                  </a:solidFill>
                </a:rPr>
                <a:t>57</a:t>
              </a:r>
              <a:r>
                <a:rPr lang="en-GB" baseline="30000" dirty="0">
                  <a:solidFill>
                    <a:srgbClr val="FF0000"/>
                  </a:solidFill>
                </a:rPr>
                <a:t>°</a:t>
              </a:r>
              <a:endParaRPr lang="en-GB" dirty="0">
                <a:solidFill>
                  <a:srgbClr val="FF0000"/>
                </a:solidFill>
              </a:endParaRPr>
            </a:p>
          </p:txBody>
        </p:sp>
        <p:sp>
          <p:nvSpPr>
            <p:cNvPr id="7" name="TextBox 6"/>
            <p:cNvSpPr txBox="1"/>
            <p:nvPr/>
          </p:nvSpPr>
          <p:spPr>
            <a:xfrm>
              <a:off x="7051104" y="3165311"/>
              <a:ext cx="499443" cy="227724"/>
            </a:xfrm>
            <a:prstGeom prst="rect">
              <a:avLst/>
            </a:prstGeom>
            <a:noFill/>
          </p:spPr>
          <p:txBody>
            <a:bodyPr wrap="square" rtlCol="0">
              <a:spAutoFit/>
            </a:bodyPr>
            <a:lstStyle/>
            <a:p>
              <a:pPr defTabSz="457200"/>
              <a:r>
                <a:rPr lang="en-GB" dirty="0" smtClean="0">
                  <a:solidFill>
                    <a:prstClr val="black"/>
                  </a:solidFill>
                </a:rPr>
                <a:t>33</a:t>
              </a:r>
              <a:r>
                <a:rPr lang="en-GB" baseline="30000" dirty="0">
                  <a:solidFill>
                    <a:prstClr val="black"/>
                  </a:solidFill>
                </a:rPr>
                <a:t>°</a:t>
              </a:r>
              <a:endParaRPr lang="en-GB" dirty="0">
                <a:solidFill>
                  <a:prstClr val="black"/>
                </a:solidFill>
              </a:endParaRPr>
            </a:p>
          </p:txBody>
        </p:sp>
      </p:grpSp>
      <mc:AlternateContent xmlns:mc="http://schemas.openxmlformats.org/markup-compatibility/2006" xmlns:a14="http://schemas.microsoft.com/office/drawing/2010/main">
        <mc:Choice Requires="a14">
          <p:sp>
            <p:nvSpPr>
              <p:cNvPr id="10" name="TextBox 9"/>
              <p:cNvSpPr txBox="1"/>
              <p:nvPr/>
            </p:nvSpPr>
            <p:spPr>
              <a:xfrm>
                <a:off x="1594867" y="1915062"/>
                <a:ext cx="332905" cy="400110"/>
              </a:xfrm>
              <a:prstGeom prst="rect">
                <a:avLst/>
              </a:prstGeom>
              <a:noFill/>
            </p:spPr>
            <p:txBody>
              <a:bodyPr wrap="square" rtlCol="0">
                <a:spAutoFit/>
              </a:bodyPr>
              <a:lstStyle/>
              <a:p>
                <a:pPr defTabSz="457200"/>
                <a14:m>
                  <m:oMathPara xmlns:m="http://schemas.openxmlformats.org/officeDocument/2006/math">
                    <m:oMathParaPr>
                      <m:jc m:val="left"/>
                    </m:oMathParaPr>
                    <m:oMath xmlns:m="http://schemas.openxmlformats.org/officeDocument/2006/math">
                      <m:r>
                        <a:rPr lang="en-GB" sz="2000" i="1" dirty="0" smtClean="0">
                          <a:solidFill>
                            <a:prstClr val="black"/>
                          </a:solidFill>
                          <a:latin typeface="Cambria Math" panose="02040503050406030204" pitchFamily="18" charset="0"/>
                        </a:rPr>
                        <m:t>𝑎</m:t>
                      </m:r>
                    </m:oMath>
                  </m:oMathPara>
                </a14:m>
                <a:endParaRPr lang="en-GB" sz="2000" dirty="0">
                  <a:solidFill>
                    <a:prstClr val="black"/>
                  </a:solidFill>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1727770" y="1915062"/>
                <a:ext cx="360647" cy="40011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2769962" y="2061033"/>
                <a:ext cx="332905" cy="400110"/>
              </a:xfrm>
              <a:prstGeom prst="rect">
                <a:avLst/>
              </a:prstGeom>
              <a:noFill/>
            </p:spPr>
            <p:txBody>
              <a:bodyPr wrap="square" rtlCol="0">
                <a:spAutoFit/>
              </a:bodyPr>
              <a:lstStyle/>
              <a:p>
                <a:pPr defTabSz="457200"/>
                <a14:m>
                  <m:oMathPara xmlns:m="http://schemas.openxmlformats.org/officeDocument/2006/math">
                    <m:oMathParaPr>
                      <m:jc m:val="left"/>
                    </m:oMathParaPr>
                    <m:oMath xmlns:m="http://schemas.openxmlformats.org/officeDocument/2006/math">
                      <m:r>
                        <a:rPr lang="en-GB" sz="2000" i="1" dirty="0" smtClean="0">
                          <a:solidFill>
                            <a:prstClr val="black"/>
                          </a:solidFill>
                          <a:latin typeface="Cambria Math" panose="02040503050406030204" pitchFamily="18" charset="0"/>
                        </a:rPr>
                        <m:t>𝑏</m:t>
                      </m:r>
                    </m:oMath>
                  </m:oMathPara>
                </a14:m>
                <a:endParaRPr lang="en-GB" sz="2000" dirty="0">
                  <a:solidFill>
                    <a:prstClr val="black"/>
                  </a:solidFill>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3000789" y="2061033"/>
                <a:ext cx="360647" cy="40011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1899300" y="2792505"/>
                <a:ext cx="332905" cy="400110"/>
              </a:xfrm>
              <a:prstGeom prst="rect">
                <a:avLst/>
              </a:prstGeom>
              <a:noFill/>
            </p:spPr>
            <p:txBody>
              <a:bodyPr wrap="square" rtlCol="0">
                <a:spAutoFit/>
              </a:bodyPr>
              <a:lstStyle/>
              <a:p>
                <a:pPr defTabSz="457200"/>
                <a14:m>
                  <m:oMathPara xmlns:m="http://schemas.openxmlformats.org/officeDocument/2006/math">
                    <m:oMathParaPr>
                      <m:jc m:val="left"/>
                    </m:oMathParaPr>
                    <m:oMath xmlns:m="http://schemas.openxmlformats.org/officeDocument/2006/math">
                      <m:r>
                        <a:rPr lang="en-GB" sz="2000" i="1" dirty="0" smtClean="0">
                          <a:solidFill>
                            <a:prstClr val="black"/>
                          </a:solidFill>
                          <a:latin typeface="Cambria Math" panose="02040503050406030204" pitchFamily="18" charset="0"/>
                        </a:rPr>
                        <m:t>𝑐</m:t>
                      </m:r>
                    </m:oMath>
                  </m:oMathPara>
                </a14:m>
                <a:endParaRPr lang="en-GB" sz="2000" dirty="0">
                  <a:solidFill>
                    <a:prstClr val="black"/>
                  </a:solidFill>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2057572" y="2792505"/>
                <a:ext cx="360647" cy="400110"/>
              </a:xfrm>
              <a:prstGeom prst="rect">
                <a:avLst/>
              </a:prstGeom>
              <a:blipFill>
                <a:blip r:embed="rId5"/>
                <a:stretch>
                  <a:fillRect/>
                </a:stretch>
              </a:blipFill>
            </p:spPr>
            <p:txBody>
              <a:bodyPr/>
              <a:lstStyle/>
              <a:p>
                <a:r>
                  <a:rPr lang="en-GB">
                    <a:noFill/>
                  </a:rPr>
                  <a:t> </a:t>
                </a:r>
              </a:p>
            </p:txBody>
          </p:sp>
        </mc:Fallback>
      </mc:AlternateContent>
      <p:pic>
        <p:nvPicPr>
          <p:cNvPr id="13" name="Picture 12"/>
          <p:cNvPicPr/>
          <p:nvPr/>
        </p:nvPicPr>
        <p:blipFill>
          <a:blip r:embed="rId6" cstate="print">
            <a:extLst>
              <a:ext uri="{28A0092B-C50C-407E-A947-70E740481C1C}">
                <a14:useLocalDpi xmlns:a14="http://schemas.microsoft.com/office/drawing/2010/main" val="0"/>
              </a:ext>
            </a:extLst>
          </a:blip>
          <a:stretch>
            <a:fillRect/>
          </a:stretch>
        </p:blipFill>
        <p:spPr>
          <a:xfrm flipH="1">
            <a:off x="7277782" y="1277183"/>
            <a:ext cx="705448" cy="1229457"/>
          </a:xfrm>
          <a:prstGeom prst="rect">
            <a:avLst/>
          </a:prstGeom>
        </p:spPr>
      </p:pic>
      <p:pic>
        <p:nvPicPr>
          <p:cNvPr id="14" name="Picture 13"/>
          <p:cNvPicPr/>
          <p:nvPr/>
        </p:nvPicPr>
        <p:blipFill>
          <a:blip r:embed="rId7" cstate="print">
            <a:extLst>
              <a:ext uri="{28A0092B-C50C-407E-A947-70E740481C1C}">
                <a14:useLocalDpi xmlns:a14="http://schemas.microsoft.com/office/drawing/2010/main" val="0"/>
              </a:ext>
            </a:extLst>
          </a:blip>
          <a:stretch>
            <a:fillRect/>
          </a:stretch>
        </p:blipFill>
        <p:spPr>
          <a:xfrm>
            <a:off x="7265341" y="2790684"/>
            <a:ext cx="709396" cy="615762"/>
          </a:xfrm>
          <a:prstGeom prst="rect">
            <a:avLst/>
          </a:prstGeom>
        </p:spPr>
      </p:pic>
      <mc:AlternateContent xmlns:mc="http://schemas.openxmlformats.org/markup-compatibility/2006" xmlns:a14="http://schemas.microsoft.com/office/drawing/2010/main">
        <mc:Choice Requires="a14">
          <p:sp>
            <p:nvSpPr>
              <p:cNvPr id="15" name="Rounded Rectangular Callout 14"/>
              <p:cNvSpPr/>
              <p:nvPr/>
            </p:nvSpPr>
            <p:spPr>
              <a:xfrm>
                <a:off x="3608344" y="1497480"/>
                <a:ext cx="3397101" cy="733259"/>
              </a:xfrm>
              <a:prstGeom prst="wedgeRoundRectCallout">
                <a:avLst>
                  <a:gd name="adj1" fmla="val 55738"/>
                  <a:gd name="adj2" fmla="val 14650"/>
                  <a:gd name="adj3" fmla="val 16667"/>
                </a:avLst>
              </a:prstGeom>
              <a:solidFill>
                <a:schemeClr val="accent4">
                  <a:lumMod val="20000"/>
                  <a:lumOff val="80000"/>
                </a:schemeClr>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smtClean="0">
                    <a:solidFill>
                      <a:prstClr val="black"/>
                    </a:solidFill>
                  </a:rPr>
                  <a:t>I think </a:t>
                </a:r>
                <a14:m>
                  <m:oMath xmlns:m="http://schemas.openxmlformats.org/officeDocument/2006/math">
                    <m:r>
                      <a:rPr lang="en-GB" i="1" dirty="0" smtClean="0">
                        <a:solidFill>
                          <a:prstClr val="black"/>
                        </a:solidFill>
                        <a:latin typeface="Cambria Math" panose="02040503050406030204" pitchFamily="18" charset="0"/>
                      </a:rPr>
                      <m:t>𝑎</m:t>
                    </m:r>
                  </m:oMath>
                </a14:m>
                <a:r>
                  <a:rPr lang="en-GB" dirty="0" smtClean="0">
                    <a:solidFill>
                      <a:prstClr val="black"/>
                    </a:solidFill>
                  </a:rPr>
                  <a:t> </a:t>
                </a:r>
                <a14:m>
                  <m:oMath xmlns:m="http://schemas.openxmlformats.org/officeDocument/2006/math">
                    <m:r>
                      <a:rPr lang="en-GB" i="1" dirty="0" smtClean="0">
                        <a:solidFill>
                          <a:prstClr val="black"/>
                        </a:solidFill>
                        <a:latin typeface="Cambria Math" panose="02040503050406030204" pitchFamily="18" charset="0"/>
                      </a:rPr>
                      <m:t>=</m:t>
                    </m:r>
                  </m:oMath>
                </a14:m>
                <a:r>
                  <a:rPr lang="en-GB" dirty="0" smtClean="0">
                    <a:solidFill>
                      <a:prstClr val="black"/>
                    </a:solidFill>
                  </a:rPr>
                  <a:t> opposite, </a:t>
                </a:r>
                <a14:m>
                  <m:oMath xmlns:m="http://schemas.openxmlformats.org/officeDocument/2006/math">
                    <m:r>
                      <a:rPr lang="en-GB" i="1" dirty="0" smtClean="0">
                        <a:solidFill>
                          <a:prstClr val="black"/>
                        </a:solidFill>
                        <a:latin typeface="Cambria Math" panose="02040503050406030204" pitchFamily="18" charset="0"/>
                      </a:rPr>
                      <m:t>𝑏</m:t>
                    </m:r>
                    <m:r>
                      <a:rPr lang="en-GB" i="1" dirty="0" smtClean="0">
                        <a:solidFill>
                          <a:prstClr val="black"/>
                        </a:solidFill>
                        <a:latin typeface="Cambria Math" panose="02040503050406030204" pitchFamily="18" charset="0"/>
                      </a:rPr>
                      <m:t>=</m:t>
                    </m:r>
                  </m:oMath>
                </a14:m>
                <a:r>
                  <a:rPr lang="en-GB" dirty="0" smtClean="0">
                    <a:solidFill>
                      <a:prstClr val="black"/>
                    </a:solidFill>
                  </a:rPr>
                  <a:t> adjacent and </a:t>
                </a:r>
                <a14:m>
                  <m:oMath xmlns:m="http://schemas.openxmlformats.org/officeDocument/2006/math">
                    <m:r>
                      <a:rPr lang="en-GB" i="1" dirty="0" smtClean="0">
                        <a:solidFill>
                          <a:prstClr val="black"/>
                        </a:solidFill>
                        <a:latin typeface="Cambria Math" panose="02040503050406030204" pitchFamily="18" charset="0"/>
                      </a:rPr>
                      <m:t>𝑐</m:t>
                    </m:r>
                  </m:oMath>
                </a14:m>
                <a:r>
                  <a:rPr lang="en-GB" dirty="0" smtClean="0">
                    <a:solidFill>
                      <a:prstClr val="black"/>
                    </a:solidFill>
                  </a:rPr>
                  <a:t> </a:t>
                </a:r>
                <a14:m>
                  <m:oMath xmlns:m="http://schemas.openxmlformats.org/officeDocument/2006/math">
                    <m:r>
                      <a:rPr lang="en-GB" i="1" dirty="0" smtClean="0">
                        <a:solidFill>
                          <a:prstClr val="black"/>
                        </a:solidFill>
                        <a:latin typeface="Cambria Math" panose="02040503050406030204" pitchFamily="18" charset="0"/>
                      </a:rPr>
                      <m:t>=</m:t>
                    </m:r>
                  </m:oMath>
                </a14:m>
                <a:r>
                  <a:rPr lang="en-GB" dirty="0" smtClean="0">
                    <a:solidFill>
                      <a:prstClr val="black"/>
                    </a:solidFill>
                  </a:rPr>
                  <a:t> hypotenuse</a:t>
                </a:r>
                <a:endParaRPr lang="en-GB" dirty="0">
                  <a:solidFill>
                    <a:prstClr val="black"/>
                  </a:solidFill>
                </a:endParaRPr>
              </a:p>
            </p:txBody>
          </p:sp>
        </mc:Choice>
        <mc:Fallback xmlns="">
          <p:sp>
            <p:nvSpPr>
              <p:cNvPr id="15" name="Rounded Rectangular Callout 14"/>
              <p:cNvSpPr>
                <a:spLocks noRot="1" noChangeAspect="1" noMove="1" noResize="1" noEditPoints="1" noAdjustHandles="1" noChangeArrowheads="1" noChangeShapeType="1" noTextEdit="1"/>
              </p:cNvSpPr>
              <p:nvPr/>
            </p:nvSpPr>
            <p:spPr>
              <a:xfrm>
                <a:off x="3608344" y="1497480"/>
                <a:ext cx="3397101" cy="733259"/>
              </a:xfrm>
              <a:prstGeom prst="wedgeRoundRectCallout">
                <a:avLst>
                  <a:gd name="adj1" fmla="val 55738"/>
                  <a:gd name="adj2" fmla="val 14650"/>
                  <a:gd name="adj3" fmla="val 16667"/>
                </a:avLst>
              </a:prstGeom>
              <a:blipFill rotWithShape="1">
                <a:blip r:embed="rId8"/>
                <a:stretch>
                  <a:fillRect b="-4839"/>
                </a:stretch>
              </a:blipFill>
              <a:ln w="25400">
                <a:solidFill>
                  <a:schemeClr val="accent4"/>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ounded Rectangular Callout 15"/>
              <p:cNvSpPr/>
              <p:nvPr/>
            </p:nvSpPr>
            <p:spPr>
              <a:xfrm>
                <a:off x="3603798" y="2728056"/>
                <a:ext cx="3401647" cy="741018"/>
              </a:xfrm>
              <a:prstGeom prst="wedgeRoundRectCallout">
                <a:avLst>
                  <a:gd name="adj1" fmla="val 55021"/>
                  <a:gd name="adj2" fmla="val 12925"/>
                  <a:gd name="adj3" fmla="val 16667"/>
                </a:avLst>
              </a:prstGeom>
              <a:solidFill>
                <a:schemeClr val="accent6">
                  <a:lumMod val="20000"/>
                  <a:lumOff val="80000"/>
                </a:schemeClr>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smtClean="0">
                    <a:solidFill>
                      <a:prstClr val="black"/>
                    </a:solidFill>
                  </a:rPr>
                  <a:t>I think </a:t>
                </a:r>
                <a14:m>
                  <m:oMath xmlns:m="http://schemas.openxmlformats.org/officeDocument/2006/math">
                    <m:r>
                      <a:rPr lang="en-GB" i="1" dirty="0" smtClean="0">
                        <a:solidFill>
                          <a:prstClr val="black"/>
                        </a:solidFill>
                        <a:latin typeface="Cambria Math" panose="02040503050406030204" pitchFamily="18" charset="0"/>
                      </a:rPr>
                      <m:t>𝑎</m:t>
                    </m:r>
                  </m:oMath>
                </a14:m>
                <a:r>
                  <a:rPr lang="en-GB" dirty="0" smtClean="0">
                    <a:solidFill>
                      <a:prstClr val="black"/>
                    </a:solidFill>
                  </a:rPr>
                  <a:t> </a:t>
                </a:r>
                <a14:m>
                  <m:oMath xmlns:m="http://schemas.openxmlformats.org/officeDocument/2006/math">
                    <m:r>
                      <a:rPr lang="en-GB" i="1" dirty="0" smtClean="0">
                        <a:solidFill>
                          <a:prstClr val="black"/>
                        </a:solidFill>
                        <a:latin typeface="Cambria Math" panose="02040503050406030204" pitchFamily="18" charset="0"/>
                      </a:rPr>
                      <m:t>=</m:t>
                    </m:r>
                  </m:oMath>
                </a14:m>
                <a:r>
                  <a:rPr lang="en-GB" dirty="0" smtClean="0">
                    <a:solidFill>
                      <a:prstClr val="black"/>
                    </a:solidFill>
                  </a:rPr>
                  <a:t> adjacent, </a:t>
                </a:r>
                <a14:m>
                  <m:oMath xmlns:m="http://schemas.openxmlformats.org/officeDocument/2006/math">
                    <m:r>
                      <a:rPr lang="en-GB" i="1" dirty="0" smtClean="0">
                        <a:solidFill>
                          <a:prstClr val="black"/>
                        </a:solidFill>
                        <a:latin typeface="Cambria Math" panose="02040503050406030204" pitchFamily="18" charset="0"/>
                      </a:rPr>
                      <m:t>𝑏</m:t>
                    </m:r>
                  </m:oMath>
                </a14:m>
                <a:r>
                  <a:rPr lang="en-GB" dirty="0" smtClean="0">
                    <a:solidFill>
                      <a:prstClr val="black"/>
                    </a:solidFill>
                  </a:rPr>
                  <a:t> </a:t>
                </a:r>
                <a14:m>
                  <m:oMath xmlns:m="http://schemas.openxmlformats.org/officeDocument/2006/math">
                    <m:r>
                      <a:rPr lang="en-GB" i="1" dirty="0" smtClean="0">
                        <a:solidFill>
                          <a:prstClr val="black"/>
                        </a:solidFill>
                        <a:latin typeface="Cambria Math" panose="02040503050406030204" pitchFamily="18" charset="0"/>
                      </a:rPr>
                      <m:t>=</m:t>
                    </m:r>
                  </m:oMath>
                </a14:m>
                <a:r>
                  <a:rPr lang="en-GB" dirty="0" smtClean="0">
                    <a:solidFill>
                      <a:prstClr val="black"/>
                    </a:solidFill>
                  </a:rPr>
                  <a:t> opposite and </a:t>
                </a:r>
                <a14:m>
                  <m:oMath xmlns:m="http://schemas.openxmlformats.org/officeDocument/2006/math">
                    <m:r>
                      <a:rPr lang="en-GB" i="1" dirty="0" smtClean="0">
                        <a:solidFill>
                          <a:prstClr val="black"/>
                        </a:solidFill>
                        <a:latin typeface="Cambria Math" panose="02040503050406030204" pitchFamily="18" charset="0"/>
                      </a:rPr>
                      <m:t>𝑐</m:t>
                    </m:r>
                  </m:oMath>
                </a14:m>
                <a:r>
                  <a:rPr lang="en-GB" dirty="0" smtClean="0">
                    <a:solidFill>
                      <a:prstClr val="black"/>
                    </a:solidFill>
                  </a:rPr>
                  <a:t> </a:t>
                </a:r>
                <a14:m>
                  <m:oMath xmlns:m="http://schemas.openxmlformats.org/officeDocument/2006/math">
                    <m:r>
                      <a:rPr lang="en-GB" i="1" dirty="0" smtClean="0">
                        <a:solidFill>
                          <a:prstClr val="black"/>
                        </a:solidFill>
                        <a:latin typeface="Cambria Math" panose="02040503050406030204" pitchFamily="18" charset="0"/>
                      </a:rPr>
                      <m:t>=</m:t>
                    </m:r>
                  </m:oMath>
                </a14:m>
                <a:r>
                  <a:rPr lang="en-GB" dirty="0" smtClean="0">
                    <a:solidFill>
                      <a:prstClr val="black"/>
                    </a:solidFill>
                  </a:rPr>
                  <a:t> hypotenuse</a:t>
                </a:r>
                <a:endParaRPr lang="en-GB" dirty="0">
                  <a:solidFill>
                    <a:prstClr val="black"/>
                  </a:solidFill>
                </a:endParaRPr>
              </a:p>
            </p:txBody>
          </p:sp>
        </mc:Choice>
        <mc:Fallback xmlns="">
          <p:sp>
            <p:nvSpPr>
              <p:cNvPr id="16" name="Rounded Rectangular Callout 15"/>
              <p:cNvSpPr>
                <a:spLocks noRot="1" noChangeAspect="1" noMove="1" noResize="1" noEditPoints="1" noAdjustHandles="1" noChangeArrowheads="1" noChangeShapeType="1" noTextEdit="1"/>
              </p:cNvSpPr>
              <p:nvPr/>
            </p:nvSpPr>
            <p:spPr>
              <a:xfrm>
                <a:off x="3603798" y="2728056"/>
                <a:ext cx="3401647" cy="741018"/>
              </a:xfrm>
              <a:prstGeom prst="wedgeRoundRectCallout">
                <a:avLst>
                  <a:gd name="adj1" fmla="val 55021"/>
                  <a:gd name="adj2" fmla="val 12925"/>
                  <a:gd name="adj3" fmla="val 16667"/>
                </a:avLst>
              </a:prstGeom>
              <a:blipFill rotWithShape="1">
                <a:blip r:embed="rId9"/>
                <a:stretch>
                  <a:fillRect b="-4800"/>
                </a:stretch>
              </a:blipFill>
              <a:ln w="25400">
                <a:solidFill>
                  <a:schemeClr val="accent6"/>
                </a:solidFill>
              </a:ln>
            </p:spPr>
            <p:txBody>
              <a:bodyPr/>
              <a:lstStyle/>
              <a:p>
                <a:r>
                  <a:rPr lang="en-GB">
                    <a:noFill/>
                  </a:rPr>
                  <a:t> </a:t>
                </a:r>
              </a:p>
            </p:txBody>
          </p:sp>
        </mc:Fallback>
      </mc:AlternateContent>
      <p:sp>
        <p:nvSpPr>
          <p:cNvPr id="17" name="TextBox 16"/>
          <p:cNvSpPr txBox="1"/>
          <p:nvPr/>
        </p:nvSpPr>
        <p:spPr>
          <a:xfrm>
            <a:off x="730880" y="4509120"/>
            <a:ext cx="7369512" cy="1569660"/>
          </a:xfrm>
          <a:prstGeom prst="rect">
            <a:avLst/>
          </a:prstGeom>
          <a:noFill/>
        </p:spPr>
        <p:txBody>
          <a:bodyPr wrap="square" rtlCol="0">
            <a:spAutoFit/>
          </a:bodyPr>
          <a:lstStyle/>
          <a:p>
            <a:pPr algn="ctr"/>
            <a:r>
              <a:rPr lang="en-GB" sz="3200" b="1" dirty="0" smtClean="0"/>
              <a:t>Who is correct?</a:t>
            </a:r>
          </a:p>
          <a:p>
            <a:pPr algn="ctr"/>
            <a:endParaRPr lang="en-GB" sz="3200" b="1" dirty="0"/>
          </a:p>
          <a:p>
            <a:pPr algn="ctr"/>
            <a:r>
              <a:rPr lang="en-GB" sz="3200" b="1" dirty="0" smtClean="0"/>
              <a:t>Explain how you know </a:t>
            </a:r>
            <a:endParaRPr lang="en-GB" sz="3200" b="1" dirty="0"/>
          </a:p>
        </p:txBody>
      </p:sp>
    </p:spTree>
    <p:extLst>
      <p:ext uri="{BB962C8B-B14F-4D97-AF65-F5344CB8AC3E}">
        <p14:creationId xmlns:p14="http://schemas.microsoft.com/office/powerpoint/2010/main" val="281340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 xmlns:a16="http://schemas.microsoft.com/office/drawing/2014/main" id="{22A4E98D-8E72-4B84-A3F2-BC9494CD5EF0}"/>
              </a:ext>
            </a:extLst>
          </p:cNvPr>
          <p:cNvSpPr/>
          <p:nvPr/>
        </p:nvSpPr>
        <p:spPr>
          <a:xfrm>
            <a:off x="339498" y="188640"/>
            <a:ext cx="8475631" cy="1015663"/>
          </a:xfrm>
          <a:prstGeom prst="rect">
            <a:avLst/>
          </a:prstGeom>
        </p:spPr>
        <p:txBody>
          <a:bodyPr wrap="square">
            <a:spAutoFit/>
          </a:bodyPr>
          <a:lstStyle/>
          <a:p>
            <a:pPr algn="ctr" defTabSz="457200">
              <a:defRPr/>
            </a:pPr>
            <a:r>
              <a:rPr lang="en-GB" sz="2000" dirty="0" smtClean="0">
                <a:solidFill>
                  <a:prstClr val="black"/>
                </a:solidFill>
                <a:latin typeface="Arial" panose="020B0604020202020204" pitchFamily="34" charset="0"/>
                <a:cs typeface="Arial" panose="020B0604020202020204" pitchFamily="34" charset="0"/>
              </a:rPr>
              <a:t>Sketch the shapes on your whiteboard. </a:t>
            </a:r>
          </a:p>
          <a:p>
            <a:pPr algn="ctr" defTabSz="457200">
              <a:defRPr/>
            </a:pPr>
            <a:r>
              <a:rPr lang="en-GB" sz="2000" dirty="0" smtClean="0">
                <a:solidFill>
                  <a:prstClr val="black"/>
                </a:solidFill>
                <a:latin typeface="Arial" panose="020B0604020202020204" pitchFamily="34" charset="0"/>
                <a:cs typeface="Arial" panose="020B0604020202020204" pitchFamily="34" charset="0"/>
              </a:rPr>
              <a:t>Identify </a:t>
            </a:r>
            <a:r>
              <a:rPr lang="en-GB" sz="2000" dirty="0">
                <a:solidFill>
                  <a:prstClr val="black"/>
                </a:solidFill>
                <a:latin typeface="Arial" panose="020B0604020202020204" pitchFamily="34" charset="0"/>
                <a:cs typeface="Arial" panose="020B0604020202020204" pitchFamily="34" charset="0"/>
              </a:rPr>
              <a:t>a right-angled triangle which incorporates the angle labelled in red and label its sides.</a:t>
            </a:r>
          </a:p>
        </p:txBody>
      </p:sp>
      <p:pic>
        <p:nvPicPr>
          <p:cNvPr id="4" name="Picture 3"/>
          <p:cNvPicPr>
            <a:picLocks noChangeAspect="1"/>
          </p:cNvPicPr>
          <p:nvPr/>
        </p:nvPicPr>
        <p:blipFill>
          <a:blip r:embed="rId3"/>
          <a:stretch>
            <a:fillRect/>
          </a:stretch>
        </p:blipFill>
        <p:spPr>
          <a:xfrm rot="19866631">
            <a:off x="453242" y="2236823"/>
            <a:ext cx="2241626" cy="1026173"/>
          </a:xfrm>
          <a:prstGeom prst="rect">
            <a:avLst/>
          </a:prstGeom>
        </p:spPr>
      </p:pic>
      <p:sp>
        <p:nvSpPr>
          <p:cNvPr id="5" name="TextBox 4"/>
          <p:cNvSpPr txBox="1"/>
          <p:nvPr/>
        </p:nvSpPr>
        <p:spPr>
          <a:xfrm>
            <a:off x="1907704" y="2673827"/>
            <a:ext cx="695130" cy="338554"/>
          </a:xfrm>
          <a:prstGeom prst="rect">
            <a:avLst/>
          </a:prstGeom>
          <a:noFill/>
        </p:spPr>
        <p:txBody>
          <a:bodyPr wrap="square" rtlCol="0">
            <a:spAutoFit/>
          </a:bodyPr>
          <a:lstStyle/>
          <a:p>
            <a:pPr defTabSz="457200"/>
            <a:r>
              <a:rPr lang="en-GB" sz="1600" dirty="0" smtClean="0">
                <a:solidFill>
                  <a:srgbClr val="FF0000"/>
                </a:solidFill>
              </a:rPr>
              <a:t>23</a:t>
            </a:r>
            <a:r>
              <a:rPr lang="en-GB" sz="1600" baseline="30000" dirty="0">
                <a:solidFill>
                  <a:srgbClr val="FF0000"/>
                </a:solidFill>
              </a:rPr>
              <a:t>°</a:t>
            </a:r>
            <a:endParaRPr lang="en-GB" sz="1600" dirty="0">
              <a:solidFill>
                <a:srgbClr val="FF0000"/>
              </a:solidFill>
            </a:endParaRPr>
          </a:p>
        </p:txBody>
      </p:sp>
      <p:grpSp>
        <p:nvGrpSpPr>
          <p:cNvPr id="6" name="Group 5"/>
          <p:cNvGrpSpPr/>
          <p:nvPr/>
        </p:nvGrpSpPr>
        <p:grpSpPr>
          <a:xfrm>
            <a:off x="3930345" y="2723631"/>
            <a:ext cx="2456748" cy="2285848"/>
            <a:chOff x="6506199" y="4628325"/>
            <a:chExt cx="1491561" cy="945163"/>
          </a:xfrm>
        </p:grpSpPr>
        <p:grpSp>
          <p:nvGrpSpPr>
            <p:cNvPr id="7" name="Group 6"/>
            <p:cNvGrpSpPr/>
            <p:nvPr/>
          </p:nvGrpSpPr>
          <p:grpSpPr>
            <a:xfrm>
              <a:off x="6506199" y="4628325"/>
              <a:ext cx="821208" cy="945163"/>
              <a:chOff x="6588792" y="4599860"/>
              <a:chExt cx="821208" cy="945163"/>
            </a:xfrm>
          </p:grpSpPr>
          <p:pic>
            <p:nvPicPr>
              <p:cNvPr id="9" name="Picture 8"/>
              <p:cNvPicPr>
                <a:picLocks noChangeAspect="1"/>
              </p:cNvPicPr>
              <p:nvPr/>
            </p:nvPicPr>
            <p:blipFill>
              <a:blip r:embed="rId4"/>
              <a:stretch>
                <a:fillRect/>
              </a:stretch>
            </p:blipFill>
            <p:spPr>
              <a:xfrm>
                <a:off x="6588792" y="4599860"/>
                <a:ext cx="821208" cy="945163"/>
              </a:xfrm>
              <a:prstGeom prst="rect">
                <a:avLst/>
              </a:prstGeom>
            </p:spPr>
          </p:pic>
          <p:sp>
            <p:nvSpPr>
              <p:cNvPr id="10" name="Rectangle 9"/>
              <p:cNvSpPr/>
              <p:nvPr/>
            </p:nvSpPr>
            <p:spPr>
              <a:xfrm>
                <a:off x="6624976" y="5431259"/>
                <a:ext cx="77997" cy="7610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2000">
                  <a:solidFill>
                    <a:prstClr val="white"/>
                  </a:solidFill>
                </a:endParaRPr>
              </a:p>
            </p:txBody>
          </p:sp>
        </p:grpSp>
        <p:sp>
          <p:nvSpPr>
            <p:cNvPr id="8" name="TextBox 7"/>
            <p:cNvSpPr txBox="1"/>
            <p:nvPr/>
          </p:nvSpPr>
          <p:spPr>
            <a:xfrm>
              <a:off x="7070638" y="4717426"/>
              <a:ext cx="927122" cy="286997"/>
            </a:xfrm>
            <a:prstGeom prst="rect">
              <a:avLst/>
            </a:prstGeom>
            <a:noFill/>
          </p:spPr>
          <p:txBody>
            <a:bodyPr wrap="square" rtlCol="0">
              <a:spAutoFit/>
            </a:bodyPr>
            <a:lstStyle/>
            <a:p>
              <a:pPr defTabSz="457200"/>
              <a:r>
                <a:rPr lang="en-GB" sz="1600" dirty="0" smtClean="0">
                  <a:solidFill>
                    <a:srgbClr val="FF0000"/>
                  </a:solidFill>
                </a:rPr>
                <a:t>69</a:t>
              </a:r>
              <a:r>
                <a:rPr lang="en-GB" sz="1600" baseline="30000" dirty="0">
                  <a:solidFill>
                    <a:srgbClr val="FF0000"/>
                  </a:solidFill>
                </a:rPr>
                <a:t>°</a:t>
              </a:r>
              <a:endParaRPr lang="en-GB" sz="1600" dirty="0">
                <a:solidFill>
                  <a:srgbClr val="FF0000"/>
                </a:solidFill>
              </a:endParaRPr>
            </a:p>
          </p:txBody>
        </p:sp>
      </p:grpSp>
      <p:sp>
        <p:nvSpPr>
          <p:cNvPr id="11" name="Isosceles Triangle 10"/>
          <p:cNvSpPr/>
          <p:nvPr/>
        </p:nvSpPr>
        <p:spPr>
          <a:xfrm>
            <a:off x="6876256" y="1588800"/>
            <a:ext cx="1944216" cy="1507859"/>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2000">
              <a:solidFill>
                <a:prstClr val="white"/>
              </a:solidFill>
            </a:endParaRPr>
          </a:p>
        </p:txBody>
      </p:sp>
      <p:sp>
        <p:nvSpPr>
          <p:cNvPr id="12" name="TextBox 11"/>
          <p:cNvSpPr txBox="1"/>
          <p:nvPr/>
        </p:nvSpPr>
        <p:spPr>
          <a:xfrm>
            <a:off x="6948264" y="2762974"/>
            <a:ext cx="1290377" cy="369332"/>
          </a:xfrm>
          <a:prstGeom prst="rect">
            <a:avLst/>
          </a:prstGeom>
          <a:noFill/>
        </p:spPr>
        <p:txBody>
          <a:bodyPr wrap="square" rtlCol="0">
            <a:spAutoFit/>
          </a:bodyPr>
          <a:lstStyle/>
          <a:p>
            <a:pPr defTabSz="457200"/>
            <a:r>
              <a:rPr lang="en-GB" dirty="0" smtClean="0">
                <a:solidFill>
                  <a:srgbClr val="FF0000"/>
                </a:solidFill>
              </a:rPr>
              <a:t>62</a:t>
            </a:r>
            <a:r>
              <a:rPr lang="en-GB" baseline="30000" dirty="0">
                <a:solidFill>
                  <a:srgbClr val="FF0000"/>
                </a:solidFill>
              </a:rPr>
              <a:t>°</a:t>
            </a:r>
            <a:endParaRPr lang="en-GB" dirty="0">
              <a:solidFill>
                <a:srgbClr val="FF0000"/>
              </a:solidFill>
            </a:endParaRPr>
          </a:p>
        </p:txBody>
      </p:sp>
      <p:sp>
        <p:nvSpPr>
          <p:cNvPr id="2" name="TextBox 1"/>
          <p:cNvSpPr txBox="1"/>
          <p:nvPr/>
        </p:nvSpPr>
        <p:spPr>
          <a:xfrm>
            <a:off x="260508" y="3882198"/>
            <a:ext cx="2354952" cy="369332"/>
          </a:xfrm>
          <a:prstGeom prst="rect">
            <a:avLst/>
          </a:prstGeom>
          <a:noFill/>
        </p:spPr>
        <p:txBody>
          <a:bodyPr wrap="square" rtlCol="0">
            <a:spAutoFit/>
          </a:bodyPr>
          <a:lstStyle/>
          <a:p>
            <a:r>
              <a:rPr lang="en-GB" dirty="0" smtClean="0"/>
              <a:t>a) Rectangle </a:t>
            </a:r>
            <a:endParaRPr lang="en-GB" dirty="0"/>
          </a:p>
        </p:txBody>
      </p:sp>
      <p:sp>
        <p:nvSpPr>
          <p:cNvPr id="14" name="TextBox 13"/>
          <p:cNvSpPr txBox="1"/>
          <p:nvPr/>
        </p:nvSpPr>
        <p:spPr>
          <a:xfrm>
            <a:off x="3779912" y="5229200"/>
            <a:ext cx="2354952" cy="369332"/>
          </a:xfrm>
          <a:prstGeom prst="rect">
            <a:avLst/>
          </a:prstGeom>
          <a:noFill/>
        </p:spPr>
        <p:txBody>
          <a:bodyPr wrap="square" rtlCol="0">
            <a:spAutoFit/>
          </a:bodyPr>
          <a:lstStyle/>
          <a:p>
            <a:r>
              <a:rPr lang="en-GB" dirty="0" smtClean="0"/>
              <a:t>b) Trapezium  </a:t>
            </a:r>
            <a:endParaRPr lang="en-GB" dirty="0"/>
          </a:p>
        </p:txBody>
      </p:sp>
      <p:sp>
        <p:nvSpPr>
          <p:cNvPr id="15" name="TextBox 14"/>
          <p:cNvSpPr txBox="1"/>
          <p:nvPr/>
        </p:nvSpPr>
        <p:spPr>
          <a:xfrm>
            <a:off x="7139440" y="3497223"/>
            <a:ext cx="2354952" cy="369332"/>
          </a:xfrm>
          <a:prstGeom prst="rect">
            <a:avLst/>
          </a:prstGeom>
          <a:noFill/>
        </p:spPr>
        <p:txBody>
          <a:bodyPr wrap="square" rtlCol="0">
            <a:spAutoFit/>
          </a:bodyPr>
          <a:lstStyle/>
          <a:p>
            <a:r>
              <a:rPr lang="en-GB" dirty="0" smtClean="0"/>
              <a:t>c) Triangle </a:t>
            </a:r>
            <a:endParaRPr lang="en-GB" dirty="0"/>
          </a:p>
        </p:txBody>
      </p:sp>
      <p:sp>
        <p:nvSpPr>
          <p:cNvPr id="16" name="TextBox 15"/>
          <p:cNvSpPr txBox="1"/>
          <p:nvPr/>
        </p:nvSpPr>
        <p:spPr>
          <a:xfrm>
            <a:off x="1259632" y="2402494"/>
            <a:ext cx="1088458" cy="369332"/>
          </a:xfrm>
          <a:prstGeom prst="rect">
            <a:avLst/>
          </a:prstGeom>
          <a:noFill/>
        </p:spPr>
        <p:txBody>
          <a:bodyPr wrap="square" rtlCol="0">
            <a:spAutoFit/>
          </a:bodyPr>
          <a:lstStyle/>
          <a:p>
            <a:r>
              <a:rPr lang="en-GB" dirty="0" smtClean="0"/>
              <a:t>hyp </a:t>
            </a:r>
            <a:endParaRPr lang="en-GB" dirty="0"/>
          </a:p>
        </p:txBody>
      </p:sp>
      <p:sp>
        <p:nvSpPr>
          <p:cNvPr id="17" name="TextBox 16"/>
          <p:cNvSpPr txBox="1"/>
          <p:nvPr/>
        </p:nvSpPr>
        <p:spPr>
          <a:xfrm>
            <a:off x="135014" y="3141882"/>
            <a:ext cx="1088458" cy="369332"/>
          </a:xfrm>
          <a:prstGeom prst="rect">
            <a:avLst/>
          </a:prstGeom>
          <a:noFill/>
        </p:spPr>
        <p:txBody>
          <a:bodyPr wrap="square" rtlCol="0">
            <a:spAutoFit/>
          </a:bodyPr>
          <a:lstStyle/>
          <a:p>
            <a:r>
              <a:rPr lang="en-GB" dirty="0" smtClean="0"/>
              <a:t>opp </a:t>
            </a:r>
            <a:endParaRPr lang="en-GB" dirty="0"/>
          </a:p>
        </p:txBody>
      </p:sp>
      <p:sp>
        <p:nvSpPr>
          <p:cNvPr id="18" name="TextBox 17"/>
          <p:cNvSpPr txBox="1"/>
          <p:nvPr/>
        </p:nvSpPr>
        <p:spPr>
          <a:xfrm>
            <a:off x="1574055" y="3241103"/>
            <a:ext cx="1088458" cy="369332"/>
          </a:xfrm>
          <a:prstGeom prst="rect">
            <a:avLst/>
          </a:prstGeom>
          <a:noFill/>
        </p:spPr>
        <p:txBody>
          <a:bodyPr wrap="square" rtlCol="0">
            <a:spAutoFit/>
          </a:bodyPr>
          <a:lstStyle/>
          <a:p>
            <a:r>
              <a:rPr lang="en-GB" dirty="0" smtClean="0"/>
              <a:t>adj </a:t>
            </a:r>
            <a:endParaRPr lang="en-GB" dirty="0"/>
          </a:p>
        </p:txBody>
      </p:sp>
      <p:cxnSp>
        <p:nvCxnSpPr>
          <p:cNvPr id="13" name="Straight Connector 12"/>
          <p:cNvCxnSpPr/>
          <p:nvPr/>
        </p:nvCxnSpPr>
        <p:spPr>
          <a:xfrm>
            <a:off x="3989944" y="3789040"/>
            <a:ext cx="12301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062421" y="3043666"/>
            <a:ext cx="1088458" cy="369332"/>
          </a:xfrm>
          <a:prstGeom prst="rect">
            <a:avLst/>
          </a:prstGeom>
          <a:noFill/>
        </p:spPr>
        <p:txBody>
          <a:bodyPr wrap="square" rtlCol="0">
            <a:spAutoFit/>
          </a:bodyPr>
          <a:lstStyle/>
          <a:p>
            <a:r>
              <a:rPr lang="en-GB" dirty="0" smtClean="0"/>
              <a:t>hyp </a:t>
            </a:r>
            <a:endParaRPr lang="en-GB" dirty="0"/>
          </a:p>
        </p:txBody>
      </p:sp>
      <p:sp>
        <p:nvSpPr>
          <p:cNvPr id="23" name="TextBox 22"/>
          <p:cNvSpPr txBox="1"/>
          <p:nvPr/>
        </p:nvSpPr>
        <p:spPr>
          <a:xfrm>
            <a:off x="4315803" y="3740634"/>
            <a:ext cx="1088458" cy="369332"/>
          </a:xfrm>
          <a:prstGeom prst="rect">
            <a:avLst/>
          </a:prstGeom>
          <a:noFill/>
        </p:spPr>
        <p:txBody>
          <a:bodyPr wrap="square" rtlCol="0">
            <a:spAutoFit/>
          </a:bodyPr>
          <a:lstStyle/>
          <a:p>
            <a:r>
              <a:rPr lang="en-GB" dirty="0" smtClean="0"/>
              <a:t>opp </a:t>
            </a:r>
            <a:endParaRPr lang="en-GB" dirty="0"/>
          </a:p>
        </p:txBody>
      </p:sp>
      <p:sp>
        <p:nvSpPr>
          <p:cNvPr id="24" name="TextBox 23"/>
          <p:cNvSpPr txBox="1"/>
          <p:nvPr/>
        </p:nvSpPr>
        <p:spPr>
          <a:xfrm>
            <a:off x="5220072" y="3199772"/>
            <a:ext cx="544229" cy="369332"/>
          </a:xfrm>
          <a:prstGeom prst="rect">
            <a:avLst/>
          </a:prstGeom>
          <a:noFill/>
        </p:spPr>
        <p:txBody>
          <a:bodyPr wrap="square" rtlCol="0">
            <a:spAutoFit/>
          </a:bodyPr>
          <a:lstStyle/>
          <a:p>
            <a:r>
              <a:rPr lang="en-GB" dirty="0" smtClean="0"/>
              <a:t>adj </a:t>
            </a:r>
            <a:endParaRPr lang="en-GB" dirty="0"/>
          </a:p>
        </p:txBody>
      </p:sp>
      <p:cxnSp>
        <p:nvCxnSpPr>
          <p:cNvPr id="25" name="Straight Connector 24"/>
          <p:cNvCxnSpPr/>
          <p:nvPr/>
        </p:nvCxnSpPr>
        <p:spPr>
          <a:xfrm>
            <a:off x="7848364" y="1588800"/>
            <a:ext cx="0" cy="1507859"/>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67326" y="2063756"/>
            <a:ext cx="1088458" cy="369332"/>
          </a:xfrm>
          <a:prstGeom prst="rect">
            <a:avLst/>
          </a:prstGeom>
          <a:noFill/>
        </p:spPr>
        <p:txBody>
          <a:bodyPr wrap="square" rtlCol="0">
            <a:spAutoFit/>
          </a:bodyPr>
          <a:lstStyle/>
          <a:p>
            <a:r>
              <a:rPr lang="en-GB" dirty="0" smtClean="0"/>
              <a:t>hyp </a:t>
            </a:r>
            <a:endParaRPr lang="en-GB" dirty="0"/>
          </a:p>
        </p:txBody>
      </p:sp>
      <p:sp>
        <p:nvSpPr>
          <p:cNvPr id="28" name="TextBox 27"/>
          <p:cNvSpPr txBox="1"/>
          <p:nvPr/>
        </p:nvSpPr>
        <p:spPr>
          <a:xfrm>
            <a:off x="7797535" y="2248422"/>
            <a:ext cx="1088458" cy="369332"/>
          </a:xfrm>
          <a:prstGeom prst="rect">
            <a:avLst/>
          </a:prstGeom>
          <a:noFill/>
        </p:spPr>
        <p:txBody>
          <a:bodyPr wrap="square" rtlCol="0">
            <a:spAutoFit/>
          </a:bodyPr>
          <a:lstStyle/>
          <a:p>
            <a:r>
              <a:rPr lang="en-GB" dirty="0" smtClean="0"/>
              <a:t>opp </a:t>
            </a:r>
            <a:endParaRPr lang="en-GB" dirty="0"/>
          </a:p>
        </p:txBody>
      </p:sp>
      <p:sp>
        <p:nvSpPr>
          <p:cNvPr id="29" name="TextBox 28"/>
          <p:cNvSpPr txBox="1"/>
          <p:nvPr/>
        </p:nvSpPr>
        <p:spPr>
          <a:xfrm>
            <a:off x="7139440" y="3049382"/>
            <a:ext cx="544229" cy="369332"/>
          </a:xfrm>
          <a:prstGeom prst="rect">
            <a:avLst/>
          </a:prstGeom>
          <a:noFill/>
        </p:spPr>
        <p:txBody>
          <a:bodyPr wrap="square" rtlCol="0">
            <a:spAutoFit/>
          </a:bodyPr>
          <a:lstStyle/>
          <a:p>
            <a:r>
              <a:rPr lang="en-GB" dirty="0" smtClean="0"/>
              <a:t>adj </a:t>
            </a:r>
            <a:endParaRPr lang="en-GB" dirty="0"/>
          </a:p>
        </p:txBody>
      </p:sp>
    </p:spTree>
    <p:extLst>
      <p:ext uri="{BB962C8B-B14F-4D97-AF65-F5344CB8AC3E}">
        <p14:creationId xmlns:p14="http://schemas.microsoft.com/office/powerpoint/2010/main" val="279876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22" grpId="0"/>
      <p:bldP spid="23" grpId="0"/>
      <p:bldP spid="24" grpId="0"/>
      <p:bldP spid="27" grpId="0"/>
      <p:bldP spid="28"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GB" b="1" kern="0" dirty="0" smtClean="0"/>
              <a:t>Fluency Practice </a:t>
            </a:r>
            <a:endParaRPr lang="en-GB" b="1" kern="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056459"/>
            <a:ext cx="7632848" cy="552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7476373"/>
      </p:ext>
    </p:extLst>
  </p:cSld>
  <p:clrMapOvr>
    <a:masterClrMapping/>
  </p:clrMapOvr>
  <p:timing>
    <p:tnLst>
      <p:par>
        <p:cTn id="1" dur="indefinite" restart="never" nodeType="tmRoot"/>
      </p:par>
    </p:tnLst>
  </p:timing>
</p:sld>
</file>

<file path=ppt/theme/theme1.xml><?xml version="1.0" encoding="utf-8"?>
<a:theme xmlns:a="http://schemas.openxmlformats.org/drawingml/2006/main" name="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2.xml><?xml version="1.0" encoding="utf-8"?>
<a:theme xmlns:a="http://schemas.openxmlformats.org/drawingml/2006/main" name="1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3.xml><?xml version="1.0" encoding="utf-8"?>
<a:theme xmlns:a="http://schemas.openxmlformats.org/drawingml/2006/main" name="2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4.xml><?xml version="1.0" encoding="utf-8"?>
<a:theme xmlns:a="http://schemas.openxmlformats.org/drawingml/2006/main" name="3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8.xml><?xml version="1.0" encoding="utf-8"?>
<a:theme xmlns:a="http://schemas.openxmlformats.org/drawingml/2006/main" name="1_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Archway PPT</Template>
  <TotalTime>522</TotalTime>
  <Words>465</Words>
  <Application>Microsoft Office PowerPoint</Application>
  <PresentationFormat>On-screen Show (4:3)</PresentationFormat>
  <Paragraphs>121</Paragraphs>
  <Slides>15</Slides>
  <Notes>6</Notes>
  <HiddenSlides>0</HiddenSlides>
  <MMClips>0</MMClips>
  <ScaleCrop>false</ScaleCrop>
  <HeadingPairs>
    <vt:vector size="6" baseType="variant">
      <vt:variant>
        <vt:lpstr>Theme</vt:lpstr>
      </vt:variant>
      <vt:variant>
        <vt:i4>8</vt:i4>
      </vt:variant>
      <vt:variant>
        <vt:lpstr>Embedded OLE Servers</vt:lpstr>
      </vt:variant>
      <vt:variant>
        <vt:i4>1</vt:i4>
      </vt:variant>
      <vt:variant>
        <vt:lpstr>Slide Titles</vt:lpstr>
      </vt:variant>
      <vt:variant>
        <vt:i4>15</vt:i4>
      </vt:variant>
    </vt:vector>
  </HeadingPairs>
  <TitlesOfParts>
    <vt:vector size="24" baseType="lpstr">
      <vt:lpstr>Archway PPT</vt:lpstr>
      <vt:lpstr>1_ArchwayMaster</vt:lpstr>
      <vt:lpstr>2_ArchwayMaster</vt:lpstr>
      <vt:lpstr>3_ArchwayMaster</vt:lpstr>
      <vt:lpstr>2_Custom Design</vt:lpstr>
      <vt:lpstr>3_Custom Design</vt:lpstr>
      <vt:lpstr>Archway</vt:lpstr>
      <vt:lpstr>1_Archway</vt:lpstr>
      <vt:lpstr>Equation</vt:lpstr>
      <vt:lpstr>Introduction to Trigonometry </vt:lpstr>
      <vt:lpstr>Labelling sides </vt:lpstr>
      <vt:lpstr>PowerPoint Presentation</vt:lpstr>
      <vt:lpstr>Which side is the OPPOSITE side? </vt:lpstr>
      <vt:lpstr>Which side is the OPPOSITE side? </vt:lpstr>
      <vt:lpstr>Which side is the HYPOTENUSE? </vt:lpstr>
      <vt:lpstr>Which side is the HYPOTENUSE? </vt:lpstr>
      <vt:lpstr>Which side is the ADJACENT side? </vt:lpstr>
      <vt:lpstr>Which side is the ADJACENT side? </vt:lpstr>
      <vt:lpstr>Which side is the ADJACENT side?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Elder, L</dc:creator>
  <cp:lastModifiedBy>Elder, L</cp:lastModifiedBy>
  <cp:revision>36</cp:revision>
  <dcterms:created xsi:type="dcterms:W3CDTF">2018-08-23T11:49:38Z</dcterms:created>
  <dcterms:modified xsi:type="dcterms:W3CDTF">2020-08-27T10:49:04Z</dcterms:modified>
</cp:coreProperties>
</file>