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theme/theme25.xml" ContentType="application/vnd.openxmlformats-officedocument.theme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theme/theme26.xml" ContentType="application/vnd.openxmlformats-officedocument.theme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theme/theme27.xml" ContentType="application/vnd.openxmlformats-officedocument.theme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theme/theme28.xml" ContentType="application/vnd.openxmlformats-officedocument.theme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theme/theme29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5"/>
    <p:sldMasterId id="2147483711" r:id="rId6"/>
    <p:sldMasterId id="2147483723" r:id="rId7"/>
    <p:sldMasterId id="2147483735" r:id="rId8"/>
    <p:sldMasterId id="2147483747" r:id="rId9"/>
    <p:sldMasterId id="2147483759" r:id="rId10"/>
    <p:sldMasterId id="2147483771" r:id="rId11"/>
    <p:sldMasterId id="2147483783" r:id="rId12"/>
    <p:sldMasterId id="2147483795" r:id="rId13"/>
    <p:sldMasterId id="2147483807" r:id="rId14"/>
    <p:sldMasterId id="2147483819" r:id="rId15"/>
    <p:sldMasterId id="2147483831" r:id="rId16"/>
    <p:sldMasterId id="2147483843" r:id="rId17"/>
    <p:sldMasterId id="2147483855" r:id="rId18"/>
    <p:sldMasterId id="2147483867" r:id="rId19"/>
    <p:sldMasterId id="2147483891" r:id="rId20"/>
    <p:sldMasterId id="2147483903" r:id="rId21"/>
    <p:sldMasterId id="2147483915" r:id="rId22"/>
    <p:sldMasterId id="2147483927" r:id="rId23"/>
    <p:sldMasterId id="2147483939" r:id="rId24"/>
    <p:sldMasterId id="2147483951" r:id="rId25"/>
    <p:sldMasterId id="2147483963" r:id="rId26"/>
    <p:sldMasterId id="2147483975" r:id="rId27"/>
    <p:sldMasterId id="2147483987" r:id="rId28"/>
    <p:sldMasterId id="2147483999" r:id="rId29"/>
    <p:sldMasterId id="2147484011" r:id="rId30"/>
    <p:sldMasterId id="2147484023" r:id="rId31"/>
    <p:sldMasterId id="2147484035" r:id="rId32"/>
    <p:sldMasterId id="2147484047" r:id="rId33"/>
  </p:sldMasterIdLst>
  <p:notesMasterIdLst>
    <p:notesMasterId r:id="rId47"/>
  </p:notesMasterIdLst>
  <p:handoutMasterIdLst>
    <p:handoutMasterId r:id="rId48"/>
  </p:handoutMasterIdLst>
  <p:sldIdLst>
    <p:sldId id="354" r:id="rId34"/>
    <p:sldId id="341" r:id="rId35"/>
    <p:sldId id="343" r:id="rId36"/>
    <p:sldId id="344" r:id="rId37"/>
    <p:sldId id="352" r:id="rId38"/>
    <p:sldId id="353" r:id="rId39"/>
    <p:sldId id="355" r:id="rId40"/>
    <p:sldId id="356" r:id="rId41"/>
    <p:sldId id="357" r:id="rId42"/>
    <p:sldId id="358" r:id="rId43"/>
    <p:sldId id="360" r:id="rId44"/>
    <p:sldId id="359" r:id="rId45"/>
    <p:sldId id="361" r:id="rId46"/>
  </p:sldIdLst>
  <p:sldSz cx="9144000" cy="6858000" type="screen4x3"/>
  <p:notesSz cx="9926638" cy="679767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CC0000"/>
    <a:srgbClr val="FFFF99"/>
    <a:srgbClr val="FFCC99"/>
    <a:srgbClr val="E5B9E3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83" autoAdjust="0"/>
    <p:restoredTop sz="89744" autoAdjust="0"/>
  </p:normalViewPr>
  <p:slideViewPr>
    <p:cSldViewPr>
      <p:cViewPr>
        <p:scale>
          <a:sx n="80" d="100"/>
          <a:sy n="80" d="100"/>
        </p:scale>
        <p:origin x="-1068" y="-5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9.xml"/><Relationship Id="rId18" Type="http://schemas.openxmlformats.org/officeDocument/2006/relationships/slideMaster" Target="slideMasters/slideMaster14.xml"/><Relationship Id="rId26" Type="http://schemas.openxmlformats.org/officeDocument/2006/relationships/slideMaster" Target="slideMasters/slideMaster22.xml"/><Relationship Id="rId39" Type="http://schemas.openxmlformats.org/officeDocument/2006/relationships/slide" Target="slides/slide6.xml"/><Relationship Id="rId21" Type="http://schemas.openxmlformats.org/officeDocument/2006/relationships/slideMaster" Target="slideMasters/slideMaster17.xml"/><Relationship Id="rId34" Type="http://schemas.openxmlformats.org/officeDocument/2006/relationships/slide" Target="slides/slide1.xml"/><Relationship Id="rId42" Type="http://schemas.openxmlformats.org/officeDocument/2006/relationships/slide" Target="slides/slide9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2.xml"/><Relationship Id="rId29" Type="http://schemas.openxmlformats.org/officeDocument/2006/relationships/slideMaster" Target="slideMasters/slideMaster25.xml"/><Relationship Id="rId11" Type="http://schemas.openxmlformats.org/officeDocument/2006/relationships/slideMaster" Target="slideMasters/slideMaster7.xml"/><Relationship Id="rId24" Type="http://schemas.openxmlformats.org/officeDocument/2006/relationships/slideMaster" Target="slideMasters/slideMaster20.xml"/><Relationship Id="rId32" Type="http://schemas.openxmlformats.org/officeDocument/2006/relationships/slideMaster" Target="slideMasters/slideMaster28.xml"/><Relationship Id="rId37" Type="http://schemas.openxmlformats.org/officeDocument/2006/relationships/slide" Target="slides/slide4.xml"/><Relationship Id="rId40" Type="http://schemas.openxmlformats.org/officeDocument/2006/relationships/slide" Target="slides/slide7.xml"/><Relationship Id="rId45" Type="http://schemas.openxmlformats.org/officeDocument/2006/relationships/slide" Target="slides/slide12.xml"/><Relationship Id="rId5" Type="http://schemas.openxmlformats.org/officeDocument/2006/relationships/slideMaster" Target="slideMasters/slideMaster1.xml"/><Relationship Id="rId15" Type="http://schemas.openxmlformats.org/officeDocument/2006/relationships/slideMaster" Target="slideMasters/slideMaster11.xml"/><Relationship Id="rId23" Type="http://schemas.openxmlformats.org/officeDocument/2006/relationships/slideMaster" Target="slideMasters/slideMaster19.xml"/><Relationship Id="rId28" Type="http://schemas.openxmlformats.org/officeDocument/2006/relationships/slideMaster" Target="slideMasters/slideMaster24.xml"/><Relationship Id="rId36" Type="http://schemas.openxmlformats.org/officeDocument/2006/relationships/slide" Target="slides/slide3.xml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6.xml"/><Relationship Id="rId19" Type="http://schemas.openxmlformats.org/officeDocument/2006/relationships/slideMaster" Target="slideMasters/slideMaster15.xml"/><Relationship Id="rId31" Type="http://schemas.openxmlformats.org/officeDocument/2006/relationships/slideMaster" Target="slideMasters/slideMaster27.xml"/><Relationship Id="rId44" Type="http://schemas.openxmlformats.org/officeDocument/2006/relationships/slide" Target="slides/slide11.xml"/><Relationship Id="rId52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Master" Target="slideMasters/slideMaster10.xml"/><Relationship Id="rId22" Type="http://schemas.openxmlformats.org/officeDocument/2006/relationships/slideMaster" Target="slideMasters/slideMaster18.xml"/><Relationship Id="rId27" Type="http://schemas.openxmlformats.org/officeDocument/2006/relationships/slideMaster" Target="slideMasters/slideMaster23.xml"/><Relationship Id="rId30" Type="http://schemas.openxmlformats.org/officeDocument/2006/relationships/slideMaster" Target="slideMasters/slideMaster26.xml"/><Relationship Id="rId35" Type="http://schemas.openxmlformats.org/officeDocument/2006/relationships/slide" Target="slides/slide2.xml"/><Relationship Id="rId43" Type="http://schemas.openxmlformats.org/officeDocument/2006/relationships/slide" Target="slides/slide10.xml"/><Relationship Id="rId48" Type="http://schemas.openxmlformats.org/officeDocument/2006/relationships/handoutMaster" Target="handoutMasters/handoutMaster1.xml"/><Relationship Id="rId8" Type="http://schemas.openxmlformats.org/officeDocument/2006/relationships/slideMaster" Target="slideMasters/slideMaster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8.xml"/><Relationship Id="rId17" Type="http://schemas.openxmlformats.org/officeDocument/2006/relationships/slideMaster" Target="slideMasters/slideMaster13.xml"/><Relationship Id="rId25" Type="http://schemas.openxmlformats.org/officeDocument/2006/relationships/slideMaster" Target="slideMasters/slideMaster21.xml"/><Relationship Id="rId33" Type="http://schemas.openxmlformats.org/officeDocument/2006/relationships/slideMaster" Target="slideMasters/slideMaster29.xml"/><Relationship Id="rId38" Type="http://schemas.openxmlformats.org/officeDocument/2006/relationships/slide" Target="slides/slide5.xml"/><Relationship Id="rId46" Type="http://schemas.openxmlformats.org/officeDocument/2006/relationships/slide" Target="slides/slide13.xml"/><Relationship Id="rId20" Type="http://schemas.openxmlformats.org/officeDocument/2006/relationships/slideMaster" Target="slideMasters/slideMaster16.xml"/><Relationship Id="rId41" Type="http://schemas.openxmlformats.org/officeDocument/2006/relationships/slide" Target="slides/slide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0538" cy="339725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4513" y="0"/>
            <a:ext cx="4300537" cy="339725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r">
              <a:defRPr sz="1200"/>
            </a:lvl1pPr>
          </a:lstStyle>
          <a:p>
            <a:pPr>
              <a:defRPr/>
            </a:pPr>
            <a:fld id="{955C2656-9E51-4E18-8481-E62AFBBC501A}" type="datetimeFigureOut">
              <a:rPr lang="en-GB"/>
              <a:pPr>
                <a:defRPr/>
              </a:pPr>
              <a:t>13/02/2020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0538" cy="339725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4513" y="6456363"/>
            <a:ext cx="4300537" cy="339725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r">
              <a:defRPr sz="1200"/>
            </a:lvl1pPr>
          </a:lstStyle>
          <a:p>
            <a:pPr>
              <a:defRPr/>
            </a:pPr>
            <a:fld id="{33E3C93C-82DC-44E4-9E46-3A39033E68A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729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513" y="0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11175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775" y="3228975"/>
            <a:ext cx="7939088" cy="305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363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b" anchorCtr="0" compatLnSpc="1">
            <a:prstTxWarp prst="textNoShape">
              <a:avLst/>
            </a:prstTxWarp>
          </a:bodyPr>
          <a:lstStyle>
            <a:lvl1pPr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513" y="6456363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b" anchorCtr="0" compatLnSpc="1">
            <a:prstTxWarp prst="textNoShape">
              <a:avLst/>
            </a:prstTxWarp>
          </a:bodyPr>
          <a:lstStyle>
            <a:lvl1pPr algn="r"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F0B7BEE-BDE2-49C2-B90B-C7062729F01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3802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 off these for students and ensure they have</a:t>
            </a:r>
            <a:r>
              <a:rPr lang="en-GB" baseline="0" dirty="0" smtClean="0"/>
              <a:t> a complete version to refer to for this lesson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523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832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 for students </a:t>
            </a:r>
          </a:p>
          <a:p>
            <a:r>
              <a:rPr lang="en-GB" dirty="0" smtClean="0"/>
              <a:t>Working out should be in students books. </a:t>
            </a:r>
          </a:p>
          <a:p>
            <a:r>
              <a:rPr lang="en-GB" dirty="0" smtClean="0"/>
              <a:t>Acknowledgements:</a:t>
            </a:r>
            <a:r>
              <a:rPr lang="en-GB" baseline="0" dirty="0" smtClean="0"/>
              <a:t> goteachmaths.co.uk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0655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Don Steward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40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>
            <a:lvl1pPr>
              <a:defRPr>
                <a:latin typeface="Trebuchet MS" panose="020B0603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Trebuchet MS" panose="020B060302020202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178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846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232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116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063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86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400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462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887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982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77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3153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271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84590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84238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72890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89251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57527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28733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58992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52290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61914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7094132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7094132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378179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174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33951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972710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637663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701506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481369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23055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241370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435216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007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slideLayout" Target="../slideLayouts/slideLayout277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slideLayout" Target="../slideLayouts/slideLayout276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Relationship Id="rId14" Type="http://schemas.openxmlformats.org/officeDocument/2006/relationships/theme" Target="../theme/theme25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4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9.xml"/><Relationship Id="rId1" Type="http://schemas.openxmlformats.org/officeDocument/2006/relationships/slideLayout" Target="../slideLayouts/slideLayout278.xml"/><Relationship Id="rId6" Type="http://schemas.openxmlformats.org/officeDocument/2006/relationships/slideLayout" Target="../slideLayouts/slideLayout283.xml"/><Relationship Id="rId11" Type="http://schemas.openxmlformats.org/officeDocument/2006/relationships/slideLayout" Target="../slideLayouts/slideLayout288.xml"/><Relationship Id="rId5" Type="http://schemas.openxmlformats.org/officeDocument/2006/relationships/slideLayout" Target="../slideLayouts/slideLayout282.xml"/><Relationship Id="rId10" Type="http://schemas.openxmlformats.org/officeDocument/2006/relationships/slideLayout" Target="../slideLayouts/slideLayout287.xml"/><Relationship Id="rId4" Type="http://schemas.openxmlformats.org/officeDocument/2006/relationships/slideLayout" Target="../slideLayouts/slideLayout281.xml"/><Relationship Id="rId9" Type="http://schemas.openxmlformats.org/officeDocument/2006/relationships/slideLayout" Target="../slideLayouts/slideLayout286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5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89.xml"/><Relationship Id="rId6" Type="http://schemas.openxmlformats.org/officeDocument/2006/relationships/slideLayout" Target="../slideLayouts/slideLayout294.xml"/><Relationship Id="rId11" Type="http://schemas.openxmlformats.org/officeDocument/2006/relationships/slideLayout" Target="../slideLayouts/slideLayout299.xml"/><Relationship Id="rId5" Type="http://schemas.openxmlformats.org/officeDocument/2006/relationships/slideLayout" Target="../slideLayouts/slideLayout293.xml"/><Relationship Id="rId10" Type="http://schemas.openxmlformats.org/officeDocument/2006/relationships/slideLayout" Target="../slideLayouts/slideLayout298.xml"/><Relationship Id="rId4" Type="http://schemas.openxmlformats.org/officeDocument/2006/relationships/slideLayout" Target="../slideLayouts/slideLayout292.xml"/><Relationship Id="rId9" Type="http://schemas.openxmlformats.org/officeDocument/2006/relationships/slideLayout" Target="../slideLayouts/slideLayout297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02.xml"/><Relationship Id="rId7" Type="http://schemas.openxmlformats.org/officeDocument/2006/relationships/slideLayout" Target="../slideLayouts/slideLayout306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301.xml"/><Relationship Id="rId1" Type="http://schemas.openxmlformats.org/officeDocument/2006/relationships/slideLayout" Target="../slideLayouts/slideLayout300.xml"/><Relationship Id="rId6" Type="http://schemas.openxmlformats.org/officeDocument/2006/relationships/slideLayout" Target="../slideLayouts/slideLayout305.xml"/><Relationship Id="rId11" Type="http://schemas.openxmlformats.org/officeDocument/2006/relationships/slideLayout" Target="../slideLayouts/slideLayout310.xml"/><Relationship Id="rId5" Type="http://schemas.openxmlformats.org/officeDocument/2006/relationships/slideLayout" Target="../slideLayouts/slideLayout304.xml"/><Relationship Id="rId10" Type="http://schemas.openxmlformats.org/officeDocument/2006/relationships/slideLayout" Target="../slideLayouts/slideLayout309.xml"/><Relationship Id="rId4" Type="http://schemas.openxmlformats.org/officeDocument/2006/relationships/slideLayout" Target="../slideLayouts/slideLayout303.xml"/><Relationship Id="rId9" Type="http://schemas.openxmlformats.org/officeDocument/2006/relationships/slideLayout" Target="../slideLayouts/slideLayout308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317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311.xml"/><Relationship Id="rId6" Type="http://schemas.openxmlformats.org/officeDocument/2006/relationships/slideLayout" Target="../slideLayouts/slideLayout316.xml"/><Relationship Id="rId11" Type="http://schemas.openxmlformats.org/officeDocument/2006/relationships/slideLayout" Target="../slideLayouts/slideLayout321.xml"/><Relationship Id="rId5" Type="http://schemas.openxmlformats.org/officeDocument/2006/relationships/slideLayout" Target="../slideLayouts/slideLayout315.xml"/><Relationship Id="rId10" Type="http://schemas.openxmlformats.org/officeDocument/2006/relationships/slideLayout" Target="../slideLayouts/slideLayout320.xml"/><Relationship Id="rId4" Type="http://schemas.openxmlformats.org/officeDocument/2006/relationships/slideLayout" Target="../slideLayouts/slideLayout314.xml"/><Relationship Id="rId9" Type="http://schemas.openxmlformats.org/officeDocument/2006/relationships/slideLayout" Target="../slideLayouts/slideLayout3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13/02/2020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927F384-CA92-446D-99E2-DF82E8D23D8E}" type="slidenum">
              <a:rPr lang="en-GB" smtClean="0">
                <a:solidFill>
                  <a:srgbClr val="000000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2" name="Picture 2" descr="\\bca.internal\Homes\Core\Staff\acodd\My Pictures\Final-Trust-logo-Blue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38825"/>
            <a:ext cx="879810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539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latin typeface="Century Gothic" panose="020B0502020202020204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rebuchet MS" panose="020B0603020202020204" pitchFamily="34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rebuchet MS" panose="020B0603020202020204" pitchFamily="34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88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  <p:sldLayoutId id="2147484072" r:id="rId12"/>
    <p:sldLayoutId id="2147484085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69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  <p:sldLayoutId id="2147484051" r:id="rId4"/>
    <p:sldLayoutId id="2147484052" r:id="rId5"/>
    <p:sldLayoutId id="2147484053" r:id="rId6"/>
    <p:sldLayoutId id="2147484054" r:id="rId7"/>
    <p:sldLayoutId id="2147484055" r:id="rId8"/>
    <p:sldLayoutId id="2147484056" r:id="rId9"/>
    <p:sldLayoutId id="2147484057" r:id="rId10"/>
    <p:sldLayoutId id="214748405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8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6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12"/>
          <a:stretch/>
        </p:blipFill>
        <p:spPr bwMode="auto">
          <a:xfrm>
            <a:off x="251520" y="116632"/>
            <a:ext cx="4260659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077072"/>
            <a:ext cx="5619750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59632" y="764704"/>
            <a:ext cx="64807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11660" y="1628800"/>
            <a:ext cx="64807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87996" y="2492896"/>
            <a:ext cx="74770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40396" y="3356992"/>
            <a:ext cx="74770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508104" y="728700"/>
            <a:ext cx="74770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760404" y="1741594"/>
            <a:ext cx="211585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528520" y="2489312"/>
            <a:ext cx="74770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80820" y="3488632"/>
            <a:ext cx="159138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988096" y="4869160"/>
            <a:ext cx="207984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988096" y="5589240"/>
            <a:ext cx="2151856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024100" y="6309320"/>
            <a:ext cx="2736304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60032" y="404664"/>
            <a:ext cx="40324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It is expected that we know these formulae. 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 smtClean="0"/>
              <a:t>Which ones can you recall?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228729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122238" y="133349"/>
            <a:ext cx="2901131" cy="1143001"/>
          </a:xfrm>
        </p:spPr>
        <p:txBody>
          <a:bodyPr/>
          <a:lstStyle/>
          <a:p>
            <a:r>
              <a:rPr lang="en-GB" altLang="en-US" sz="2400" dirty="0" smtClean="0"/>
              <a:t>A prism is….</a:t>
            </a:r>
          </a:p>
        </p:txBody>
      </p:sp>
      <p:sp>
        <p:nvSpPr>
          <p:cNvPr id="3" name="Isosceles Triangle 2"/>
          <p:cNvSpPr/>
          <p:nvPr/>
        </p:nvSpPr>
        <p:spPr>
          <a:xfrm>
            <a:off x="6785599" y="1016000"/>
            <a:ext cx="1401763" cy="126523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6148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9" b="67857"/>
          <a:stretch>
            <a:fillRect/>
          </a:stretch>
        </p:blipFill>
        <p:spPr bwMode="auto">
          <a:xfrm>
            <a:off x="330200" y="2006599"/>
            <a:ext cx="16478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4432300" y="-127000"/>
            <a:ext cx="39020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GB" altLang="en-US" sz="2400" b="1" dirty="0">
                <a:solidFill>
                  <a:srgbClr val="002060"/>
                </a:solidFill>
              </a:rPr>
              <a:t>A prism </a:t>
            </a:r>
            <a:r>
              <a:rPr lang="en-GB" altLang="en-US" sz="2400" b="1" dirty="0" smtClean="0">
                <a:solidFill>
                  <a:srgbClr val="002060"/>
                </a:solidFill>
              </a:rPr>
              <a:t>is not….</a:t>
            </a:r>
            <a:endParaRPr lang="en-GB" sz="2400" b="1" kern="0" dirty="0">
              <a:solidFill>
                <a:srgbClr val="002060"/>
              </a:solidFill>
            </a:endParaRPr>
          </a:p>
        </p:txBody>
      </p:sp>
      <p:sp>
        <p:nvSpPr>
          <p:cNvPr id="6150" name="TextBox 6"/>
          <p:cNvSpPr txBox="1">
            <a:spLocks noChangeArrowheads="1"/>
          </p:cNvSpPr>
          <p:nvPr/>
        </p:nvSpPr>
        <p:spPr bwMode="auto">
          <a:xfrm>
            <a:off x="122238" y="704850"/>
            <a:ext cx="43100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 dirty="0">
                <a:latin typeface="Century Gothic" panose="020B0502020202020204" pitchFamily="34" charset="0"/>
              </a:rPr>
              <a:t>A </a:t>
            </a:r>
            <a:r>
              <a:rPr lang="en-GB" altLang="en-US" sz="1800" b="1" dirty="0">
                <a:latin typeface="Century Gothic" panose="020B0502020202020204" pitchFamily="34" charset="0"/>
              </a:rPr>
              <a:t>prism</a:t>
            </a:r>
            <a:r>
              <a:rPr lang="en-GB" altLang="en-US" sz="1800" dirty="0">
                <a:latin typeface="Century Gothic" panose="020B0502020202020204" pitchFamily="34" charset="0"/>
              </a:rPr>
              <a:t> is a </a:t>
            </a:r>
            <a:r>
              <a:rPr lang="en-GB" altLang="en-US" sz="1800" b="1" dirty="0">
                <a:latin typeface="Century Gothic" panose="020B0502020202020204" pitchFamily="34" charset="0"/>
              </a:rPr>
              <a:t>solid</a:t>
            </a:r>
            <a:r>
              <a:rPr lang="en-GB" altLang="en-US" sz="1800" dirty="0">
                <a:latin typeface="Century Gothic" panose="020B0502020202020204" pitchFamily="34" charset="0"/>
              </a:rPr>
              <a:t> object with: identical ends, flat faces, and the same cross section all along its </a:t>
            </a:r>
            <a:r>
              <a:rPr lang="en-GB" altLang="en-US" sz="1800" dirty="0" smtClean="0">
                <a:latin typeface="Century Gothic" panose="020B0502020202020204" pitchFamily="34" charset="0"/>
              </a:rPr>
              <a:t>length.</a:t>
            </a:r>
            <a:endParaRPr lang="en-GB" altLang="en-US" sz="1800" dirty="0">
              <a:latin typeface="Century Gothic" panose="020B0502020202020204" pitchFamily="34" charset="0"/>
            </a:endParaRPr>
          </a:p>
        </p:txBody>
      </p:sp>
      <p:pic>
        <p:nvPicPr>
          <p:cNvPr id="6151" name="Picture 7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89" r="82803"/>
          <a:stretch>
            <a:fillRect/>
          </a:stretch>
        </p:blipFill>
        <p:spPr bwMode="auto">
          <a:xfrm>
            <a:off x="5025250" y="920135"/>
            <a:ext cx="1198562" cy="197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7" r="35023" b="65746"/>
          <a:stretch>
            <a:fillRect/>
          </a:stretch>
        </p:blipFill>
        <p:spPr bwMode="auto">
          <a:xfrm rot="1847224">
            <a:off x="1197769" y="3694704"/>
            <a:ext cx="2159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3"/>
          <p:cNvSpPr>
            <a:spLocks noChangeArrowheads="1"/>
          </p:cNvSpPr>
          <p:nvPr/>
        </p:nvSpPr>
        <p:spPr bwMode="auto">
          <a:xfrm rot="10800000">
            <a:off x="2784475" y="3224213"/>
            <a:ext cx="987425" cy="646112"/>
          </a:xfrm>
          <a:prstGeom prst="pentagon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GB">
              <a:latin typeface="+mn-lt"/>
              <a:cs typeface="+mn-cs"/>
            </a:endParaRPr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 rot="10800000">
            <a:off x="2784475" y="1785938"/>
            <a:ext cx="987425" cy="646112"/>
          </a:xfrm>
          <a:prstGeom prst="pentagon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GB">
              <a:latin typeface="+mn-lt"/>
              <a:cs typeface="+mn-cs"/>
            </a:endParaRPr>
          </a:p>
        </p:txBody>
      </p:sp>
      <p:cxnSp>
        <p:nvCxnSpPr>
          <p:cNvPr id="6155" name="AutoShape 12"/>
          <p:cNvCxnSpPr>
            <a:cxnSpLocks noChangeShapeType="1"/>
            <a:stCxn id="11" idx="5"/>
            <a:endCxn id="12" idx="5"/>
          </p:cNvCxnSpPr>
          <p:nvPr/>
        </p:nvCxnSpPr>
        <p:spPr bwMode="auto">
          <a:xfrm flipV="1">
            <a:off x="2784475" y="2185988"/>
            <a:ext cx="0" cy="1438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56" name="AutoShape 13"/>
          <p:cNvCxnSpPr>
            <a:cxnSpLocks noChangeShapeType="1"/>
            <a:stCxn id="11" idx="0"/>
            <a:endCxn id="12" idx="0"/>
          </p:cNvCxnSpPr>
          <p:nvPr/>
        </p:nvCxnSpPr>
        <p:spPr bwMode="auto">
          <a:xfrm flipV="1">
            <a:off x="3278188" y="2433638"/>
            <a:ext cx="0" cy="1438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57" name="AutoShape 14"/>
          <p:cNvCxnSpPr>
            <a:cxnSpLocks noChangeShapeType="1"/>
            <a:stCxn id="11" idx="1"/>
            <a:endCxn id="12" idx="1"/>
          </p:cNvCxnSpPr>
          <p:nvPr/>
        </p:nvCxnSpPr>
        <p:spPr bwMode="auto">
          <a:xfrm flipV="1">
            <a:off x="3771900" y="2185988"/>
            <a:ext cx="0" cy="1438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58" name="AutoShape 15"/>
          <p:cNvCxnSpPr>
            <a:cxnSpLocks noChangeShapeType="1"/>
            <a:stCxn id="11" idx="4"/>
            <a:endCxn id="12" idx="4"/>
          </p:cNvCxnSpPr>
          <p:nvPr/>
        </p:nvCxnSpPr>
        <p:spPr bwMode="auto">
          <a:xfrm flipV="1">
            <a:off x="2974975" y="1787525"/>
            <a:ext cx="0" cy="1438275"/>
          </a:xfrm>
          <a:prstGeom prst="straightConnector1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59" name="AutoShape 16"/>
          <p:cNvCxnSpPr>
            <a:cxnSpLocks noChangeShapeType="1"/>
            <a:stCxn id="11" idx="2"/>
            <a:endCxn id="12" idx="2"/>
          </p:cNvCxnSpPr>
          <p:nvPr/>
        </p:nvCxnSpPr>
        <p:spPr bwMode="auto">
          <a:xfrm flipV="1">
            <a:off x="3579813" y="1787525"/>
            <a:ext cx="0" cy="1438275"/>
          </a:xfrm>
          <a:prstGeom prst="straightConnector1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AutoShape 28"/>
          <p:cNvSpPr>
            <a:spLocks noChangeArrowheads="1"/>
          </p:cNvSpPr>
          <p:nvPr/>
        </p:nvSpPr>
        <p:spPr bwMode="auto">
          <a:xfrm rot="10800000">
            <a:off x="2782888" y="3222625"/>
            <a:ext cx="987425" cy="646113"/>
          </a:xfrm>
          <a:prstGeom prst="pentagon">
            <a:avLst/>
          </a:prstGeom>
          <a:solidFill>
            <a:srgbClr val="FF00FF">
              <a:alpha val="3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GB">
              <a:latin typeface="+mn-lt"/>
              <a:cs typeface="+mn-cs"/>
            </a:endParaRPr>
          </a:p>
        </p:txBody>
      </p:sp>
      <p:sp>
        <p:nvSpPr>
          <p:cNvPr id="20" name="AutoShape 2"/>
          <p:cNvSpPr>
            <a:spLocks noChangeArrowheads="1"/>
          </p:cNvSpPr>
          <p:nvPr/>
        </p:nvSpPr>
        <p:spPr bwMode="auto">
          <a:xfrm rot="19358157">
            <a:off x="568325" y="6042025"/>
            <a:ext cx="971550" cy="4064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altLang="en-US">
              <a:latin typeface="+mn-lt"/>
              <a:cs typeface="+mn-cs"/>
            </a:endParaRPr>
          </a:p>
        </p:txBody>
      </p:sp>
      <p:sp>
        <p:nvSpPr>
          <p:cNvPr id="21" name="AutoShape 5"/>
          <p:cNvSpPr>
            <a:spLocks noChangeArrowheads="1"/>
          </p:cNvSpPr>
          <p:nvPr/>
        </p:nvSpPr>
        <p:spPr bwMode="auto">
          <a:xfrm rot="19358157">
            <a:off x="561975" y="6043613"/>
            <a:ext cx="971550" cy="406400"/>
          </a:xfrm>
          <a:prstGeom prst="rtTriangle">
            <a:avLst/>
          </a:prstGeom>
          <a:solidFill>
            <a:srgbClr val="00FFFF">
              <a:alpha val="600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altLang="en-US">
              <a:latin typeface="+mn-lt"/>
              <a:cs typeface="+mn-cs"/>
            </a:endParaRPr>
          </a:p>
        </p:txBody>
      </p:sp>
      <p:sp>
        <p:nvSpPr>
          <p:cNvPr id="22" name="AutoShape 7"/>
          <p:cNvSpPr>
            <a:spLocks noChangeArrowheads="1"/>
          </p:cNvSpPr>
          <p:nvPr/>
        </p:nvSpPr>
        <p:spPr bwMode="auto">
          <a:xfrm rot="19358157">
            <a:off x="568325" y="4606925"/>
            <a:ext cx="971550" cy="406400"/>
          </a:xfrm>
          <a:prstGeom prst="rtTriangl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GB">
              <a:latin typeface="+mn-lt"/>
              <a:cs typeface="+mn-cs"/>
            </a:endParaRPr>
          </a:p>
        </p:txBody>
      </p:sp>
      <p:cxnSp>
        <p:nvCxnSpPr>
          <p:cNvPr id="6164" name="AutoShape 8"/>
          <p:cNvCxnSpPr>
            <a:cxnSpLocks noChangeShapeType="1"/>
            <a:endCxn id="22" idx="0"/>
          </p:cNvCxnSpPr>
          <p:nvPr/>
        </p:nvCxnSpPr>
        <p:spPr bwMode="auto">
          <a:xfrm flipV="1">
            <a:off x="544513" y="4941888"/>
            <a:ext cx="0" cy="14366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65" name="AutoShape 9"/>
          <p:cNvCxnSpPr>
            <a:cxnSpLocks noChangeShapeType="1"/>
            <a:endCxn id="22" idx="2"/>
          </p:cNvCxnSpPr>
          <p:nvPr/>
        </p:nvCxnSpPr>
        <p:spPr bwMode="auto">
          <a:xfrm flipV="1">
            <a:off x="790575" y="5265738"/>
            <a:ext cx="0" cy="14366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66" name="AutoShape 10"/>
          <p:cNvCxnSpPr>
            <a:cxnSpLocks noChangeShapeType="1"/>
            <a:endCxn id="22" idx="4"/>
          </p:cNvCxnSpPr>
          <p:nvPr/>
        </p:nvCxnSpPr>
        <p:spPr bwMode="auto">
          <a:xfrm flipV="1">
            <a:off x="1562100" y="4676775"/>
            <a:ext cx="0" cy="14366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/>
          <p:nvPr/>
        </p:nvCxnSpPr>
        <p:spPr>
          <a:xfrm>
            <a:off x="4432300" y="554038"/>
            <a:ext cx="0" cy="582453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168" name="Picture 28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276" y="5265738"/>
            <a:ext cx="227012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0" name="Picture 30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379" y="3006724"/>
            <a:ext cx="15811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5148064" y="5465859"/>
            <a:ext cx="318631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000" b="1" dirty="0" smtClean="0">
                <a:latin typeface="Century Gothic" panose="020B0502020202020204" pitchFamily="34" charset="0"/>
              </a:rPr>
              <a:t>Discuss: Why </a:t>
            </a:r>
            <a:r>
              <a:rPr lang="en-GB" altLang="en-US" sz="2000" b="1" dirty="0">
                <a:latin typeface="Century Gothic" panose="020B0502020202020204" pitchFamily="34" charset="0"/>
              </a:rPr>
              <a:t>are these not prisms?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012" y="3148265"/>
            <a:ext cx="2205038" cy="220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606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ChangeArrowheads="1"/>
          </p:cNvSpPr>
          <p:nvPr/>
        </p:nvSpPr>
        <p:spPr bwMode="auto">
          <a:xfrm rot="-2241843">
            <a:off x="4230688" y="4024313"/>
            <a:ext cx="971550" cy="4064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16387" name="AutoShape 3"/>
          <p:cNvSpPr>
            <a:spLocks noChangeArrowheads="1"/>
          </p:cNvSpPr>
          <p:nvPr/>
        </p:nvSpPr>
        <p:spPr bwMode="auto">
          <a:xfrm rot="10800000">
            <a:off x="6427788" y="4038600"/>
            <a:ext cx="987425" cy="646113"/>
          </a:xfrm>
          <a:prstGeom prst="pentagon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 rot="8980258">
            <a:off x="1857375" y="4025900"/>
            <a:ext cx="1082675" cy="530225"/>
          </a:xfrm>
          <a:prstGeom prst="rect">
            <a:avLst/>
          </a:prstGeom>
          <a:solidFill>
            <a:srgbClr val="FF9900">
              <a:alpha val="6392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16389" name="AutoShape 5"/>
          <p:cNvSpPr>
            <a:spLocks noChangeArrowheads="1"/>
          </p:cNvSpPr>
          <p:nvPr/>
        </p:nvSpPr>
        <p:spPr bwMode="auto">
          <a:xfrm rot="-2241843">
            <a:off x="4224338" y="4025900"/>
            <a:ext cx="971550" cy="406400"/>
          </a:xfrm>
          <a:prstGeom prst="rtTriangle">
            <a:avLst/>
          </a:prstGeom>
          <a:solidFill>
            <a:srgbClr val="00FFFF">
              <a:alpha val="5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title"/>
          </p:nvPr>
        </p:nvSpPr>
        <p:spPr>
          <a:xfrm>
            <a:off x="603250" y="0"/>
            <a:ext cx="8001000" cy="1216025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The Volume of a Prism</a:t>
            </a:r>
            <a:endParaRPr lang="en-US" altLang="en-US" dirty="0" smtClean="0"/>
          </a:p>
        </p:txBody>
      </p:sp>
      <p:sp>
        <p:nvSpPr>
          <p:cNvPr id="8199" name="AutoShape 7"/>
          <p:cNvSpPr>
            <a:spLocks noChangeArrowheads="1"/>
          </p:cNvSpPr>
          <p:nvPr/>
        </p:nvSpPr>
        <p:spPr bwMode="auto">
          <a:xfrm rot="-2241843">
            <a:off x="4230688" y="2589213"/>
            <a:ext cx="971550" cy="406400"/>
          </a:xfrm>
          <a:prstGeom prst="rtTriangl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omic Sans MS" panose="030F0702030302020204" pitchFamily="66" charset="0"/>
            </a:endParaRPr>
          </a:p>
        </p:txBody>
      </p:sp>
      <p:cxnSp>
        <p:nvCxnSpPr>
          <p:cNvPr id="8200" name="AutoShape 8"/>
          <p:cNvCxnSpPr>
            <a:cxnSpLocks noChangeShapeType="1"/>
            <a:endCxn id="8199" idx="0"/>
          </p:cNvCxnSpPr>
          <p:nvPr/>
        </p:nvCxnSpPr>
        <p:spPr bwMode="auto">
          <a:xfrm flipV="1">
            <a:off x="4206875" y="2924175"/>
            <a:ext cx="0" cy="14366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01" name="AutoShape 9"/>
          <p:cNvCxnSpPr>
            <a:cxnSpLocks noChangeShapeType="1"/>
            <a:endCxn id="8199" idx="2"/>
          </p:cNvCxnSpPr>
          <p:nvPr/>
        </p:nvCxnSpPr>
        <p:spPr bwMode="auto">
          <a:xfrm flipV="1">
            <a:off x="4452938" y="3248025"/>
            <a:ext cx="0" cy="14366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02" name="AutoShape 10"/>
          <p:cNvCxnSpPr>
            <a:cxnSpLocks noChangeShapeType="1"/>
            <a:endCxn id="8199" idx="4"/>
          </p:cNvCxnSpPr>
          <p:nvPr/>
        </p:nvCxnSpPr>
        <p:spPr bwMode="auto">
          <a:xfrm flipV="1">
            <a:off x="5224463" y="2659063"/>
            <a:ext cx="0" cy="14366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03" name="AutoShape 11"/>
          <p:cNvSpPr>
            <a:spLocks noChangeArrowheads="1"/>
          </p:cNvSpPr>
          <p:nvPr/>
        </p:nvSpPr>
        <p:spPr bwMode="auto">
          <a:xfrm rot="10800000">
            <a:off x="6427788" y="2600325"/>
            <a:ext cx="987425" cy="646113"/>
          </a:xfrm>
          <a:prstGeom prst="pentagon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omic Sans MS" panose="030F0702030302020204" pitchFamily="66" charset="0"/>
            </a:endParaRPr>
          </a:p>
        </p:txBody>
      </p:sp>
      <p:cxnSp>
        <p:nvCxnSpPr>
          <p:cNvPr id="8204" name="AutoShape 12"/>
          <p:cNvCxnSpPr>
            <a:cxnSpLocks noChangeShapeType="1"/>
            <a:stCxn id="16387" idx="5"/>
            <a:endCxn id="8203" idx="5"/>
          </p:cNvCxnSpPr>
          <p:nvPr/>
        </p:nvCxnSpPr>
        <p:spPr bwMode="auto">
          <a:xfrm flipV="1">
            <a:off x="6427788" y="3000375"/>
            <a:ext cx="0" cy="1438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05" name="AutoShape 13"/>
          <p:cNvCxnSpPr>
            <a:cxnSpLocks noChangeShapeType="1"/>
            <a:stCxn id="16387" idx="0"/>
            <a:endCxn id="8203" idx="0"/>
          </p:cNvCxnSpPr>
          <p:nvPr/>
        </p:nvCxnSpPr>
        <p:spPr bwMode="auto">
          <a:xfrm flipV="1">
            <a:off x="6921500" y="3248025"/>
            <a:ext cx="0" cy="1438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06" name="AutoShape 14"/>
          <p:cNvCxnSpPr>
            <a:cxnSpLocks noChangeShapeType="1"/>
            <a:stCxn id="16387" idx="1"/>
            <a:endCxn id="8203" idx="1"/>
          </p:cNvCxnSpPr>
          <p:nvPr/>
        </p:nvCxnSpPr>
        <p:spPr bwMode="auto">
          <a:xfrm flipV="1">
            <a:off x="7415213" y="3000375"/>
            <a:ext cx="0" cy="1438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07" name="AutoShape 15"/>
          <p:cNvCxnSpPr>
            <a:cxnSpLocks noChangeShapeType="1"/>
            <a:stCxn id="16387" idx="4"/>
            <a:endCxn id="8203" idx="4"/>
          </p:cNvCxnSpPr>
          <p:nvPr/>
        </p:nvCxnSpPr>
        <p:spPr bwMode="auto">
          <a:xfrm flipV="1">
            <a:off x="6618288" y="2601913"/>
            <a:ext cx="0" cy="1438275"/>
          </a:xfrm>
          <a:prstGeom prst="straightConnector1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08" name="AutoShape 16"/>
          <p:cNvCxnSpPr>
            <a:cxnSpLocks noChangeShapeType="1"/>
            <a:stCxn id="16387" idx="2"/>
            <a:endCxn id="8203" idx="2"/>
          </p:cNvCxnSpPr>
          <p:nvPr/>
        </p:nvCxnSpPr>
        <p:spPr bwMode="auto">
          <a:xfrm flipV="1">
            <a:off x="7223125" y="2601913"/>
            <a:ext cx="0" cy="1438275"/>
          </a:xfrm>
          <a:prstGeom prst="straightConnector1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209" name="Group 17"/>
          <p:cNvGrpSpPr>
            <a:grpSpLocks/>
          </p:cNvGrpSpPr>
          <p:nvPr/>
        </p:nvGrpSpPr>
        <p:grpSpPr bwMode="auto">
          <a:xfrm>
            <a:off x="1787525" y="2444750"/>
            <a:ext cx="1216025" cy="2309813"/>
            <a:chOff x="1126" y="1549"/>
            <a:chExt cx="766" cy="1455"/>
          </a:xfrm>
        </p:grpSpPr>
        <p:sp>
          <p:nvSpPr>
            <p:cNvPr id="8216" name="Rectangle 18"/>
            <p:cNvSpPr>
              <a:spLocks noChangeArrowheads="1"/>
            </p:cNvSpPr>
            <p:nvPr/>
          </p:nvSpPr>
          <p:spPr bwMode="auto">
            <a:xfrm rot="8980258">
              <a:off x="1161" y="1694"/>
              <a:ext cx="682" cy="33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Comic Sans MS" panose="030F0702030302020204" pitchFamily="66" charset="0"/>
              </a:endParaRPr>
            </a:p>
          </p:txBody>
        </p:sp>
        <p:cxnSp>
          <p:nvCxnSpPr>
            <p:cNvPr id="8217" name="AutoShape 19"/>
            <p:cNvCxnSpPr>
              <a:cxnSpLocks noChangeShapeType="1"/>
            </p:cNvCxnSpPr>
            <p:nvPr/>
          </p:nvCxnSpPr>
          <p:spPr bwMode="auto">
            <a:xfrm flipH="1" flipV="1">
              <a:off x="1126" y="1889"/>
              <a:ext cx="9" cy="84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218" name="AutoShape 20"/>
            <p:cNvCxnSpPr>
              <a:cxnSpLocks noChangeShapeType="1"/>
            </p:cNvCxnSpPr>
            <p:nvPr/>
          </p:nvCxnSpPr>
          <p:spPr bwMode="auto">
            <a:xfrm flipH="1" flipV="1">
              <a:off x="1298" y="2162"/>
              <a:ext cx="9" cy="84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219" name="AutoShape 21"/>
            <p:cNvCxnSpPr>
              <a:cxnSpLocks noChangeShapeType="1"/>
            </p:cNvCxnSpPr>
            <p:nvPr/>
          </p:nvCxnSpPr>
          <p:spPr bwMode="auto">
            <a:xfrm flipH="1" flipV="1">
              <a:off x="1883" y="1832"/>
              <a:ext cx="9" cy="84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220" name="AutoShape 22"/>
            <p:cNvCxnSpPr>
              <a:cxnSpLocks noChangeShapeType="1"/>
            </p:cNvCxnSpPr>
            <p:nvPr/>
          </p:nvCxnSpPr>
          <p:spPr bwMode="auto">
            <a:xfrm flipH="1" flipV="1">
              <a:off x="1717" y="1549"/>
              <a:ext cx="9" cy="84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6408" name="Text Box 24"/>
          <p:cNvSpPr txBox="1">
            <a:spLocks noChangeArrowheads="1"/>
          </p:cNvSpPr>
          <p:nvPr/>
        </p:nvSpPr>
        <p:spPr bwMode="auto">
          <a:xfrm>
            <a:off x="1755775" y="4954588"/>
            <a:ext cx="12779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GB" altLang="en-US">
                <a:latin typeface="+mn-lt"/>
                <a:cs typeface="+mn-cs"/>
              </a:rPr>
              <a:t>Cuboid</a:t>
            </a:r>
            <a:endParaRPr lang="en-US" altLang="en-US">
              <a:latin typeface="+mn-lt"/>
              <a:cs typeface="+mn-cs"/>
            </a:endParaRPr>
          </a:p>
        </p:txBody>
      </p:sp>
      <p:sp>
        <p:nvSpPr>
          <p:cNvPr id="16409" name="Text Box 25"/>
          <p:cNvSpPr txBox="1">
            <a:spLocks noChangeArrowheads="1"/>
          </p:cNvSpPr>
          <p:nvPr/>
        </p:nvSpPr>
        <p:spPr bwMode="auto">
          <a:xfrm>
            <a:off x="4010025" y="4997450"/>
            <a:ext cx="12779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GB" altLang="en-US">
                <a:latin typeface="+mn-lt"/>
                <a:cs typeface="+mn-cs"/>
              </a:rPr>
              <a:t>Triangular prism</a:t>
            </a:r>
            <a:endParaRPr lang="en-US" altLang="en-US">
              <a:latin typeface="+mn-lt"/>
              <a:cs typeface="+mn-cs"/>
            </a:endParaRPr>
          </a:p>
        </p:txBody>
      </p:sp>
      <p:sp>
        <p:nvSpPr>
          <p:cNvPr id="16410" name="Text Box 26"/>
          <p:cNvSpPr txBox="1">
            <a:spLocks noChangeArrowheads="1"/>
          </p:cNvSpPr>
          <p:nvPr/>
        </p:nvSpPr>
        <p:spPr bwMode="auto">
          <a:xfrm>
            <a:off x="6102350" y="4965700"/>
            <a:ext cx="16414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GB" altLang="en-US">
                <a:latin typeface="+mn-lt"/>
                <a:cs typeface="+mn-cs"/>
              </a:rPr>
              <a:t>Pentagonal prism</a:t>
            </a:r>
            <a:endParaRPr lang="en-US" altLang="en-US">
              <a:latin typeface="+mn-lt"/>
              <a:cs typeface="+mn-cs"/>
            </a:endParaRPr>
          </a:p>
        </p:txBody>
      </p:sp>
      <p:sp>
        <p:nvSpPr>
          <p:cNvPr id="16411" name="Text Box 27"/>
          <p:cNvSpPr txBox="1">
            <a:spLocks noChangeArrowheads="1"/>
          </p:cNvSpPr>
          <p:nvPr/>
        </p:nvSpPr>
        <p:spPr bwMode="auto">
          <a:xfrm>
            <a:off x="344488" y="1185863"/>
            <a:ext cx="8586787" cy="984250"/>
          </a:xfrm>
          <a:prstGeom prst="rect">
            <a:avLst/>
          </a:prstGeom>
          <a:solidFill>
            <a:schemeClr val="bg1">
              <a:alpha val="60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GB" altLang="en-US" sz="2800" dirty="0">
                <a:latin typeface="+mn-lt"/>
                <a:cs typeface="+mn-cs"/>
              </a:rPr>
              <a:t>Volume of a prism = area of cross-section x </a:t>
            </a:r>
            <a:r>
              <a:rPr lang="en-GB" altLang="en-US" sz="2800" dirty="0" smtClean="0">
                <a:latin typeface="+mn-lt"/>
                <a:cs typeface="+mn-cs"/>
              </a:rPr>
              <a:t>length*</a:t>
            </a:r>
            <a:endParaRPr lang="en-GB" altLang="en-US" sz="2800" dirty="0">
              <a:latin typeface="+mn-lt"/>
              <a:cs typeface="+mn-cs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GB" altLang="en-US" sz="2000" dirty="0" smtClean="0">
                <a:latin typeface="+mn-lt"/>
                <a:cs typeface="+mn-cs"/>
              </a:rPr>
              <a:t>*length </a:t>
            </a:r>
            <a:r>
              <a:rPr lang="en-GB" altLang="en-US" sz="2000" dirty="0">
                <a:latin typeface="+mn-lt"/>
                <a:cs typeface="+mn-cs"/>
              </a:rPr>
              <a:t>= distance between two ends</a:t>
            </a:r>
            <a:endParaRPr lang="en-US" altLang="en-US" sz="2000" dirty="0">
              <a:latin typeface="+mn-lt"/>
              <a:cs typeface="+mn-cs"/>
            </a:endParaRPr>
          </a:p>
        </p:txBody>
      </p:sp>
      <p:sp>
        <p:nvSpPr>
          <p:cNvPr id="8214" name="AutoShape 28"/>
          <p:cNvSpPr>
            <a:spLocks noChangeArrowheads="1"/>
          </p:cNvSpPr>
          <p:nvPr/>
        </p:nvSpPr>
        <p:spPr bwMode="auto">
          <a:xfrm rot="10800000">
            <a:off x="6426200" y="4037013"/>
            <a:ext cx="987425" cy="646112"/>
          </a:xfrm>
          <a:prstGeom prst="pentagon">
            <a:avLst/>
          </a:prstGeom>
          <a:solidFill>
            <a:srgbClr val="FF00FF">
              <a:alpha val="3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16413" name="Rectangle 29"/>
          <p:cNvSpPr>
            <a:spLocks noChangeArrowheads="1"/>
          </p:cNvSpPr>
          <p:nvPr/>
        </p:nvSpPr>
        <p:spPr bwMode="auto">
          <a:xfrm rot="8980258">
            <a:off x="1857375" y="4025900"/>
            <a:ext cx="1082675" cy="530225"/>
          </a:xfrm>
          <a:prstGeom prst="rect">
            <a:avLst/>
          </a:prstGeom>
          <a:solidFill>
            <a:srgbClr val="FF9900">
              <a:alpha val="4392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59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repeatCount="4000" accel="50000" decel="50000" autoRev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50867E-6 L -4.44444E-6 -0.208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42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repeatCount="400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5723E-6 L 3.33333E-6 -0.2076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38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"/>
                                            </p:cond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64" presetClass="path" presetSubtype="0" repeatCount="400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09827E-6 L 3.61111E-6 -0.1956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64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8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nimBg="1"/>
      <p:bldP spid="16389" grpId="0" animBg="1"/>
      <p:bldP spid="164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ChangeArrowheads="1"/>
          </p:cNvSpPr>
          <p:nvPr/>
        </p:nvSpPr>
        <p:spPr bwMode="auto">
          <a:xfrm>
            <a:off x="3303588" y="1917700"/>
            <a:ext cx="1128712" cy="1508125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GB">
              <a:latin typeface="+mn-lt"/>
              <a:cs typeface="+mn-cs"/>
            </a:endParaRPr>
          </a:p>
        </p:txBody>
      </p:sp>
      <p:sp>
        <p:nvSpPr>
          <p:cNvPr id="19459" name="AutoShape 3"/>
          <p:cNvSpPr>
            <a:spLocks noChangeArrowheads="1"/>
          </p:cNvSpPr>
          <p:nvPr/>
        </p:nvSpPr>
        <p:spPr bwMode="auto">
          <a:xfrm>
            <a:off x="1144588" y="3673475"/>
            <a:ext cx="1128712" cy="1508125"/>
          </a:xfrm>
          <a:prstGeom prst="rtTriangle">
            <a:avLst/>
          </a:prstGeom>
          <a:solidFill>
            <a:srgbClr val="FFFF66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GB">
              <a:latin typeface="+mn-lt"/>
              <a:cs typeface="+mn-cs"/>
            </a:endParaRPr>
          </a:p>
        </p:txBody>
      </p:sp>
      <p:cxnSp>
        <p:nvCxnSpPr>
          <p:cNvPr id="9220" name="AutoShape 5"/>
          <p:cNvCxnSpPr>
            <a:cxnSpLocks noChangeShapeType="1"/>
            <a:stCxn id="19459" idx="4"/>
            <a:endCxn id="19458" idx="4"/>
          </p:cNvCxnSpPr>
          <p:nvPr/>
        </p:nvCxnSpPr>
        <p:spPr bwMode="auto">
          <a:xfrm flipV="1">
            <a:off x="2273300" y="3425825"/>
            <a:ext cx="2159000" cy="17557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462" name="AutoShape 6"/>
          <p:cNvSpPr>
            <a:spLocks noChangeArrowheads="1"/>
          </p:cNvSpPr>
          <p:nvPr/>
        </p:nvSpPr>
        <p:spPr bwMode="auto">
          <a:xfrm>
            <a:off x="1143000" y="3679825"/>
            <a:ext cx="1128713" cy="1506538"/>
          </a:xfrm>
          <a:prstGeom prst="rtTriangle">
            <a:avLst/>
          </a:prstGeom>
          <a:solidFill>
            <a:schemeClr val="accent1">
              <a:alpha val="60001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GB">
              <a:latin typeface="+mn-lt"/>
              <a:cs typeface="+mn-cs"/>
            </a:endParaRPr>
          </a:p>
        </p:txBody>
      </p:sp>
      <p:cxnSp>
        <p:nvCxnSpPr>
          <p:cNvPr id="9222" name="AutoShape 7"/>
          <p:cNvCxnSpPr>
            <a:cxnSpLocks noChangeShapeType="1"/>
            <a:stCxn id="19459" idx="2"/>
            <a:endCxn id="19458" idx="2"/>
          </p:cNvCxnSpPr>
          <p:nvPr/>
        </p:nvCxnSpPr>
        <p:spPr bwMode="auto">
          <a:xfrm flipV="1">
            <a:off x="1144588" y="3425825"/>
            <a:ext cx="2159000" cy="175577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23" name="AutoShape 8"/>
          <p:cNvCxnSpPr>
            <a:cxnSpLocks noChangeShapeType="1"/>
            <a:stCxn id="19459" idx="0"/>
            <a:endCxn id="19458" idx="0"/>
          </p:cNvCxnSpPr>
          <p:nvPr/>
        </p:nvCxnSpPr>
        <p:spPr bwMode="auto">
          <a:xfrm flipV="1">
            <a:off x="1144588" y="1917700"/>
            <a:ext cx="2159000" cy="17557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465" name="Line 9"/>
          <p:cNvSpPr>
            <a:spLocks noChangeShapeType="1"/>
          </p:cNvSpPr>
          <p:nvPr/>
        </p:nvSpPr>
        <p:spPr bwMode="auto">
          <a:xfrm>
            <a:off x="928688" y="3724275"/>
            <a:ext cx="0" cy="1519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GB">
              <a:latin typeface="+mn-lt"/>
              <a:cs typeface="+mn-cs"/>
            </a:endParaRPr>
          </a:p>
        </p:txBody>
      </p:sp>
      <p:sp>
        <p:nvSpPr>
          <p:cNvPr id="19466" name="Line 10"/>
          <p:cNvSpPr>
            <a:spLocks noChangeShapeType="1"/>
          </p:cNvSpPr>
          <p:nvPr/>
        </p:nvSpPr>
        <p:spPr bwMode="auto">
          <a:xfrm flipH="1">
            <a:off x="1144588" y="5373688"/>
            <a:ext cx="1085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GB">
              <a:latin typeface="+mn-lt"/>
              <a:cs typeface="+mn-cs"/>
            </a:endParaRPr>
          </a:p>
        </p:txBody>
      </p:sp>
      <p:sp>
        <p:nvSpPr>
          <p:cNvPr id="19467" name="Line 11"/>
          <p:cNvSpPr>
            <a:spLocks noChangeShapeType="1"/>
          </p:cNvSpPr>
          <p:nvPr/>
        </p:nvSpPr>
        <p:spPr bwMode="auto">
          <a:xfrm flipH="1">
            <a:off x="2516188" y="3538538"/>
            <a:ext cx="2027237" cy="1692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GB">
              <a:latin typeface="+mn-lt"/>
              <a:cs typeface="+mn-cs"/>
            </a:endParaRPr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314325" y="4300538"/>
            <a:ext cx="8429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altLang="en-US">
                <a:latin typeface="+mn-lt"/>
                <a:cs typeface="+mn-cs"/>
              </a:rPr>
              <a:t>6cm</a:t>
            </a:r>
            <a:endParaRPr lang="en-US" altLang="en-US">
              <a:latin typeface="+mn-lt"/>
              <a:cs typeface="+mn-cs"/>
            </a:endParaRP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1301750" y="5330825"/>
            <a:ext cx="8429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altLang="en-US">
                <a:latin typeface="+mn-lt"/>
                <a:cs typeface="+mn-cs"/>
              </a:rPr>
              <a:t>5cm</a:t>
            </a:r>
            <a:endParaRPr lang="en-US" altLang="en-US">
              <a:latin typeface="+mn-lt"/>
              <a:cs typeface="+mn-cs"/>
            </a:endParaRPr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3673475" y="4244975"/>
            <a:ext cx="8429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altLang="en-US">
                <a:latin typeface="+mn-lt"/>
                <a:cs typeface="+mn-cs"/>
              </a:rPr>
              <a:t>10cm</a:t>
            </a:r>
            <a:endParaRPr lang="en-US" altLang="en-US">
              <a:latin typeface="+mn-lt"/>
              <a:cs typeface="+mn-cs"/>
            </a:endParaRPr>
          </a:p>
        </p:txBody>
      </p:sp>
      <p:sp>
        <p:nvSpPr>
          <p:cNvPr id="20" name="Text Box 27"/>
          <p:cNvSpPr txBox="1">
            <a:spLocks noChangeArrowheads="1"/>
          </p:cNvSpPr>
          <p:nvPr/>
        </p:nvSpPr>
        <p:spPr bwMode="auto">
          <a:xfrm>
            <a:off x="314325" y="252413"/>
            <a:ext cx="8586788" cy="9842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GB" altLang="en-US" sz="2800" dirty="0"/>
              <a:t>Volume of a prism = area of cross-section x </a:t>
            </a:r>
            <a:r>
              <a:rPr lang="en-GB" altLang="en-US" sz="2800" dirty="0" smtClean="0"/>
              <a:t>length*</a:t>
            </a:r>
            <a:endParaRPr lang="en-GB" altLang="en-US" sz="2800" dirty="0"/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GB" altLang="en-US" sz="2000" dirty="0" smtClean="0"/>
              <a:t>*length </a:t>
            </a:r>
            <a:r>
              <a:rPr lang="en-GB" altLang="en-US" sz="2000" dirty="0"/>
              <a:t>= distance between two ends</a:t>
            </a:r>
            <a:endParaRPr lang="en-US" altLang="en-US" sz="2000" dirty="0"/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5199800" y="1994664"/>
            <a:ext cx="3132138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 dirty="0">
                <a:latin typeface="Century Gothic" panose="020B0502020202020204" pitchFamily="34" charset="0"/>
              </a:rPr>
              <a:t>Cross section is a Triangle.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1800" dirty="0">
              <a:latin typeface="Century Gothic" panose="020B0502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1800" dirty="0" smtClean="0">
              <a:latin typeface="Century Gothic" panose="020B0502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1800" dirty="0">
              <a:latin typeface="Century Gothic" panose="020B0502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1800" dirty="0" smtClean="0">
                <a:latin typeface="Century Gothic" panose="020B0502020202020204" pitchFamily="34" charset="0"/>
              </a:rPr>
              <a:t>Area </a:t>
            </a:r>
            <a:r>
              <a:rPr lang="en-GB" altLang="en-US" sz="1800" dirty="0">
                <a:latin typeface="Century Gothic" panose="020B0502020202020204" pitchFamily="34" charset="0"/>
              </a:rPr>
              <a:t>of a Triangle = 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1800" dirty="0">
              <a:latin typeface="Century Gothic" panose="020B0502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1800" dirty="0">
              <a:latin typeface="Century Gothic" panose="020B0502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1800" dirty="0">
              <a:latin typeface="Century Gothic" panose="020B0502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1800" dirty="0">
              <a:latin typeface="Century Gothic" panose="020B0502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1800" dirty="0">
                <a:latin typeface="Century Gothic" panose="020B0502020202020204" pitchFamily="34" charset="0"/>
              </a:rPr>
              <a:t>Volume = </a:t>
            </a:r>
          </a:p>
        </p:txBody>
      </p:sp>
    </p:spTree>
    <p:extLst>
      <p:ext uri="{BB962C8B-B14F-4D97-AF65-F5344CB8AC3E}">
        <p14:creationId xmlns:p14="http://schemas.microsoft.com/office/powerpoint/2010/main" val="336620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56" presetClass="path" presetSubtype="0" repeatCount="500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50867E-6 L 0.23611 -0.25642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06" y="-128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animBg="1"/>
      <p:bldP spid="19459" grpId="1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Mini Whiteboards Ready.. 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27584" y="1772816"/>
            <a:ext cx="504056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314325" y="4581128"/>
            <a:ext cx="8586788" cy="9842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GB" altLang="en-US" sz="2800" dirty="0"/>
              <a:t>Volume of a prism = area of cross-section x </a:t>
            </a:r>
            <a:r>
              <a:rPr lang="en-GB" altLang="en-US" sz="2800" dirty="0" smtClean="0"/>
              <a:t>length*</a:t>
            </a:r>
            <a:endParaRPr lang="en-GB" altLang="en-US" sz="2800" dirty="0"/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GB" altLang="en-US" sz="2000" dirty="0" smtClean="0"/>
              <a:t>*length </a:t>
            </a:r>
            <a:r>
              <a:rPr lang="en-GB" altLang="en-US" sz="2000" dirty="0"/>
              <a:t>= distance between two ends</a:t>
            </a:r>
            <a:endParaRPr lang="en-US" altLang="en-US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4860032" y="1772816"/>
                <a:ext cx="34926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𝐴𝑟𝑒𝑎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𝑜𝑓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𝑐𝑟𝑜𝑠𝑠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𝑠𝑒𝑐𝑡𝑖𝑜𝑛</m:t>
                      </m:r>
                      <m:r>
                        <a:rPr lang="en-GB" b="0" i="1" smtClean="0">
                          <a:latin typeface="Cambria Math"/>
                        </a:rPr>
                        <m:t>=12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𝑐𝑚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1772816"/>
                <a:ext cx="3492623" cy="369332"/>
              </a:xfrm>
              <a:prstGeom prst="rect">
                <a:avLst/>
              </a:prstGeom>
              <a:blipFill rotWithShape="1">
                <a:blip r:embed="rId2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5652120" y="2605011"/>
                <a:ext cx="20547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𝑉𝑜𝑙𝑢𝑚𝑒</m:t>
                      </m:r>
                      <m:r>
                        <a:rPr lang="en-GB" b="0" i="1" smtClean="0">
                          <a:latin typeface="Cambria Math"/>
                        </a:rPr>
                        <m:t>=96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𝑐𝑚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2605011"/>
                <a:ext cx="205473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3978877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548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Mini Whiteboards Ready.. 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27584" y="1772816"/>
            <a:ext cx="504056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314325" y="4581128"/>
            <a:ext cx="8586788" cy="9842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altLang="en-US" sz="2800" dirty="0">
                <a:solidFill>
                  <a:srgbClr val="000000"/>
                </a:solidFill>
              </a:rPr>
              <a:t>Volume of a prism = area of cross-section x </a:t>
            </a:r>
            <a:r>
              <a:rPr lang="en-GB" altLang="en-US" sz="2800" dirty="0" smtClean="0">
                <a:solidFill>
                  <a:srgbClr val="000000"/>
                </a:solidFill>
              </a:rPr>
              <a:t>length*</a:t>
            </a:r>
            <a:endParaRPr lang="en-GB" altLang="en-US" sz="2800" dirty="0">
              <a:solidFill>
                <a:srgbClr val="000000"/>
              </a:solidFill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GB" altLang="en-US" sz="2000" dirty="0" smtClean="0">
                <a:solidFill>
                  <a:srgbClr val="000000"/>
                </a:solidFill>
              </a:rPr>
              <a:t>*length </a:t>
            </a:r>
            <a:r>
              <a:rPr lang="en-GB" altLang="en-US" sz="2000" dirty="0">
                <a:solidFill>
                  <a:srgbClr val="000000"/>
                </a:solidFill>
              </a:rPr>
              <a:t>= distance between two ends</a:t>
            </a:r>
            <a:endParaRPr lang="en-US" altLang="en-US" sz="2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4860032" y="1772816"/>
                <a:ext cx="34926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𝐴𝑟𝑒𝑎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𝑜𝑓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𝑐𝑟𝑜𝑠𝑠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𝑠𝑒𝑐𝑡𝑖𝑜𝑛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=6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𝑐𝑚</m:t>
                          </m:r>
                        </m:e>
                        <m:sup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1772816"/>
                <a:ext cx="3492623" cy="369332"/>
              </a:xfrm>
              <a:prstGeom prst="rect">
                <a:avLst/>
              </a:prstGeom>
              <a:blipFill rotWithShape="1">
                <a:blip r:embed="rId2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5652120" y="2605011"/>
                <a:ext cx="20547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𝑉𝑜𝑙𝑢𝑚𝑒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=54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𝑐𝑚</m:t>
                          </m:r>
                        </m:e>
                        <m:sup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2605011"/>
                <a:ext cx="205473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/>
          <p:cNvSpPr/>
          <p:nvPr/>
        </p:nvSpPr>
        <p:spPr>
          <a:xfrm>
            <a:off x="827584" y="1412776"/>
            <a:ext cx="648072" cy="7293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ounded Rectangle 9"/>
          <p:cNvSpPr/>
          <p:nvPr/>
        </p:nvSpPr>
        <p:spPr>
          <a:xfrm>
            <a:off x="2339752" y="1043444"/>
            <a:ext cx="648072" cy="7293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230547"/>
            <a:ext cx="4161200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999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Mini Whiteboards Ready.. 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27584" y="1772816"/>
            <a:ext cx="504056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314325" y="4581128"/>
            <a:ext cx="8586788" cy="9842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altLang="en-US" sz="2800" dirty="0">
                <a:solidFill>
                  <a:srgbClr val="000000"/>
                </a:solidFill>
              </a:rPr>
              <a:t>Volume of a prism = area of cross-section x </a:t>
            </a:r>
            <a:r>
              <a:rPr lang="en-GB" altLang="en-US" sz="2800" dirty="0" smtClean="0">
                <a:solidFill>
                  <a:srgbClr val="000000"/>
                </a:solidFill>
              </a:rPr>
              <a:t>length*</a:t>
            </a:r>
            <a:endParaRPr lang="en-GB" altLang="en-US" sz="2800" dirty="0">
              <a:solidFill>
                <a:srgbClr val="000000"/>
              </a:solidFill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GB" altLang="en-US" sz="2000" dirty="0" smtClean="0">
                <a:solidFill>
                  <a:srgbClr val="000000"/>
                </a:solidFill>
              </a:rPr>
              <a:t>*length </a:t>
            </a:r>
            <a:r>
              <a:rPr lang="en-GB" altLang="en-US" sz="2000" dirty="0">
                <a:solidFill>
                  <a:srgbClr val="000000"/>
                </a:solidFill>
              </a:rPr>
              <a:t>= distance between two ends</a:t>
            </a:r>
            <a:endParaRPr lang="en-US" altLang="en-US" sz="2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4860032" y="1772816"/>
                <a:ext cx="34926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𝐴𝑟𝑒𝑎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𝑜𝑓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𝑐𝑟𝑜𝑠𝑠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𝑠𝑒𝑐𝑡𝑖𝑜𝑛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=8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𝑐𝑚</m:t>
                          </m:r>
                        </m:e>
                        <m:sup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1772816"/>
                <a:ext cx="3492623" cy="369332"/>
              </a:xfrm>
              <a:prstGeom prst="rect">
                <a:avLst/>
              </a:prstGeom>
              <a:blipFill rotWithShape="1">
                <a:blip r:embed="rId2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5652120" y="2605011"/>
                <a:ext cx="20547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𝑉𝑜𝑙𝑢𝑚𝑒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=24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𝑐𝑚</m:t>
                          </m:r>
                        </m:e>
                        <m:sup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2605011"/>
                <a:ext cx="205473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/>
          <p:cNvSpPr/>
          <p:nvPr/>
        </p:nvSpPr>
        <p:spPr>
          <a:xfrm>
            <a:off x="827584" y="1412776"/>
            <a:ext cx="648072" cy="7293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339752" y="1043444"/>
            <a:ext cx="648072" cy="7293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682" y="1531063"/>
            <a:ext cx="4327247" cy="2257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020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Mini Whiteboards Ready.. 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27584" y="1772816"/>
            <a:ext cx="504056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314325" y="4581128"/>
            <a:ext cx="8586788" cy="9842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altLang="en-US" sz="2800" dirty="0">
                <a:solidFill>
                  <a:srgbClr val="000000"/>
                </a:solidFill>
              </a:rPr>
              <a:t>Volume of a prism = area of cross-section x </a:t>
            </a:r>
            <a:r>
              <a:rPr lang="en-GB" altLang="en-US" sz="2800" dirty="0" smtClean="0">
                <a:solidFill>
                  <a:srgbClr val="000000"/>
                </a:solidFill>
              </a:rPr>
              <a:t>length*</a:t>
            </a:r>
            <a:endParaRPr lang="en-GB" altLang="en-US" sz="2800" dirty="0">
              <a:solidFill>
                <a:srgbClr val="000000"/>
              </a:solidFill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GB" altLang="en-US" sz="2000" dirty="0" smtClean="0">
                <a:solidFill>
                  <a:srgbClr val="000000"/>
                </a:solidFill>
              </a:rPr>
              <a:t>*length </a:t>
            </a:r>
            <a:r>
              <a:rPr lang="en-GB" altLang="en-US" sz="2000" dirty="0">
                <a:solidFill>
                  <a:srgbClr val="000000"/>
                </a:solidFill>
              </a:rPr>
              <a:t>= distance between two ends</a:t>
            </a:r>
            <a:endParaRPr lang="en-US" altLang="en-US" sz="2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4860032" y="1772816"/>
                <a:ext cx="34926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𝐴𝑟𝑒𝑎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𝑜𝑓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𝑐𝑟𝑜𝑠𝑠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𝑠𝑒𝑐𝑡𝑖𝑜𝑛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=32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𝑐𝑚</m:t>
                          </m:r>
                        </m:e>
                        <m:sup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1772816"/>
                <a:ext cx="3492623" cy="369332"/>
              </a:xfrm>
              <a:prstGeom prst="rect">
                <a:avLst/>
              </a:prstGeom>
              <a:blipFill rotWithShape="1">
                <a:blip r:embed="rId2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5652120" y="2605011"/>
                <a:ext cx="2182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𝑉𝑜𝑙𝑢𝑚𝑒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=160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𝑐𝑚</m:t>
                          </m:r>
                        </m:e>
                        <m:sup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2605011"/>
                <a:ext cx="218297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/>
          <p:cNvSpPr/>
          <p:nvPr/>
        </p:nvSpPr>
        <p:spPr>
          <a:xfrm>
            <a:off x="827584" y="1412776"/>
            <a:ext cx="648072" cy="7293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ounded Rectangle 9"/>
          <p:cNvSpPr/>
          <p:nvPr/>
        </p:nvSpPr>
        <p:spPr>
          <a:xfrm>
            <a:off x="2339752" y="1043444"/>
            <a:ext cx="648072" cy="7293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" y="1427212"/>
            <a:ext cx="4349651" cy="2505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020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Mini Whiteboards Ready.. 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27584" y="1772816"/>
            <a:ext cx="504056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314325" y="4581128"/>
            <a:ext cx="8586788" cy="9842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altLang="en-US" sz="2800" dirty="0">
                <a:solidFill>
                  <a:srgbClr val="000000"/>
                </a:solidFill>
              </a:rPr>
              <a:t>Volume of a prism = area of cross-section x </a:t>
            </a:r>
            <a:r>
              <a:rPr lang="en-GB" altLang="en-US" sz="2800" dirty="0" smtClean="0">
                <a:solidFill>
                  <a:srgbClr val="000000"/>
                </a:solidFill>
              </a:rPr>
              <a:t>length*</a:t>
            </a:r>
            <a:endParaRPr lang="en-GB" altLang="en-US" sz="2800" dirty="0">
              <a:solidFill>
                <a:srgbClr val="000000"/>
              </a:solidFill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GB" altLang="en-US" sz="2000" dirty="0" smtClean="0">
                <a:solidFill>
                  <a:srgbClr val="000000"/>
                </a:solidFill>
              </a:rPr>
              <a:t>*length </a:t>
            </a:r>
            <a:r>
              <a:rPr lang="en-GB" altLang="en-US" sz="2000" dirty="0">
                <a:solidFill>
                  <a:srgbClr val="000000"/>
                </a:solidFill>
              </a:rPr>
              <a:t>= distance between two ends</a:t>
            </a:r>
            <a:endParaRPr lang="en-US" altLang="en-US" sz="2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4860032" y="1772816"/>
                <a:ext cx="35055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𝐴𝑟𝑒𝑎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𝑜𝑓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𝑐𝑟𝑜𝑠𝑠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𝑠𝑒𝑐𝑡𝑖𝑜𝑛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=9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𝑐𝑚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1772816"/>
                <a:ext cx="3505575" cy="369332"/>
              </a:xfrm>
              <a:prstGeom prst="rect">
                <a:avLst/>
              </a:prstGeom>
              <a:blipFill rotWithShape="1">
                <a:blip r:embed="rId2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5652120" y="2605011"/>
                <a:ext cx="21959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𝑉𝑜𝑙𝑢𝑚𝑒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=72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𝑐𝑚</m:t>
                          </m:r>
                        </m:e>
                        <m:sup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2605011"/>
                <a:ext cx="2195922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/>
          <p:cNvSpPr/>
          <p:nvPr/>
        </p:nvSpPr>
        <p:spPr>
          <a:xfrm>
            <a:off x="827584" y="1412776"/>
            <a:ext cx="648072" cy="7293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339752" y="1043444"/>
            <a:ext cx="648072" cy="7293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056" y="1243489"/>
            <a:ext cx="2375303" cy="3092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6462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Title: Volume of Prisms &amp; Cylinders </a:t>
            </a:r>
            <a:endParaRPr lang="en-GB" sz="3600" dirty="0"/>
          </a:p>
        </p:txBody>
      </p:sp>
      <p:sp>
        <p:nvSpPr>
          <p:cNvPr id="3" name="Text Box 27"/>
          <p:cNvSpPr txBox="1">
            <a:spLocks noChangeArrowheads="1"/>
          </p:cNvSpPr>
          <p:nvPr/>
        </p:nvSpPr>
        <p:spPr bwMode="auto">
          <a:xfrm>
            <a:off x="314325" y="1772816"/>
            <a:ext cx="8586788" cy="9842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GB" altLang="en-US" sz="2800" dirty="0"/>
              <a:t>Volume of a prism = area of cross-section x </a:t>
            </a:r>
            <a:r>
              <a:rPr lang="en-GB" altLang="en-US" sz="2800" dirty="0" smtClean="0"/>
              <a:t>length*</a:t>
            </a:r>
            <a:endParaRPr lang="en-GB" altLang="en-US" sz="2800" dirty="0"/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GB" altLang="en-US" sz="2000" dirty="0" smtClean="0"/>
              <a:t>*length </a:t>
            </a:r>
            <a:r>
              <a:rPr lang="en-GB" altLang="en-US" sz="2000" dirty="0"/>
              <a:t>= distance between two ends</a:t>
            </a:r>
            <a:endParaRPr lang="en-US" altLang="en-US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 Box 27"/>
              <p:cNvSpPr txBox="1">
                <a:spLocks noChangeArrowheads="1"/>
              </p:cNvSpPr>
              <p:nvPr/>
            </p:nvSpPr>
            <p:spPr bwMode="auto">
              <a:xfrm>
                <a:off x="314325" y="3429000"/>
                <a:ext cx="8586788" cy="1021755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en-GB" altLang="en-US" sz="2800" dirty="0" smtClean="0"/>
                  <a:t>Volume of a cylinder </a:t>
                </a:r>
                <a:r>
                  <a:rPr lang="en-GB" altLang="en-US" sz="2800" dirty="0"/>
                  <a:t>= </a:t>
                </a:r>
                <a14:m>
                  <m:oMath xmlns:m="http://schemas.openxmlformats.org/officeDocument/2006/math">
                    <m:r>
                      <a:rPr lang="en-GB" altLang="en-US" sz="2800" i="1" smtClean="0">
                        <a:latin typeface="Cambria Math"/>
                        <a:ea typeface="Cambria Math"/>
                      </a:rPr>
                      <m:t>𝜋</m:t>
                    </m:r>
                    <m:sSup>
                      <m:sSupPr>
                        <m:ctrlPr>
                          <a:rPr lang="en-GB" altLang="en-US" sz="280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p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altLang="en-US" sz="2800" dirty="0" smtClean="0"/>
                  <a:t>x length*</a:t>
                </a:r>
                <a:endParaRPr lang="en-GB" altLang="en-US" sz="2800" dirty="0"/>
              </a:p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en-GB" altLang="en-US" sz="2000" dirty="0" smtClean="0"/>
                  <a:t>*length </a:t>
                </a:r>
                <a:r>
                  <a:rPr lang="en-GB" altLang="en-US" sz="2000" dirty="0"/>
                  <a:t>= distance between two ends</a:t>
                </a:r>
                <a:endParaRPr lang="en-US" altLang="en-US" sz="2000" dirty="0"/>
              </a:p>
            </p:txBody>
          </p:sp>
        </mc:Choice>
        <mc:Fallback>
          <p:sp>
            <p:nvSpPr>
              <p:cNvPr id="4" name="Text 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4325" y="3429000"/>
                <a:ext cx="8586788" cy="1021755"/>
              </a:xfrm>
              <a:prstGeom prst="rect">
                <a:avLst/>
              </a:prstGeom>
              <a:blipFill rotWithShape="1">
                <a:blip r:embed="rId2"/>
                <a:stretch>
                  <a:fillRect t="-4678" b="-5263"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611560" y="5076591"/>
            <a:ext cx="77768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It is expected that we have memorised these formulae. </a:t>
            </a:r>
          </a:p>
          <a:p>
            <a:pPr algn="ctr"/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97224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Work out the volume of these prisms &amp; cylinders.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AC241F40-8DD9-43A5-8C08-DB27365FBD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559" b="29708"/>
          <a:stretch/>
        </p:blipFill>
        <p:spPr>
          <a:xfrm>
            <a:off x="1187624" y="2348880"/>
            <a:ext cx="6538899" cy="1656184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467544" y="422108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2060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GB" sz="3600" kern="0" dirty="0" smtClean="0"/>
              <a:t>The answers should be rounded to the nearest integer that can be found at the bottom of the sheet. </a:t>
            </a:r>
            <a:endParaRPr lang="en-GB" sz="3600" kern="0" dirty="0"/>
          </a:p>
        </p:txBody>
      </p:sp>
    </p:spTree>
    <p:extLst>
      <p:ext uri="{BB962C8B-B14F-4D97-AF65-F5344CB8AC3E}">
        <p14:creationId xmlns:p14="http://schemas.microsoft.com/office/powerpoint/2010/main" val="429027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AC241F40-8DD9-43A5-8C08-DB27365FBD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9708"/>
          <a:stretch/>
        </p:blipFill>
        <p:spPr>
          <a:xfrm>
            <a:off x="27345" y="1"/>
            <a:ext cx="9116655" cy="15341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D35C084-7DC2-485F-9A63-C4C9CD3ACE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9391"/>
          <a:stretch/>
        </p:blipFill>
        <p:spPr>
          <a:xfrm>
            <a:off x="1" y="3152857"/>
            <a:ext cx="9116655" cy="15410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0E79741C-F7DD-4F6C-95FB-540E6012C95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9708"/>
          <a:stretch/>
        </p:blipFill>
        <p:spPr>
          <a:xfrm>
            <a:off x="13673" y="1576430"/>
            <a:ext cx="9116655" cy="15341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88C4E7B-0F22-44BB-B8AC-B01DCD6FA2C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0610" r="83562"/>
          <a:stretch/>
        </p:blipFill>
        <p:spPr>
          <a:xfrm>
            <a:off x="5849" y="4726862"/>
            <a:ext cx="1498604" cy="6414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1B4777DC-0BC5-4DBE-9286-6FA7961948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103" t="70610" r="49923"/>
          <a:stretch/>
        </p:blipFill>
        <p:spPr>
          <a:xfrm>
            <a:off x="1506256" y="4726862"/>
            <a:ext cx="1547446" cy="64146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9B577064-82DE-4B9C-B39A-A831D527F2F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6747" t="70610" r="16434"/>
          <a:stretch/>
        </p:blipFill>
        <p:spPr>
          <a:xfrm>
            <a:off x="4604754" y="4726862"/>
            <a:ext cx="1533378" cy="64146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A3BF07FC-9C8B-44A5-AEAE-1EDD1503F03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357" t="70610" r="66669"/>
          <a:stretch/>
        </p:blipFill>
        <p:spPr>
          <a:xfrm>
            <a:off x="3055505" y="4726862"/>
            <a:ext cx="1547446" cy="64146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CB11DCD7-ED79-4A02-B56C-EA49DAC389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0610" r="83639"/>
          <a:stretch/>
        </p:blipFill>
        <p:spPr>
          <a:xfrm>
            <a:off x="6139935" y="4726862"/>
            <a:ext cx="1491570" cy="64146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894E3047-30FC-4D48-A07D-C27113BE5A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361" t="70610" r="66897"/>
          <a:stretch/>
        </p:blipFill>
        <p:spPr>
          <a:xfrm>
            <a:off x="7633308" y="4726862"/>
            <a:ext cx="1526345" cy="6414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7CFEFC63-56BB-4F1D-B5E2-48A1CD7624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231" t="70610" r="33027"/>
          <a:stretch/>
        </p:blipFill>
        <p:spPr>
          <a:xfrm>
            <a:off x="1509422" y="5401651"/>
            <a:ext cx="1526345" cy="6414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9311C877-378D-4153-8CBD-34BB08281E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742" t="70610" r="16284"/>
          <a:stretch/>
        </p:blipFill>
        <p:spPr>
          <a:xfrm>
            <a:off x="3038184" y="5401651"/>
            <a:ext cx="1547446" cy="6414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27E29926-3E89-4177-883A-5676E42BFDC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3566" t="70610"/>
          <a:stretch/>
        </p:blipFill>
        <p:spPr>
          <a:xfrm>
            <a:off x="4595084" y="5401651"/>
            <a:ext cx="1498209" cy="64146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6E350FDC-9DFD-4F0D-9F7B-376B4A5A132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099" t="70610" r="49927" b="-1840"/>
          <a:stretch/>
        </p:blipFill>
        <p:spPr>
          <a:xfrm>
            <a:off x="-40444" y="5401654"/>
            <a:ext cx="1547446" cy="68163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2588A97D-C554-43D3-9697-4162728E29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180" t="70610" r="49923"/>
          <a:stretch/>
        </p:blipFill>
        <p:spPr>
          <a:xfrm>
            <a:off x="6102744" y="5401651"/>
            <a:ext cx="1540412" cy="64146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="" xmlns:a16="http://schemas.microsoft.com/office/drawing/2014/main" id="{21116638-0CBF-48E6-8C0B-A64FF5F803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923" t="70610" r="33026"/>
          <a:stretch/>
        </p:blipFill>
        <p:spPr>
          <a:xfrm>
            <a:off x="7631505" y="5401651"/>
            <a:ext cx="1554480" cy="6414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17F06ADF-90B5-4018-9EB0-A3531AF743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3793" t="70610"/>
          <a:stretch/>
        </p:blipFill>
        <p:spPr>
          <a:xfrm>
            <a:off x="6137187" y="6116610"/>
            <a:ext cx="1477503" cy="6414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40D3C461-9417-4C2A-AF07-F920428FD5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0610" r="83562"/>
          <a:stretch/>
        </p:blipFill>
        <p:spPr>
          <a:xfrm>
            <a:off x="4625282" y="6116610"/>
            <a:ext cx="1498604" cy="6414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1C96F639-84C8-4117-ACDA-861EB8B42A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284" t="70610" r="66433"/>
          <a:stretch/>
        </p:blipFill>
        <p:spPr>
          <a:xfrm>
            <a:off x="1496362" y="6116610"/>
            <a:ext cx="1575582" cy="64146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E5F3D39E-198A-4C05-A33F-F7E0959030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562" t="70610"/>
          <a:stretch/>
        </p:blipFill>
        <p:spPr>
          <a:xfrm>
            <a:off x="3050073" y="6116610"/>
            <a:ext cx="1498604" cy="64146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29E53BDF-0D41-4BEC-A856-3BC34371E89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927" t="70610" r="32945"/>
          <a:stretch/>
        </p:blipFill>
        <p:spPr>
          <a:xfrm>
            <a:off x="7627988" y="6116610"/>
            <a:ext cx="1561514" cy="64146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="" xmlns:a16="http://schemas.microsoft.com/office/drawing/2014/main" id="{2A022D12-B6F4-4951-A9E4-353B623810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511" t="70610" r="16361"/>
          <a:stretch/>
        </p:blipFill>
        <p:spPr>
          <a:xfrm>
            <a:off x="-50317" y="6116610"/>
            <a:ext cx="1561514" cy="64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70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476672"/>
            <a:ext cx="67687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/>
              <a:t>Challenge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12" y="2132856"/>
            <a:ext cx="43338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4716016" y="2564904"/>
                <a:ext cx="403244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Find the value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𝑘</m:t>
                    </m:r>
                  </m:oMath>
                </a14:m>
                <a:r>
                  <a:rPr lang="en-GB" sz="2400" dirty="0" smtClean="0"/>
                  <a:t> such that the surface area of this prism is the same as the volume of this prism</a:t>
                </a:r>
                <a:r>
                  <a:rPr lang="en-GB" dirty="0" smtClean="0"/>
                  <a:t>. </a:t>
                </a:r>
                <a:endParaRPr lang="en-GB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2564904"/>
                <a:ext cx="4032448" cy="1569660"/>
              </a:xfrm>
              <a:prstGeom prst="rect">
                <a:avLst/>
              </a:prstGeom>
              <a:blipFill rotWithShape="1">
                <a:blip r:embed="rId4"/>
                <a:stretch>
                  <a:fillRect l="-2421" t="-2724" r="-4085" b="-85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47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3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1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1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9.xml><?xml version="1.0" encoding="utf-8"?>
<a:theme xmlns:a="http://schemas.openxmlformats.org/drawingml/2006/main" name="1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0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1.xml><?xml version="1.0" encoding="utf-8"?>
<a:theme xmlns:a="http://schemas.openxmlformats.org/drawingml/2006/main" name="1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2.xml><?xml version="1.0" encoding="utf-8"?>
<a:theme xmlns:a="http://schemas.openxmlformats.org/drawingml/2006/main" name="1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3.xml><?xml version="1.0" encoding="utf-8"?>
<a:theme xmlns:a="http://schemas.openxmlformats.org/drawingml/2006/main" name="1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4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5.xml><?xml version="1.0" encoding="utf-8"?>
<a:theme xmlns:a="http://schemas.openxmlformats.org/drawingml/2006/main" name="1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6.xml><?xml version="1.0" encoding="utf-8"?>
<a:theme xmlns:a="http://schemas.openxmlformats.org/drawingml/2006/main" name="1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7.xml><?xml version="1.0" encoding="utf-8"?>
<a:theme xmlns:a="http://schemas.openxmlformats.org/drawingml/2006/main" name="1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8.xml><?xml version="1.0" encoding="utf-8"?>
<a:theme xmlns:a="http://schemas.openxmlformats.org/drawingml/2006/main" name="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9.xml><?xml version="1.0" encoding="utf-8"?>
<a:theme xmlns:a="http://schemas.openxmlformats.org/drawingml/2006/main" name="4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e2e12665-0a52-44fa-93fc-755654ed6771" xsi:nil="true"/>
    <OldUnits xmlns="e2e12665-0a52-44fa-93fc-755654ed6771">Roots of equations;#204</OldUnits>
    <Description0 xmlns="e2e12665-0a52-44fa-93fc-755654ed6771" xsi:nil="true"/>
    <InUnits xmlns="e2e12665-0a52-44fa-93fc-755654ed6771">
      <Value>195</Value>
      <Value>326</Value>
    </InUnits>
    <OID xmlns="e2e12665-0a52-44fa-93fc-755654ed6771">1333</OID>
    <ForStudents xmlns="e2e12665-0a52-44fa-93fc-755654ed6771">false</ForStudents>
  </documentManagement>
</p:properties>
</file>

<file path=customXml/item2.xml><?xml version="1.0" encoding="utf-8"?>
<LongProperties xmlns="http://schemas.microsoft.com/office/2006/metadata/longProperties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AC7BB6A3B34E4FBDC35DBC21560F23" ma:contentTypeVersion="9" ma:contentTypeDescription="Create a new document." ma:contentTypeScope="" ma:versionID="d0117662ab1b7ecd7b9f6b30ba6ed1c9">
  <xsd:schema xmlns:xsd="http://www.w3.org/2001/XMLSchema" xmlns:p="http://schemas.microsoft.com/office/2006/metadata/properties" xmlns:ns2="e2e12665-0a52-44fa-93fc-755654ed6771" targetNamespace="http://schemas.microsoft.com/office/2006/metadata/properties" ma:root="true" ma:fieldsID="e2c2631dead83a0ad53e82feee9622f1" ns2:_="">
    <xsd:import namespace="e2e12665-0a52-44fa-93fc-755654ed6771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InUnits" minOccurs="0"/>
                <xsd:element ref="ns2:Comments" minOccurs="0"/>
                <xsd:element ref="ns2:OldUnits" minOccurs="0"/>
                <xsd:element ref="ns2:OID" minOccurs="0"/>
                <xsd:element ref="ns2:ForStudent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e2e12665-0a52-44fa-93fc-755654ed6771" elementFormDefault="qualified">
    <xsd:import namespace="http://schemas.microsoft.com/office/2006/documentManagement/types"/>
    <xsd:element name="Description0" ma:index="8" nillable="true" ma:displayName="Description" ma:internalName="Description0">
      <xsd:simpleType>
        <xsd:restriction base="dms:Text">
          <xsd:maxLength value="255"/>
        </xsd:restriction>
      </xsd:simpleType>
    </xsd:element>
    <xsd:element name="InUnits" ma:index="9" nillable="true" ma:displayName="InUnits" ma:list="{a76a41e2-bde4-4dbd-aa10-df71d00745ba}" ma:internalName="InUnits" ma:readOnly="false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ents" ma:index="10" nillable="true" ma:displayName="Comments" ma:internalName="Comments">
      <xsd:simpleType>
        <xsd:restriction base="dms:Note"/>
      </xsd:simpleType>
    </xsd:element>
    <xsd:element name="OldUnits" ma:index="11" nillable="true" ma:displayName="OldUnits" ma:internalName="OldUnits">
      <xsd:simpleType>
        <xsd:restriction base="dms:Note"/>
      </xsd:simpleType>
    </xsd:element>
    <xsd:element name="OID" ma:index="12" nillable="true" ma:displayName="OID" ma:internalName="OID">
      <xsd:simpleType>
        <xsd:restriction base="dms:Text">
          <xsd:maxLength value="255"/>
        </xsd:restriction>
      </xsd:simpleType>
    </xsd:element>
    <xsd:element name="ForStudents" ma:index="13" nillable="true" ma:displayName="ForStudents" ma:default="0" ma:description="Set to yes if students are to have access to the resource." ma:internalName="ForStude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9A164691-E97F-4D0F-8408-005A73EE6A0E}">
  <ds:schemaRefs>
    <ds:schemaRef ds:uri="http://schemas.openxmlformats.org/package/2006/metadata/core-properties"/>
    <ds:schemaRef ds:uri="e2e12665-0a52-44fa-93fc-755654ed6771"/>
    <ds:schemaRef ds:uri="http://schemas.microsoft.com/office/2006/documentManagement/types"/>
    <ds:schemaRef ds:uri="http://www.w3.org/XML/1998/namespace"/>
    <ds:schemaRef ds:uri="http://purl.org/dc/dcmitype/"/>
    <ds:schemaRef ds:uri="http://purl.org/dc/elements/1.1/"/>
    <ds:schemaRef ds:uri="http://purl.org/dc/terms/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3974BD0D-988D-4B9F-B025-DD2AE5054CE7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7F995F38-2128-4026-80F6-8529813A7EC9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BB3865BD-E109-4E8F-B3A1-582FA800FC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e12665-0a52-44fa-93fc-755654ed6771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3842</TotalTime>
  <Words>475</Words>
  <Application>Microsoft Office PowerPoint</Application>
  <PresentationFormat>On-screen Show (4:3)</PresentationFormat>
  <Paragraphs>72</Paragraphs>
  <Slides>13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29</vt:i4>
      </vt:variant>
      <vt:variant>
        <vt:lpstr>Slide Titles</vt:lpstr>
      </vt:variant>
      <vt:variant>
        <vt:i4>13</vt:i4>
      </vt:variant>
    </vt:vector>
  </HeadingPairs>
  <TitlesOfParts>
    <vt:vector size="42" baseType="lpstr">
      <vt:lpstr>1_Archway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2_Archway</vt:lpstr>
      <vt:lpstr>3_Archway</vt:lpstr>
      <vt:lpstr>10_ArchwayMaster</vt:lpstr>
      <vt:lpstr>11_ArchwayMaster</vt:lpstr>
      <vt:lpstr>12_ArchwayMaster</vt:lpstr>
      <vt:lpstr>4_Archway PPT</vt:lpstr>
      <vt:lpstr>13_ArchwayMaster</vt:lpstr>
      <vt:lpstr>14_ArchwayMaster</vt:lpstr>
      <vt:lpstr>15_ArchwayMaster</vt:lpstr>
      <vt:lpstr>5_Archway PPT</vt:lpstr>
      <vt:lpstr>16_ArchwayMaster</vt:lpstr>
      <vt:lpstr>17_ArchwayMaster</vt:lpstr>
      <vt:lpstr>18_ArchwayMaster</vt:lpstr>
      <vt:lpstr>6_Archway PPT</vt:lpstr>
      <vt:lpstr>4_Archway</vt:lpstr>
      <vt:lpstr>PowerPoint Presentation</vt:lpstr>
      <vt:lpstr>A prism is….</vt:lpstr>
      <vt:lpstr>The Volume of a Prism</vt:lpstr>
      <vt:lpstr>PowerPoint Presentation</vt:lpstr>
      <vt:lpstr>Mini Whiteboards Ready.. </vt:lpstr>
      <vt:lpstr>Mini Whiteboards Ready.. </vt:lpstr>
      <vt:lpstr>Mini Whiteboards Ready.. </vt:lpstr>
      <vt:lpstr>Mini Whiteboards Ready.. </vt:lpstr>
      <vt:lpstr>Mini Whiteboards Ready.. </vt:lpstr>
      <vt:lpstr>Title: Volume of Prisms &amp; Cylinders </vt:lpstr>
      <vt:lpstr>Work out the volume of these prisms &amp; cylinders.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Elder, L</cp:lastModifiedBy>
  <cp:revision>187</cp:revision>
  <cp:lastPrinted>2019-07-08T08:42:29Z</cp:lastPrinted>
  <dcterms:created xsi:type="dcterms:W3CDTF">2006-01-15T18:04:06Z</dcterms:created>
  <dcterms:modified xsi:type="dcterms:W3CDTF">2020-02-13T12:40:20Z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ts">
    <vt:lpwstr>204;#Roots of equations</vt:lpwstr>
  </property>
  <property fmtid="{D5CDD505-2E9C-101B-9397-08002B2CF9AE}" pid="3" name="ContentType">
    <vt:lpwstr>Document</vt:lpwstr>
  </property>
  <property fmtid="{D5CDD505-2E9C-101B-9397-08002B2CF9AE}" pid="4" name="Objectives">
    <vt:lpwstr/>
  </property>
  <property fmtid="{D5CDD505-2E9C-101B-9397-08002B2CF9AE}" pid="5" name="Order">
    <vt:lpwstr>133300.000000000</vt:lpwstr>
  </property>
</Properties>
</file>