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16" r:id="rId14"/>
  </p:sldMasterIdLst>
  <p:notesMasterIdLst>
    <p:notesMasterId r:id="rId30"/>
  </p:notesMasterIdLst>
  <p:sldIdLst>
    <p:sldId id="268" r:id="rId15"/>
    <p:sldId id="269" r:id="rId16"/>
    <p:sldId id="270" r:id="rId17"/>
    <p:sldId id="271" r:id="rId18"/>
    <p:sldId id="272" r:id="rId19"/>
    <p:sldId id="256" r:id="rId20"/>
    <p:sldId id="257" r:id="rId21"/>
    <p:sldId id="258" r:id="rId22"/>
    <p:sldId id="259" r:id="rId23"/>
    <p:sldId id="261" r:id="rId24"/>
    <p:sldId id="273" r:id="rId25"/>
    <p:sldId id="274" r:id="rId26"/>
    <p:sldId id="275" r:id="rId27"/>
    <p:sldId id="276" r:id="rId28"/>
    <p:sldId id="277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43C617-C16D-43D3-983B-C8A540C267A8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2DDB3E-0701-4675-B647-2296C9F395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1894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Compare and share expressions for the area of the cone.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DDB3E-0701-4675-B647-2296C9F39518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056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Compare and share </a:t>
            </a:r>
            <a:r>
              <a:rPr lang="en-GB" smtClean="0"/>
              <a:t>expressions for the area of the cone.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DDB3E-0701-4675-B647-2296C9F39518}" type="slidenum">
              <a:rPr lang="en-GB">
                <a:solidFill>
                  <a:prstClr val="black"/>
                </a:solidFill>
              </a:rPr>
              <a:pPr/>
              <a:t>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0565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Pythagoras</a:t>
            </a:r>
            <a:r>
              <a:rPr lang="en-GB" baseline="0" dirty="0" smtClean="0"/>
              <a:t> needed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E9ECCB-A593-427C-8E0F-B636B57DEFC0}" type="slidenum">
              <a:rPr lang="en-GB" smtClean="0">
                <a:solidFill>
                  <a:prstClr val="black"/>
                </a:solidFill>
              </a:rPr>
              <a:pPr/>
              <a:t>10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7970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Needs answers</a:t>
            </a:r>
            <a:r>
              <a:rPr lang="en-GB" baseline="0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DDB3E-0701-4675-B647-2296C9F39518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5427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D82FA3-6475-4730-A68C-EF5AB2687723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AAF466-00D7-4F84-BC81-CD7F0B83F9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D82FA3-6475-4730-A68C-EF5AB2687723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AAF466-00D7-4F84-BC81-CD7F0B83F9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D82FA3-6475-4730-A68C-EF5AB2687723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AAF466-00D7-4F84-BC81-CD7F0B83F9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D82FA3-6475-4730-A68C-EF5AB2687723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AAF466-00D7-4F84-BC81-CD7F0B83F9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D82FA3-6475-4730-A68C-EF5AB2687723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AAF466-00D7-4F84-BC81-CD7F0B83F9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D82FA3-6475-4730-A68C-EF5AB2687723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AAF466-00D7-4F84-BC81-CD7F0B83F9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D82FA3-6475-4730-A68C-EF5AB2687723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AAF466-00D7-4F84-BC81-CD7F0B83F9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D82FA3-6475-4730-A68C-EF5AB2687723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AAF466-00D7-4F84-BC81-CD7F0B83F9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D82FA3-6475-4730-A68C-EF5AB2687723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AAF466-00D7-4F84-BC81-CD7F0B83F9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D82FA3-6475-4730-A68C-EF5AB2687723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AAF466-00D7-4F84-BC81-CD7F0B83F9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D82FA3-6475-4730-A68C-EF5AB2687723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AAF466-00D7-4F84-BC81-CD7F0B83F9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2/11/2020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2/11/2020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2/11/2020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2/11/2020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2/11/2020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2/11/2020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2/11/2020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2/11/2020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2/11/2020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2/11/2020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2/11/2020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2/11/2020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2/11/2020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477694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2369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984769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69441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533930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856810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367218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52506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820063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258262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414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D5D82FA3-6475-4730-A68C-EF5AB2687723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B0AAF466-00D7-4F84-BC81-CD7F0B83F90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2/11/2020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2/11/2020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11/02/2020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2/11/2020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8F51F8CB-E770-4E5F-86EF-855A9B2FAFD5}" type="datetimeFigureOut">
              <a:rPr lang="en-GB" smtClean="0">
                <a:solidFill>
                  <a:srgbClr val="000000"/>
                </a:solidFill>
              </a:rPr>
              <a:pPr/>
              <a:t>12/02/2020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1BBF3D3-A3E1-4513-981F-5FA9783BB04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3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5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276" y="504825"/>
            <a:ext cx="3184604" cy="3377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3635896" y="1052736"/>
                <a:ext cx="4896544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>
                    <a:solidFill>
                      <a:srgbClr val="000000"/>
                    </a:solidFill>
                  </a:rPr>
                  <a:t>It is common that the slanted edge of a cone is denoted with the letter </a:t>
                </a:r>
                <a14:m>
                  <m:oMath xmlns:m="http://schemas.openxmlformats.org/officeDocument/2006/math">
                    <m:r>
                      <a:rPr lang="en-GB" sz="2800" i="1" dirty="0">
                        <a:solidFill>
                          <a:srgbClr val="000000"/>
                        </a:solidFill>
                        <a:latin typeface="Cambria Math"/>
                      </a:rPr>
                      <m:t>𝑙</m:t>
                    </m:r>
                  </m:oMath>
                </a14:m>
                <a:r>
                  <a:rPr lang="en-GB" sz="2800" dirty="0">
                    <a:solidFill>
                      <a:srgbClr val="000000"/>
                    </a:solidFill>
                  </a:rPr>
                  <a:t>. </a:t>
                </a: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896" y="1052736"/>
                <a:ext cx="4896544" cy="1384995"/>
              </a:xfrm>
              <a:prstGeom prst="rect">
                <a:avLst/>
              </a:prstGeom>
              <a:blipFill rotWithShape="1">
                <a:blip r:embed="rId3"/>
                <a:stretch>
                  <a:fillRect l="-746" t="-4405" r="-2985" b="-114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0" y="4136326"/>
            <a:ext cx="91440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solidFill>
                  <a:srgbClr val="000000"/>
                </a:solidFill>
              </a:rPr>
              <a:t>Discuss: </a:t>
            </a:r>
          </a:p>
          <a:p>
            <a:pPr algn="ctr"/>
            <a:r>
              <a:rPr lang="en-GB" sz="3200" dirty="0" smtClean="0">
                <a:solidFill>
                  <a:srgbClr val="000000"/>
                </a:solidFill>
              </a:rPr>
              <a:t>How </a:t>
            </a:r>
            <a:r>
              <a:rPr lang="en-GB" sz="3200" dirty="0">
                <a:solidFill>
                  <a:srgbClr val="000000"/>
                </a:solidFill>
              </a:rPr>
              <a:t>can we calculate the length of the slanted </a:t>
            </a:r>
            <a:r>
              <a:rPr lang="en-GB" sz="3200" dirty="0" smtClean="0">
                <a:solidFill>
                  <a:srgbClr val="000000"/>
                </a:solidFill>
              </a:rPr>
              <a:t>side given the radius and height of a cone? </a:t>
            </a:r>
            <a:endParaRPr lang="en-GB" sz="3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109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80" y="2239899"/>
            <a:ext cx="3096344" cy="332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99592" y="300907"/>
            <a:ext cx="7200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rgbClr val="000000"/>
                </a:solidFill>
              </a:rPr>
              <a:t>How can we calculate the length of the slanted side?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4758315" y="2798993"/>
                <a:ext cx="248984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𝑙</m:t>
                          </m:r>
                        </m:e>
                        <m:sup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i="1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8</m:t>
                          </m:r>
                        </m:e>
                        <m:sup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i="1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6</m:t>
                          </m:r>
                        </m:e>
                        <m:sup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8315" y="2798993"/>
                <a:ext cx="2489849" cy="5847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4819958" y="3734900"/>
                <a:ext cx="184858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𝑙</m:t>
                          </m:r>
                        </m:e>
                        <m:sup>
                          <m:r>
                            <a:rPr lang="en-GB" sz="32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i="1">
                          <a:solidFill>
                            <a:srgbClr val="000000"/>
                          </a:solidFill>
                          <a:latin typeface="Cambria Math"/>
                        </a:rPr>
                        <m:t>=100</m:t>
                      </m:r>
                    </m:oMath>
                  </m:oMathPara>
                </a14:m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9958" y="3734900"/>
                <a:ext cx="1848583" cy="58477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972867" y="4564224"/>
                <a:ext cx="197740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3200" i="1">
                        <a:solidFill>
                          <a:srgbClr val="000000"/>
                        </a:solidFill>
                        <a:latin typeface="Cambria Math"/>
                      </a:rPr>
                      <m:t>𝑙</m:t>
                    </m:r>
                    <m:r>
                      <a:rPr lang="en-GB" sz="3200" i="1">
                        <a:solidFill>
                          <a:srgbClr val="000000"/>
                        </a:solidFill>
                        <a:latin typeface="Cambria Math"/>
                      </a:rPr>
                      <m:t>=10</m:t>
                    </m:r>
                  </m:oMath>
                </a14:m>
                <a:r>
                  <a:rPr lang="en-GB" sz="3200" dirty="0" smtClean="0">
                    <a:solidFill>
                      <a:srgbClr val="000000"/>
                    </a:solidFill>
                  </a:rPr>
                  <a:t> cm</a:t>
                </a:r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2867" y="4564224"/>
                <a:ext cx="1977401" cy="584775"/>
              </a:xfrm>
              <a:prstGeom prst="rect">
                <a:avLst/>
              </a:prstGeom>
              <a:blipFill rotWithShape="1">
                <a:blip r:embed="rId5"/>
                <a:stretch>
                  <a:fillRect t="-13542" r="-7407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/>
          <p:nvPr/>
        </p:nvCxnSpPr>
        <p:spPr>
          <a:xfrm>
            <a:off x="1921852" y="2581892"/>
            <a:ext cx="924629" cy="1937289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2466954" y="3181204"/>
                <a:ext cx="3795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𝑙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6954" y="3181204"/>
                <a:ext cx="379527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233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 smtClean="0"/>
              <a:t>Work out the length of the slanted side </a:t>
            </a:r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420888"/>
            <a:ext cx="3816424" cy="347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177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 smtClean="0"/>
              <a:t>Work out the length of the slanted side </a:t>
            </a:r>
            <a:endParaRPr lang="en-GB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420888"/>
            <a:ext cx="4032448" cy="354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6297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 smtClean="0"/>
              <a:t>Work out the length of the slanted side </a:t>
            </a:r>
            <a:endParaRPr lang="en-GB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284992"/>
            <a:ext cx="4037037" cy="3833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299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692696"/>
            <a:ext cx="7920880" cy="1470025"/>
          </a:xfrm>
        </p:spPr>
        <p:txBody>
          <a:bodyPr/>
          <a:lstStyle/>
          <a:p>
            <a:r>
              <a:rPr lang="en-GB" b="1" dirty="0" smtClean="0"/>
              <a:t>Discuss: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4000" dirty="0" smtClean="0"/>
              <a:t>What shape would the net be to make the curved face of a cone?  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419872" y="2852936"/>
            <a:ext cx="2499148" cy="3572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4117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276" y="504825"/>
            <a:ext cx="3184604" cy="3377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3635896" y="1052736"/>
                <a:ext cx="4896544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 smtClean="0"/>
                  <a:t>It is common that the slanted edge of a cone is denoted with the letter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/>
                      </a:rPr>
                      <m:t>𝑙</m:t>
                    </m:r>
                  </m:oMath>
                </a14:m>
                <a:r>
                  <a:rPr lang="en-GB" sz="2800" dirty="0" smtClean="0"/>
                  <a:t>. </a:t>
                </a:r>
                <a:endParaRPr lang="en-GB" sz="28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896" y="1052736"/>
                <a:ext cx="4896544" cy="1384995"/>
              </a:xfrm>
              <a:prstGeom prst="rect">
                <a:avLst/>
              </a:prstGeom>
              <a:blipFill rotWithShape="1">
                <a:blip r:embed="rId3"/>
                <a:stretch>
                  <a:fillRect l="-746" t="-4405" r="-2985" b="-114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852936"/>
            <a:ext cx="2448272" cy="3676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35163" y="4230059"/>
            <a:ext cx="48965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The net of the curved surface area of cone is a sector.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480996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276" y="504825"/>
            <a:ext cx="3184604" cy="3377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624242" y="794749"/>
            <a:ext cx="48965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000000"/>
                </a:solidFill>
              </a:rPr>
              <a:t>Discuss: </a:t>
            </a:r>
          </a:p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What are the lengths of the sector highlighted in red? </a:t>
            </a:r>
            <a:endParaRPr lang="en-GB" sz="2800" dirty="0">
              <a:solidFill>
                <a:srgbClr val="0000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852936"/>
            <a:ext cx="2448272" cy="3676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7823744" y="5013176"/>
                <a:ext cx="40927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𝑙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3744" y="5013176"/>
                <a:ext cx="409279" cy="52322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778104" y="4489956"/>
                <a:ext cx="87543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2</m:t>
                      </m:r>
                      <m:r>
                        <a:rPr lang="en-GB" sz="2800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GB" sz="2800" b="0" i="1" smtClean="0">
                          <a:latin typeface="Cambria Math"/>
                          <a:ea typeface="Cambria Math"/>
                        </a:rPr>
                        <m:t>𝑟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8104" y="4489956"/>
                <a:ext cx="875432" cy="52322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0" y="4320678"/>
            <a:ext cx="48965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000000"/>
                </a:solidFill>
              </a:rPr>
              <a:t>On your whiteboards: </a:t>
            </a:r>
          </a:p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Write an expression for the </a:t>
            </a:r>
            <a:r>
              <a:rPr lang="en-GB" sz="2800" b="1" dirty="0" smtClean="0">
                <a:solidFill>
                  <a:srgbClr val="FF0000"/>
                </a:solidFill>
              </a:rPr>
              <a:t>area</a:t>
            </a:r>
            <a:r>
              <a:rPr lang="en-GB" sz="2800" dirty="0" smtClean="0">
                <a:solidFill>
                  <a:srgbClr val="000000"/>
                </a:solidFill>
              </a:rPr>
              <a:t> of this sector. </a:t>
            </a: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971600" y="2389343"/>
            <a:ext cx="2016224" cy="792088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1785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60648"/>
            <a:ext cx="2448272" cy="3676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867290" y="2514926"/>
                <a:ext cx="40927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000000"/>
                          </a:solidFill>
                          <a:latin typeface="Cambria Math"/>
                        </a:rPr>
                        <m:t>𝑙</m:t>
                      </m:r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7290" y="2514926"/>
                <a:ext cx="409279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0" y="1837149"/>
                <a:ext cx="87543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sz="2800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GB" sz="2800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𝑟</m:t>
                      </m:r>
                    </m:oMath>
                  </m:oMathPara>
                </a14:m>
                <a:endParaRPr lang="en-GB" sz="28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837149"/>
                <a:ext cx="875432" cy="52322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4283968" y="692696"/>
                <a:ext cx="4294061" cy="14800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/>
                        </a:rPr>
                        <m:t>𝐴</m:t>
                      </m:r>
                      <m:r>
                        <a:rPr lang="en-GB" sz="4800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GB" sz="48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GB" sz="48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GB" sz="4800" b="0" i="1" smtClean="0">
                              <a:latin typeface="Cambria Math"/>
                              <a:ea typeface="Cambria Math"/>
                            </a:rPr>
                            <m:t>𝑟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GB" sz="48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GB" sz="4800" b="0" i="1" smtClean="0">
                              <a:latin typeface="Cambria Math"/>
                              <a:ea typeface="Cambria Math"/>
                            </a:rPr>
                            <m:t>𝑙</m:t>
                          </m:r>
                        </m:den>
                      </m:f>
                      <m:r>
                        <a:rPr lang="en-GB" sz="48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sz="4800" i="1" smtClean="0">
                          <a:latin typeface="Cambria Math"/>
                          <a:ea typeface="Cambria Math"/>
                        </a:rPr>
                        <m:t>𝜋</m:t>
                      </m:r>
                      <m:sSup>
                        <m:sSupPr>
                          <m:ctrlPr>
                            <a:rPr lang="en-GB" sz="480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4800" b="0" i="1" smtClean="0">
                              <a:latin typeface="Cambria Math"/>
                              <a:ea typeface="Cambria Math"/>
                            </a:rPr>
                            <m:t>𝑙</m:t>
                          </m:r>
                        </m:e>
                        <m:sup>
                          <m:r>
                            <a:rPr lang="en-GB" sz="48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48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692696"/>
                <a:ext cx="4294061" cy="148002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305850" y="2831406"/>
                <a:ext cx="3587136" cy="13574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/>
                        </a:rPr>
                        <m:t>𝐴</m:t>
                      </m:r>
                      <m:r>
                        <a:rPr lang="en-GB" sz="4800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GB" sz="48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/>
                              <a:ea typeface="Cambria Math"/>
                            </a:rPr>
                            <m:t>𝑟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/>
                              <a:ea typeface="Cambria Math"/>
                            </a:rPr>
                            <m:t>𝑙</m:t>
                          </m:r>
                        </m:den>
                      </m:f>
                      <m:r>
                        <a:rPr lang="en-GB" sz="48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sz="4800" i="1" smtClean="0">
                          <a:latin typeface="Cambria Math"/>
                          <a:ea typeface="Cambria Math"/>
                        </a:rPr>
                        <m:t>𝜋</m:t>
                      </m:r>
                      <m:sSup>
                        <m:sSupPr>
                          <m:ctrlPr>
                            <a:rPr lang="en-GB" sz="480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4800" b="0" i="1" smtClean="0">
                              <a:latin typeface="Cambria Math"/>
                              <a:ea typeface="Cambria Math"/>
                            </a:rPr>
                            <m:t>𝑙</m:t>
                          </m:r>
                        </m:e>
                        <m:sup>
                          <m:r>
                            <a:rPr lang="en-GB" sz="48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4800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5850" y="2831406"/>
                <a:ext cx="3587136" cy="1357423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316613" y="4847390"/>
                <a:ext cx="2562433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/>
                          <a:ea typeface="Cambria Math"/>
                        </a:rPr>
                        <m:t>𝐴</m:t>
                      </m:r>
                      <m:r>
                        <a:rPr lang="en-GB" sz="4800" b="0" i="1" smtClean="0">
                          <a:latin typeface="Cambria Math"/>
                          <a:ea typeface="Cambria Math"/>
                        </a:rPr>
                        <m:t>= </m:t>
                      </m:r>
                      <m:r>
                        <a:rPr lang="en-GB" sz="480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GB" sz="4800" b="0" i="1" smtClean="0">
                          <a:latin typeface="Cambria Math"/>
                          <a:ea typeface="Cambria Math"/>
                        </a:rPr>
                        <m:t>𝑟𝑙</m:t>
                      </m:r>
                    </m:oMath>
                  </m:oMathPara>
                </a14:m>
                <a:endParaRPr lang="en-GB" sz="4800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6613" y="4847390"/>
                <a:ext cx="2562433" cy="83099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1478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/>
          <a:lstStyle/>
          <a:p>
            <a:r>
              <a:rPr lang="en-GB" b="1" dirty="0" smtClean="0"/>
              <a:t>Title: Surface Area of a </a:t>
            </a:r>
            <a:r>
              <a:rPr lang="en-GB" b="1" dirty="0" smtClean="0"/>
              <a:t>Cone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6"/>
            <a:ext cx="41148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sz="2800" b="1" dirty="0" smtClean="0"/>
              <a:t>Worked Example </a:t>
            </a:r>
            <a:r>
              <a:rPr lang="en-GB" sz="2000" dirty="0" smtClean="0"/>
              <a:t>Calculate the </a:t>
            </a:r>
            <a:r>
              <a:rPr lang="en-GB" sz="2000" b="1" dirty="0" smtClean="0">
                <a:solidFill>
                  <a:srgbClr val="FF0000"/>
                </a:solidFill>
              </a:rPr>
              <a:t>total</a:t>
            </a:r>
            <a:r>
              <a:rPr lang="en-GB" sz="2000" dirty="0" smtClean="0"/>
              <a:t> surface area of this </a:t>
            </a:r>
            <a:r>
              <a:rPr lang="en-GB" sz="2000" dirty="0" smtClean="0"/>
              <a:t>cone correct to 2 significant figures.  </a:t>
            </a:r>
            <a:endParaRPr lang="en-GB" sz="2000" dirty="0" smtClean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685731" y="1484786"/>
            <a:ext cx="4114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GB" sz="2800" b="1" kern="0" dirty="0" smtClean="0">
                <a:solidFill>
                  <a:srgbClr val="000000"/>
                </a:solidFill>
              </a:rPr>
              <a:t>Your Turn </a:t>
            </a:r>
          </a:p>
          <a:p>
            <a:pPr marL="0" indent="0" algn="ctr">
              <a:buFontTx/>
              <a:buNone/>
            </a:pPr>
            <a:r>
              <a:rPr lang="en-GB" sz="2000" kern="0" dirty="0" smtClean="0">
                <a:solidFill>
                  <a:srgbClr val="000000"/>
                </a:solidFill>
              </a:rPr>
              <a:t>Calculate the </a:t>
            </a:r>
            <a:r>
              <a:rPr lang="en-GB" sz="2000" b="1" kern="0" dirty="0" smtClean="0">
                <a:solidFill>
                  <a:srgbClr val="FF0000"/>
                </a:solidFill>
              </a:rPr>
              <a:t>total</a:t>
            </a:r>
            <a:r>
              <a:rPr lang="en-GB" sz="2000" kern="0" dirty="0" smtClean="0">
                <a:solidFill>
                  <a:srgbClr val="000000"/>
                </a:solidFill>
              </a:rPr>
              <a:t> surface </a:t>
            </a:r>
            <a:r>
              <a:rPr lang="en-GB" sz="2000" kern="0" dirty="0" smtClean="0">
                <a:solidFill>
                  <a:srgbClr val="000000"/>
                </a:solidFill>
              </a:rPr>
              <a:t>area of this </a:t>
            </a:r>
            <a:r>
              <a:rPr lang="en-GB" sz="2000" kern="0" dirty="0" smtClean="0">
                <a:solidFill>
                  <a:srgbClr val="000000"/>
                </a:solidFill>
              </a:rPr>
              <a:t>cone correct to 2 significant figures. </a:t>
            </a:r>
            <a:endParaRPr lang="en-GB" sz="2000" kern="0" dirty="0" smtClean="0">
              <a:solidFill>
                <a:srgbClr val="000000"/>
              </a:solidFill>
            </a:endParaRPr>
          </a:p>
          <a:p>
            <a:pPr marL="0" indent="0">
              <a:buFontTx/>
              <a:buNone/>
            </a:pPr>
            <a:endParaRPr lang="en-GB" kern="0" dirty="0">
              <a:solidFill>
                <a:srgbClr val="0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7" t="-5849" r="6077" b="5849"/>
          <a:stretch/>
        </p:blipFill>
        <p:spPr bwMode="auto">
          <a:xfrm>
            <a:off x="161612" y="2973923"/>
            <a:ext cx="2452255" cy="1894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973923"/>
            <a:ext cx="3007522" cy="2241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4667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723" y="188640"/>
            <a:ext cx="8229600" cy="1143000"/>
          </a:xfrm>
        </p:spPr>
        <p:txBody>
          <a:bodyPr/>
          <a:lstStyle/>
          <a:p>
            <a:r>
              <a:rPr lang="en-GB" b="1" dirty="0" smtClean="0"/>
              <a:t>Independent Practise </a:t>
            </a:r>
            <a:br>
              <a:rPr lang="en-GB" b="1" dirty="0" smtClean="0"/>
            </a:br>
            <a:r>
              <a:rPr lang="en-GB" sz="2800" dirty="0" smtClean="0"/>
              <a:t>Calculate the total surface area. </a:t>
            </a:r>
            <a:br>
              <a:rPr lang="en-GB" sz="2800" dirty="0" smtClean="0"/>
            </a:br>
            <a:r>
              <a:rPr lang="en-GB" sz="2800" dirty="0" smtClean="0"/>
              <a:t>Give your answer to 3 significant figures. </a:t>
            </a:r>
            <a:endParaRPr lang="en-GB" dirty="0"/>
          </a:p>
        </p:txBody>
      </p:sp>
      <p:pic>
        <p:nvPicPr>
          <p:cNvPr id="8197" name="Picture 5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669"/>
          <a:stretch/>
        </p:blipFill>
        <p:spPr bwMode="auto">
          <a:xfrm>
            <a:off x="539552" y="1556792"/>
            <a:ext cx="2245212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7087" y="4293096"/>
            <a:ext cx="2162175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328" y="4273099"/>
            <a:ext cx="2295525" cy="233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0942" y="1556791"/>
            <a:ext cx="218122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556791"/>
            <a:ext cx="2143125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51"/>
          <a:stretch/>
        </p:blipFill>
        <p:spPr bwMode="auto">
          <a:xfrm>
            <a:off x="6121175" y="4293096"/>
            <a:ext cx="2109767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41049" y="1700808"/>
            <a:ext cx="638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1. </a:t>
            </a:r>
            <a:endParaRPr lang="en-GB" sz="28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733936" y="4291283"/>
            <a:ext cx="638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6. </a:t>
            </a:r>
            <a:endParaRPr lang="en-GB" sz="28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3115555" y="4293096"/>
            <a:ext cx="638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5. </a:t>
            </a:r>
            <a:endParaRPr lang="en-GB" sz="28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261328" y="4391526"/>
            <a:ext cx="638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4. </a:t>
            </a:r>
            <a:endParaRPr lang="en-GB" sz="28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6228184" y="1743998"/>
            <a:ext cx="638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3. </a:t>
            </a:r>
            <a:endParaRPr lang="en-GB" sz="28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3047955" y="1743998"/>
            <a:ext cx="638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2. 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2749268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723" y="188640"/>
            <a:ext cx="8229600" cy="1143000"/>
          </a:xfrm>
        </p:spPr>
        <p:txBody>
          <a:bodyPr/>
          <a:lstStyle/>
          <a:p>
            <a:r>
              <a:rPr lang="en-GB" b="1" dirty="0" smtClean="0"/>
              <a:t>Mark/Correct your work </a:t>
            </a:r>
            <a:r>
              <a:rPr lang="en-GB" sz="2800" dirty="0" smtClean="0"/>
              <a:t>. </a:t>
            </a:r>
            <a:endParaRPr lang="en-GB" dirty="0"/>
          </a:p>
        </p:txBody>
      </p:sp>
      <p:pic>
        <p:nvPicPr>
          <p:cNvPr id="8197" name="Picture 5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669"/>
          <a:stretch/>
        </p:blipFill>
        <p:spPr bwMode="auto">
          <a:xfrm>
            <a:off x="539552" y="1556792"/>
            <a:ext cx="2245212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7087" y="4293096"/>
            <a:ext cx="2162175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328" y="4273099"/>
            <a:ext cx="2295525" cy="233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0942" y="1556791"/>
            <a:ext cx="218122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556791"/>
            <a:ext cx="2143125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51"/>
          <a:stretch/>
        </p:blipFill>
        <p:spPr bwMode="auto">
          <a:xfrm>
            <a:off x="6121175" y="4293096"/>
            <a:ext cx="2109767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41049" y="1700808"/>
            <a:ext cx="638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0000"/>
                </a:solidFill>
              </a:rPr>
              <a:t>1.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33936" y="4291283"/>
            <a:ext cx="638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0000"/>
                </a:solidFill>
              </a:rPr>
              <a:t>6.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15555" y="4293096"/>
            <a:ext cx="638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0000"/>
                </a:solidFill>
              </a:rPr>
              <a:t>5.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1328" y="4391526"/>
            <a:ext cx="638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0000"/>
                </a:solidFill>
              </a:rPr>
              <a:t>4.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28184" y="1743998"/>
            <a:ext cx="638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0000"/>
                </a:solidFill>
              </a:rPr>
              <a:t>3.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047955" y="1743998"/>
            <a:ext cx="638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0000"/>
                </a:solidFill>
              </a:rPr>
              <a:t>2. </a:t>
            </a:r>
          </a:p>
        </p:txBody>
      </p:sp>
    </p:spTree>
    <p:extLst>
      <p:ext uri="{BB962C8B-B14F-4D97-AF65-F5344CB8AC3E}">
        <p14:creationId xmlns:p14="http://schemas.microsoft.com/office/powerpoint/2010/main" val="1454683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173"/>
          <a:stretch/>
        </p:blipFill>
        <p:spPr bwMode="auto">
          <a:xfrm>
            <a:off x="1619672" y="290197"/>
            <a:ext cx="5832648" cy="252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55576" y="3068960"/>
            <a:ext cx="71287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Calculate the curved surface areas of these two cones in terms of pi.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145996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173"/>
          <a:stretch/>
        </p:blipFill>
        <p:spPr bwMode="auto">
          <a:xfrm>
            <a:off x="1619672" y="290197"/>
            <a:ext cx="5832648" cy="252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23528" y="3068960"/>
            <a:ext cx="81369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000000"/>
                </a:solidFill>
              </a:rPr>
              <a:t>How can these surface areas help us calculate the surface area of this FRUSTRUM? </a:t>
            </a:r>
            <a:endParaRPr lang="en-GB" sz="2800" dirty="0">
              <a:solidFill>
                <a:srgbClr val="000000"/>
              </a:solidFill>
            </a:endParaRP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88" t="13838" b="9737"/>
          <a:stretch/>
        </p:blipFill>
        <p:spPr bwMode="auto">
          <a:xfrm>
            <a:off x="3079640" y="4221088"/>
            <a:ext cx="2912711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530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b="1" dirty="0" smtClean="0"/>
              <a:t>Challenge </a:t>
            </a:r>
            <a:endParaRPr lang="en-GB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6"/>
            <a:ext cx="843528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/>
              <a:t>Calculate the surface area of this frustum. </a:t>
            </a:r>
            <a:endParaRPr lang="en-GB" dirty="0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379080"/>
            <a:ext cx="4319736" cy="3786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5868144" y="5445224"/>
            <a:ext cx="1224136" cy="7200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767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1469</TotalTime>
  <Words>339</Words>
  <Application>Microsoft Office PowerPoint</Application>
  <PresentationFormat>On-screen Show (4:3)</PresentationFormat>
  <Paragraphs>58</Paragraphs>
  <Slides>15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14</vt:i4>
      </vt:variant>
      <vt:variant>
        <vt:lpstr>Slide Titles</vt:lpstr>
      </vt:variant>
      <vt:variant>
        <vt:i4>15</vt:i4>
      </vt:variant>
    </vt:vector>
  </HeadingPairs>
  <TitlesOfParts>
    <vt:vector size="29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1_Archway</vt:lpstr>
      <vt:lpstr>PowerPoint Presentation</vt:lpstr>
      <vt:lpstr>PowerPoint Presentation</vt:lpstr>
      <vt:lpstr>On your whiteboards</vt:lpstr>
      <vt:lpstr>On your whiteboards</vt:lpstr>
      <vt:lpstr>On your whiteboards</vt:lpstr>
      <vt:lpstr>Discuss:  What shape would the net be to make the curved face of a cone?  </vt:lpstr>
      <vt:lpstr>PowerPoint Presentation</vt:lpstr>
      <vt:lpstr>PowerPoint Presentation</vt:lpstr>
      <vt:lpstr>PowerPoint Presentation</vt:lpstr>
      <vt:lpstr>Title: Surface Area of a Cone </vt:lpstr>
      <vt:lpstr>Independent Practise  Calculate the total surface area.  Give your answer to 3 significant figures. </vt:lpstr>
      <vt:lpstr>Mark/Correct your work . </vt:lpstr>
      <vt:lpstr>PowerPoint Presentation</vt:lpstr>
      <vt:lpstr>PowerPoint Presentation</vt:lpstr>
      <vt:lpstr>Challenge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Discuss:  What shape would the net be to make the curved face of a cone?</dc:title>
  <dc:creator>Elder, L</dc:creator>
  <cp:lastModifiedBy>Elder, L</cp:lastModifiedBy>
  <cp:revision>13</cp:revision>
  <dcterms:created xsi:type="dcterms:W3CDTF">2020-02-11T10:55:24Z</dcterms:created>
  <dcterms:modified xsi:type="dcterms:W3CDTF">2020-02-12T11:24:30Z</dcterms:modified>
</cp:coreProperties>
</file>