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26"/>
  </p:notesMasterIdLst>
  <p:sldIdLst>
    <p:sldId id="258" r:id="rId14"/>
    <p:sldId id="259" r:id="rId15"/>
    <p:sldId id="260" r:id="rId16"/>
    <p:sldId id="261" r:id="rId17"/>
    <p:sldId id="262" r:id="rId18"/>
    <p:sldId id="263" r:id="rId19"/>
    <p:sldId id="257" r:id="rId20"/>
    <p:sldId id="264" r:id="rId21"/>
    <p:sldId id="265" r:id="rId22"/>
    <p:sldId id="267" r:id="rId23"/>
    <p:sldId id="256" r:id="rId24"/>
    <p:sldId id="26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E17A2-0844-4A63-B769-2C90E230333B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E9ECCB-A593-427C-8E0F-B636B57DE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3160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thspad.co.uk/teach/worksheets/area/nets.php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Link to prior learning</a:t>
            </a:r>
            <a:r>
              <a:rPr lang="en-GB" baseline="0" dirty="0" smtClean="0"/>
              <a:t>. Surface area in Year 8 </a:t>
            </a:r>
            <a:endParaRPr lang="en-GB" dirty="0" smtClean="0"/>
          </a:p>
          <a:p>
            <a:r>
              <a:rPr lang="en-GB" dirty="0" smtClean="0"/>
              <a:t>Dimensions</a:t>
            </a:r>
            <a:r>
              <a:rPr lang="en-GB" baseline="0" dirty="0" smtClean="0"/>
              <a:t> Task : </a:t>
            </a:r>
            <a:r>
              <a:rPr lang="en-GB" dirty="0" smtClean="0">
                <a:hlinkClick r:id="rId3"/>
              </a:rPr>
              <a:t>https://www.mathspad.co.uk/teach/worksheets/area/nets.php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9ECCB-A593-427C-8E0F-B636B57DEFC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663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On whiteboards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9ECCB-A593-427C-8E0F-B636B57DEFC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1617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On whiteboards – compare and share different</a:t>
            </a:r>
            <a:r>
              <a:rPr lang="en-GB" baseline="0" dirty="0" smtClean="0"/>
              <a:t> solutions from student whiteboards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9ECCB-A593-427C-8E0F-B636B57DEFC0}" type="slidenum">
              <a:rPr lang="en-GB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617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Pythagoras</a:t>
            </a:r>
            <a:r>
              <a:rPr lang="en-GB" baseline="0" dirty="0" smtClean="0"/>
              <a:t> needed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9ECCB-A593-427C-8E0F-B636B57DEFC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797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9ECCB-A593-427C-8E0F-B636B57DEFC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875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9ECCB-A593-427C-8E0F-B636B57DEFC0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875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Challenge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9ECCB-A593-427C-8E0F-B636B57DEFC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01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9ECCB-A593-427C-8E0F-B636B57DEFC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188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2/10/2020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2/10/2020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0.png"/><Relationship Id="rId4" Type="http://schemas.openxmlformats.org/officeDocument/2006/relationships/image" Target="../media/image17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056068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1697" y="5974285"/>
            <a:ext cx="77768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Five cuboids are shown with their nets. </a:t>
            </a:r>
          </a:p>
          <a:p>
            <a:pPr algn="ctr"/>
            <a:r>
              <a:rPr lang="en-GB" sz="2400" dirty="0" smtClean="0"/>
              <a:t>Work out the missing lengths.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286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120596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852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24 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 smtClean="0"/>
                  <a:t> of card is required for the dotty face of this cuboid. 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t="-23936" b="-37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556792"/>
            <a:ext cx="3938192" cy="3146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387292" y="5013176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What is the </a:t>
            </a:r>
            <a:r>
              <a:rPr lang="en-GB" b="1" kern="0" dirty="0" smtClean="0">
                <a:solidFill>
                  <a:srgbClr val="FF0000"/>
                </a:solidFill>
              </a:rPr>
              <a:t>total</a:t>
            </a:r>
            <a:r>
              <a:rPr lang="en-GB" kern="0" dirty="0" smtClean="0"/>
              <a:t> amount of card needed to make this cuboid? </a:t>
            </a:r>
            <a:endParaRPr lang="en-GB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254376" y="4489230"/>
                <a:ext cx="1098698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  <m:r>
                        <a:rPr lang="en-GB" sz="1600" b="0" i="1" smtClean="0">
                          <a:latin typeface="Cambria Math"/>
                        </a:rPr>
                        <m:t>=4 </m:t>
                      </m:r>
                      <m:r>
                        <a:rPr lang="en-GB" sz="1600" b="0" i="1" smtClean="0">
                          <a:latin typeface="Cambria Math"/>
                        </a:rPr>
                        <m:t>𝑐𝑚</m:t>
                      </m:r>
                      <m:r>
                        <a:rPr lang="en-GB" sz="16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376" y="4489230"/>
                <a:ext cx="1098698" cy="33855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380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Show your calculations on your whiteboard. </a:t>
            </a:r>
            <a:endParaRPr lang="en-GB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49585"/>
            <a:ext cx="4010200" cy="3203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387292" y="5013176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solidFill>
                  <a:srgbClr val="000000"/>
                </a:solidFill>
              </a:rPr>
              <a:t>What is the </a:t>
            </a:r>
            <a:r>
              <a:rPr lang="en-GB" b="1" kern="0" dirty="0" smtClean="0">
                <a:solidFill>
                  <a:srgbClr val="FF0000"/>
                </a:solidFill>
              </a:rPr>
              <a:t>total</a:t>
            </a:r>
            <a:r>
              <a:rPr lang="en-GB" kern="0" dirty="0" smtClean="0">
                <a:solidFill>
                  <a:srgbClr val="000000"/>
                </a:solidFill>
              </a:rPr>
              <a:t> amount of card needed to make this cuboid? </a:t>
            </a:r>
            <a:endParaRPr lang="en-GB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46844" y="4453019"/>
                <a:ext cx="1098698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  <m:r>
                        <a:rPr lang="en-GB" sz="1600" b="0" i="1" smtClean="0">
                          <a:latin typeface="Cambria Math"/>
                        </a:rPr>
                        <m:t>=4 </m:t>
                      </m:r>
                      <m:r>
                        <a:rPr lang="en-GB" sz="1600" b="0" i="1" smtClean="0">
                          <a:latin typeface="Cambria Math"/>
                        </a:rPr>
                        <m:t>𝑐𝑚</m:t>
                      </m:r>
                      <m:r>
                        <a:rPr lang="en-GB" sz="16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6844" y="4453019"/>
                <a:ext cx="1098698" cy="3385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679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Surface Area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en-GB" sz="2000" dirty="0" smtClean="0"/>
              <a:t>The surface area of a 3D shape is the total area of all of the faces. </a:t>
            </a:r>
            <a:endParaRPr lang="en-GB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48880"/>
            <a:ext cx="411480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355976" y="2348880"/>
                <a:ext cx="4608512" cy="29291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 Area of dotty face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= 24 </m:t>
                    </m:r>
                    <m:sSup>
                      <m:sSupPr>
                        <m:ctrlPr>
                          <a:rPr lang="en-GB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dirty="0" smtClean="0"/>
              </a:p>
              <a:p>
                <a:endParaRPr lang="en-GB" dirty="0"/>
              </a:p>
              <a:p>
                <a:r>
                  <a:rPr lang="en-GB" dirty="0" smtClean="0"/>
                  <a:t> Area of stripy face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= 48 </m:t>
                    </m:r>
                    <m:r>
                      <a:rPr lang="en-GB" b="0" i="1" dirty="0" smtClean="0">
                        <a:latin typeface="Cambria Math"/>
                      </a:rPr>
                      <m:t>𝑐</m:t>
                    </m:r>
                    <m:sSup>
                      <m:sSupPr>
                        <m:ctrlPr>
                          <a:rPr lang="en-GB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GB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dirty="0" smtClean="0"/>
              </a:p>
              <a:p>
                <a:endParaRPr lang="en-GB" dirty="0"/>
              </a:p>
              <a:p>
                <a:r>
                  <a:rPr lang="en-GB" dirty="0" smtClean="0"/>
                  <a:t>Area of pink face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= 32 </m:t>
                    </m:r>
                    <m:sSup>
                      <m:sSupPr>
                        <m:ctrlPr>
                          <a:rPr lang="en-GB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dirty="0" smtClean="0"/>
                        <m:t>Surface</m:t>
                      </m:r>
                      <m:r>
                        <m:rPr>
                          <m:nor/>
                        </m:rPr>
                        <a:rPr lang="en-GB" dirty="0" smtClean="0"/>
                        <m:t> </m:t>
                      </m:r>
                      <m:r>
                        <m:rPr>
                          <m:nor/>
                        </m:rPr>
                        <a:rPr lang="en-GB" dirty="0" smtClean="0"/>
                        <m:t>Area</m:t>
                      </m:r>
                      <m:r>
                        <m:rPr>
                          <m:nor/>
                        </m:rPr>
                        <a:rPr lang="en-GB" dirty="0" smtClean="0"/>
                        <m:t> </m:t>
                      </m:r>
                    </m:oMath>
                  </m:oMathPara>
                </a14:m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</a:rPr>
                        <m:t>= </m:t>
                      </m:r>
                      <m:d>
                        <m:dPr>
                          <m:ctrlPr>
                            <a:rPr lang="en-GB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i="1" dirty="0" smtClean="0">
                              <a:latin typeface="Cambria Math"/>
                            </a:rPr>
                            <m:t>24 </m:t>
                          </m:r>
                          <m:r>
                            <a:rPr lang="en-GB" i="1" dirty="0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i="1" dirty="0" smtClean="0">
                              <a:latin typeface="Cambria Math"/>
                            </a:rPr>
                            <m:t> 2</m:t>
                          </m:r>
                        </m:e>
                      </m:d>
                      <m:r>
                        <a:rPr lang="en-GB" i="1" dirty="0" smtClean="0"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GB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i="1" dirty="0" smtClean="0">
                              <a:latin typeface="Cambria Math"/>
                            </a:rPr>
                            <m:t>48 </m:t>
                          </m:r>
                          <m:r>
                            <a:rPr lang="en-GB" i="1" dirty="0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i="1" dirty="0" smtClean="0">
                              <a:latin typeface="Cambria Math"/>
                            </a:rPr>
                            <m:t> 2</m:t>
                          </m:r>
                        </m:e>
                      </m:d>
                      <m:r>
                        <a:rPr lang="en-GB" i="1" dirty="0" smtClean="0"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GB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i="1" dirty="0" smtClean="0">
                              <a:latin typeface="Cambria Math"/>
                            </a:rPr>
                            <m:t>32 </m:t>
                          </m:r>
                          <m:r>
                            <a:rPr lang="en-GB" i="1" dirty="0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i="1" dirty="0" smtClean="0">
                              <a:latin typeface="Cambria Math"/>
                            </a:rPr>
                            <m:t> 2</m:t>
                          </m:r>
                        </m:e>
                      </m:d>
                    </m:oMath>
                  </m:oMathPara>
                </a14:m>
                <a:endParaRPr lang="en-GB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/>
                        </a:rPr>
                        <m:t>=</m:t>
                      </m:r>
                      <m:r>
                        <a:rPr lang="en-GB" b="1" i="1" dirty="0" smtClean="0">
                          <a:latin typeface="Cambria Math"/>
                        </a:rPr>
                        <m:t>𝟐𝟎𝟖</m:t>
                      </m:r>
                      <m:r>
                        <a:rPr lang="en-GB" b="1" i="1" dirty="0" smtClean="0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GB" b="1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latin typeface="Cambria Math"/>
                            </a:rPr>
                            <m:t>𝒄𝒎</m:t>
                          </m:r>
                        </m:e>
                        <m:sup>
                          <m:r>
                            <a:rPr lang="en-GB" b="1" i="1" dirty="0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b="1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b="1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2348880"/>
                <a:ext cx="4608512" cy="2929135"/>
              </a:xfrm>
              <a:prstGeom prst="rect">
                <a:avLst/>
              </a:prstGeom>
              <a:blipFill rotWithShape="1">
                <a:blip r:embed="rId3"/>
                <a:stretch>
                  <a:fillRect l="-1190" t="-1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075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Quick Check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2400" dirty="0" smtClean="0"/>
              <a:t>Work out the surface area of each of these cuboids. </a:t>
            </a:r>
          </a:p>
          <a:p>
            <a:pPr marL="0" indent="0" algn="ctr">
              <a:buNone/>
            </a:pPr>
            <a:endParaRPr lang="en-GB" sz="2400" dirty="0"/>
          </a:p>
          <a:p>
            <a:pPr marL="0" indent="0" algn="ctr">
              <a:buNone/>
            </a:pPr>
            <a:endParaRPr lang="en-GB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" t="50000" r="76247" b="11075"/>
          <a:stretch/>
        </p:blipFill>
        <p:spPr bwMode="auto">
          <a:xfrm>
            <a:off x="3347863" y="2376810"/>
            <a:ext cx="1782619" cy="224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6" r="29470" b="72558"/>
          <a:stretch/>
        </p:blipFill>
        <p:spPr bwMode="auto">
          <a:xfrm>
            <a:off x="5724128" y="2362019"/>
            <a:ext cx="3024336" cy="1998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" r="68078" b="66525"/>
          <a:stretch/>
        </p:blipFill>
        <p:spPr bwMode="auto">
          <a:xfrm>
            <a:off x="323528" y="2376810"/>
            <a:ext cx="2830409" cy="2171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>
          <a:xfrm>
            <a:off x="179512" y="2376810"/>
            <a:ext cx="504056" cy="2601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683568" y="4288487"/>
            <a:ext cx="576064" cy="3306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3185133" y="2211496"/>
            <a:ext cx="576064" cy="3306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5940152" y="2512861"/>
            <a:ext cx="576064" cy="3306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8388424" y="3919603"/>
            <a:ext cx="576064" cy="3306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26072" y="3308810"/>
                <a:ext cx="61093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5 </m:t>
                      </m:r>
                      <m:r>
                        <a:rPr lang="en-GB" sz="1400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072" y="3308810"/>
                <a:ext cx="610936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 rot="1771559">
                <a:off x="1511825" y="2551799"/>
                <a:ext cx="61093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4 </m:t>
                      </m:r>
                      <m:r>
                        <a:rPr lang="en-GB" sz="1400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71559">
                <a:off x="1511825" y="2551799"/>
                <a:ext cx="610936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 rot="1630552">
                <a:off x="3602038" y="4217614"/>
                <a:ext cx="61093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8 </m:t>
                      </m:r>
                      <m:r>
                        <a:rPr lang="en-GB" sz="1400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30552">
                <a:off x="3602038" y="4217614"/>
                <a:ext cx="610936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 rot="1655421">
                <a:off x="4339320" y="2352972"/>
                <a:ext cx="61093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8 </m:t>
                      </m:r>
                      <m:r>
                        <a:rPr lang="en-GB" sz="1400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55421">
                <a:off x="4339320" y="2352972"/>
                <a:ext cx="610936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 rot="1630552">
                <a:off x="5976715" y="4411014"/>
                <a:ext cx="61093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8 </m:t>
                      </m:r>
                      <m:r>
                        <a:rPr lang="en-GB" sz="1400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30552">
                <a:off x="5976715" y="4411014"/>
                <a:ext cx="610936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032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7638"/>
            <a:ext cx="7009706" cy="51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b="1" kern="0" dirty="0" smtClean="0"/>
              <a:t>From Science: </a:t>
            </a:r>
            <a:endParaRPr lang="en-GB" b="1" kern="0" dirty="0"/>
          </a:p>
        </p:txBody>
      </p:sp>
    </p:spTree>
    <p:extLst>
      <p:ext uri="{BB962C8B-B14F-4D97-AF65-F5344CB8AC3E}">
        <p14:creationId xmlns:p14="http://schemas.microsoft.com/office/powerpoint/2010/main" val="18902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Title: Surface Area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41148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Worked Example </a:t>
            </a:r>
            <a:r>
              <a:rPr lang="en-GB" sz="2000" dirty="0" smtClean="0"/>
              <a:t>Calculate the total surface area of this triangular prism 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8"/>
          <a:stretch/>
        </p:blipFill>
        <p:spPr bwMode="auto">
          <a:xfrm>
            <a:off x="323528" y="2996953"/>
            <a:ext cx="2419698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685731" y="1484784"/>
            <a:ext cx="4114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 smtClean="0"/>
              <a:t>Your Turn </a:t>
            </a:r>
          </a:p>
          <a:p>
            <a:pPr marL="0" indent="0" algn="ctr">
              <a:buFontTx/>
              <a:buNone/>
            </a:pPr>
            <a:r>
              <a:rPr lang="en-GB" sz="2000" kern="0" dirty="0" smtClean="0"/>
              <a:t>Calculate the total surface area of this triangular prism  </a:t>
            </a:r>
          </a:p>
          <a:p>
            <a:pPr marL="0" indent="0">
              <a:buFontTx/>
              <a:buNone/>
            </a:pPr>
            <a:endParaRPr lang="en-GB" kern="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075363"/>
            <a:ext cx="2091198" cy="3432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712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Independent Practice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1340768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Calculate the total surface area of each shape </a:t>
            </a:r>
            <a:endParaRPr lang="en-GB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33" y="2204864"/>
            <a:ext cx="319087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2"/>
          <a:stretch/>
        </p:blipFill>
        <p:spPr bwMode="auto">
          <a:xfrm>
            <a:off x="2987824" y="3861048"/>
            <a:ext cx="2057400" cy="2795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916832"/>
            <a:ext cx="3228975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111908"/>
            <a:ext cx="3144809" cy="261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987824" y="3861048"/>
            <a:ext cx="21602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7800974" y="1545570"/>
            <a:ext cx="443433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5045224" y="2204864"/>
            <a:ext cx="4628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C</a:t>
            </a:r>
            <a:endParaRPr lang="en-GB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732240" y="4257092"/>
            <a:ext cx="4628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D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82766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Mark/Correct your work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33" y="2204864"/>
            <a:ext cx="319087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2"/>
          <a:stretch/>
        </p:blipFill>
        <p:spPr bwMode="auto">
          <a:xfrm>
            <a:off x="2987824" y="3861048"/>
            <a:ext cx="2057400" cy="2795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916832"/>
            <a:ext cx="3228975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111908"/>
            <a:ext cx="3144809" cy="261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987824" y="3861048"/>
            <a:ext cx="21602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800974" y="1545570"/>
            <a:ext cx="443433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45224" y="2204864"/>
            <a:ext cx="4628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0000"/>
                </a:solidFill>
              </a:rPr>
              <a:t>C</a:t>
            </a:r>
            <a:endParaRPr lang="en-GB" sz="2000" b="1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32240" y="4257092"/>
            <a:ext cx="4628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0000"/>
                </a:solidFill>
              </a:rPr>
              <a:t>D</a:t>
            </a:r>
            <a:endParaRPr lang="en-GB" sz="2000" b="1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70189" y="4612486"/>
                <a:ext cx="13295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 smtClean="0"/>
                  <a:t>184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189" y="4612486"/>
                <a:ext cx="1329502" cy="400110"/>
              </a:xfrm>
              <a:prstGeom prst="rect">
                <a:avLst/>
              </a:prstGeom>
              <a:blipFill rotWithShape="1">
                <a:blip r:embed="rId7"/>
                <a:stretch>
                  <a:fillRect t="-6154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1661449" y="6275923"/>
                <a:ext cx="13295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 smtClean="0"/>
                  <a:t>288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449" y="6275923"/>
                <a:ext cx="1329502" cy="400110"/>
              </a:xfrm>
              <a:prstGeom prst="rect">
                <a:avLst/>
              </a:prstGeom>
              <a:blipFill rotWithShape="1">
                <a:blip r:embed="rId8"/>
                <a:stretch>
                  <a:fillRect t="-6154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7308304" y="3338339"/>
                <a:ext cx="160085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 smtClean="0"/>
                  <a:t>121.9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304" y="3338339"/>
                <a:ext cx="1600854" cy="400110"/>
              </a:xfrm>
              <a:prstGeom prst="rect">
                <a:avLst/>
              </a:prstGeom>
              <a:blipFill rotWithShape="1">
                <a:blip r:embed="rId9"/>
                <a:stretch>
                  <a:fillRect t="-6154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7480115" y="6338765"/>
                <a:ext cx="160085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 smtClean="0"/>
                  <a:t>392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0115" y="6338765"/>
                <a:ext cx="1600854" cy="400110"/>
              </a:xfrm>
              <a:prstGeom prst="rect">
                <a:avLst/>
              </a:prstGeom>
              <a:blipFill rotWithShape="1">
                <a:blip r:embed="rId10"/>
                <a:stretch>
                  <a:fillRect t="-6154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418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3" y="4725144"/>
            <a:ext cx="7776862" cy="1752600"/>
          </a:xfrm>
        </p:spPr>
        <p:txBody>
          <a:bodyPr/>
          <a:lstStyle/>
          <a:p>
            <a:r>
              <a:rPr lang="en-GB" dirty="0" smtClean="0"/>
              <a:t>The dimensions are all integers. </a:t>
            </a:r>
          </a:p>
          <a:p>
            <a:endParaRPr lang="en-GB" dirty="0" smtClean="0"/>
          </a:p>
          <a:p>
            <a:r>
              <a:rPr lang="en-GB" dirty="0" smtClean="0"/>
              <a:t>Work out the </a:t>
            </a:r>
            <a:r>
              <a:rPr lang="en-GB" b="1" dirty="0" smtClean="0">
                <a:solidFill>
                  <a:srgbClr val="FF0000"/>
                </a:solidFill>
              </a:rPr>
              <a:t>volume</a:t>
            </a:r>
            <a:r>
              <a:rPr lang="en-GB" dirty="0" smtClean="0"/>
              <a:t> </a:t>
            </a:r>
            <a:r>
              <a:rPr lang="en-GB" dirty="0" smtClean="0"/>
              <a:t>of this cuboid. 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be 3"/>
              <p:cNvSpPr/>
              <p:nvPr/>
            </p:nvSpPr>
            <p:spPr>
              <a:xfrm>
                <a:off x="899592" y="548680"/>
                <a:ext cx="7416823" cy="3888432"/>
              </a:xfrm>
              <a:prstGeom prst="cube">
                <a:avLst/>
              </a:prstGeom>
              <a:solidFill>
                <a:srgbClr val="00B0F0">
                  <a:alpha val="66000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70 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ub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548680"/>
                <a:ext cx="7416823" cy="3888432"/>
              </a:xfrm>
              <a:prstGeom prst="cube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563888" y="836712"/>
                <a:ext cx="13681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84 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836712"/>
                <a:ext cx="1368152" cy="40011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179732" y="2308230"/>
                <a:ext cx="13681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30 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9732" y="2308230"/>
                <a:ext cx="1368152" cy="4001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79512" y="332656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Challenge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58245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755576" y="1484784"/>
                <a:ext cx="7272808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/>
                  <a:t>Two cuboids have the same surface area. </a:t>
                </a:r>
                <a:endParaRPr lang="en-GB" sz="2800" dirty="0"/>
              </a:p>
              <a:p>
                <a:pPr algn="ctr"/>
                <a:endParaRPr lang="en-GB" sz="2800" dirty="0" smtClean="0"/>
              </a:p>
              <a:p>
                <a:pPr algn="ctr"/>
                <a:r>
                  <a:rPr lang="en-GB" sz="2800" dirty="0" smtClean="0"/>
                  <a:t>One has dimensions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𝑘</m:t>
                    </m:r>
                    <m:r>
                      <a:rPr lang="en-GB" sz="2800" b="0" i="1" smtClean="0">
                        <a:latin typeface="Cambria Math"/>
                      </a:rPr>
                      <m:t> ×4×9</m:t>
                    </m:r>
                  </m:oMath>
                </a14:m>
                <a:endParaRPr lang="en-GB" sz="2800" b="0" i="1" dirty="0" smtClean="0">
                  <a:latin typeface="Cambria Math"/>
                  <a:ea typeface="Cambria Math"/>
                </a:endParaRPr>
              </a:p>
              <a:p>
                <a:pPr algn="ctr"/>
                <a:endParaRPr lang="en-GB" sz="2800" i="1" dirty="0">
                  <a:latin typeface="Cambria Math"/>
                  <a:ea typeface="Cambria Math"/>
                </a:endParaRPr>
              </a:p>
              <a:p>
                <a:pPr algn="ctr"/>
                <a:r>
                  <a:rPr lang="en-GB" sz="2800" b="0" dirty="0" smtClean="0">
                    <a:ea typeface="Cambria Math"/>
                  </a:rPr>
                  <a:t>The other has dimensions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GB" sz="28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en-GB" sz="2800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GB" sz="2800" i="1">
                        <a:latin typeface="Cambria Math"/>
                        <a:ea typeface="Cambria Math"/>
                      </a:rPr>
                      <m:t>×11</m:t>
                    </m:r>
                  </m:oMath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 smtClean="0"/>
                  <a:t>Find the value of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GB" sz="2800" dirty="0" smtClean="0"/>
                  <a:t>.</a:t>
                </a:r>
                <a:endParaRPr lang="en-GB" sz="2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484784"/>
                <a:ext cx="7272808" cy="3108543"/>
              </a:xfrm>
              <a:prstGeom prst="rect">
                <a:avLst/>
              </a:prstGeom>
              <a:blipFill rotWithShape="1">
                <a:blip r:embed="rId3"/>
                <a:stretch>
                  <a:fillRect t="-1965" b="-47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071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109</TotalTime>
  <Words>349</Words>
  <Application>Microsoft Office PowerPoint</Application>
  <PresentationFormat>On-screen Show (4:3)</PresentationFormat>
  <Paragraphs>72</Paragraphs>
  <Slides>12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24 〖cm〗^2 of card is required for the dotty face of this cuboid. </vt:lpstr>
      <vt:lpstr>Show your calculations on your whiteboard. </vt:lpstr>
      <vt:lpstr>Surface Area </vt:lpstr>
      <vt:lpstr>Quick Check </vt:lpstr>
      <vt:lpstr>PowerPoint Presentation</vt:lpstr>
      <vt:lpstr>Title: Surface Area </vt:lpstr>
      <vt:lpstr>Independent Practice </vt:lpstr>
      <vt:lpstr>Mark/Correct your work </vt:lpstr>
      <vt:lpstr>PowerPoint Presentation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8</cp:revision>
  <dcterms:created xsi:type="dcterms:W3CDTF">2020-02-02T14:37:45Z</dcterms:created>
  <dcterms:modified xsi:type="dcterms:W3CDTF">2020-02-10T14:36:53Z</dcterms:modified>
</cp:coreProperties>
</file>