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</p:sldMasterIdLst>
  <p:notesMasterIdLst>
    <p:notesMasterId r:id="rId47"/>
  </p:notesMasterIdLst>
  <p:sldIdLst>
    <p:sldId id="948" r:id="rId2"/>
    <p:sldId id="934" r:id="rId3"/>
    <p:sldId id="956" r:id="rId4"/>
    <p:sldId id="782" r:id="rId5"/>
    <p:sldId id="910" r:id="rId6"/>
    <p:sldId id="955" r:id="rId7"/>
    <p:sldId id="875" r:id="rId8"/>
    <p:sldId id="957" r:id="rId9"/>
    <p:sldId id="877" r:id="rId10"/>
    <p:sldId id="958" r:id="rId11"/>
    <p:sldId id="878" r:id="rId12"/>
    <p:sldId id="950" r:id="rId13"/>
    <p:sldId id="951" r:id="rId14"/>
    <p:sldId id="952" r:id="rId15"/>
    <p:sldId id="903" r:id="rId16"/>
    <p:sldId id="908" r:id="rId17"/>
    <p:sldId id="935" r:id="rId18"/>
    <p:sldId id="936" r:id="rId19"/>
    <p:sldId id="881" r:id="rId20"/>
    <p:sldId id="912" r:id="rId21"/>
    <p:sldId id="915" r:id="rId22"/>
    <p:sldId id="962" r:id="rId23"/>
    <p:sldId id="964" r:id="rId24"/>
    <p:sldId id="965" r:id="rId25"/>
    <p:sldId id="880" r:id="rId26"/>
    <p:sldId id="966" r:id="rId27"/>
    <p:sldId id="969" r:id="rId28"/>
    <p:sldId id="968" r:id="rId29"/>
    <p:sldId id="970" r:id="rId30"/>
    <p:sldId id="897" r:id="rId31"/>
    <p:sldId id="892" r:id="rId32"/>
    <p:sldId id="977" r:id="rId33"/>
    <p:sldId id="978" r:id="rId34"/>
    <p:sldId id="931" r:id="rId35"/>
    <p:sldId id="976" r:id="rId36"/>
    <p:sldId id="959" r:id="rId37"/>
    <p:sldId id="914" r:id="rId38"/>
    <p:sldId id="927" r:id="rId39"/>
    <p:sldId id="979" r:id="rId40"/>
    <p:sldId id="982" r:id="rId41"/>
    <p:sldId id="973" r:id="rId42"/>
    <p:sldId id="974" r:id="rId43"/>
    <p:sldId id="975" r:id="rId44"/>
    <p:sldId id="840" r:id="rId45"/>
    <p:sldId id="954" r:id="rId46"/>
  </p:sldIdLst>
  <p:sldSz cx="9906000" cy="6858000" type="A4"/>
  <p:notesSz cx="6889750" cy="10021888"/>
  <p:embeddedFontLst>
    <p:embeddedFont>
      <p:font typeface="Comic Sans MS" panose="030F0702030302020204" pitchFamily="66" charset="0"/>
      <p:regular r:id="rId48"/>
      <p:bold r:id="rId49"/>
      <p:italic r:id="rId50"/>
      <p:boldItalic r:id="rId51"/>
    </p:embeddedFont>
    <p:embeddedFont>
      <p:font typeface="Cambria Math" panose="02040503050406030204" pitchFamily="18" charset="0"/>
      <p:regular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s" id="{197FF5E7-57A8-40D7-8FA0-8A089C366947}">
          <p14:sldIdLst/>
        </p14:section>
        <p14:section name="Starter" id="{5D89091D-8927-489F-92D0-79DA955618FE}">
          <p14:sldIdLst>
            <p14:sldId id="948"/>
            <p14:sldId id="934"/>
            <p14:sldId id="956"/>
          </p14:sldIdLst>
        </p14:section>
        <p14:section name="Title Screen" id="{474D19D8-9726-438C-9890-47DB0CC2E43C}">
          <p14:sldIdLst>
            <p14:sldId id="782"/>
          </p14:sldIdLst>
        </p14:section>
        <p14:section name="Knowledge Check" id="{24B2223C-1E7E-4020-B81D-2C548A0B8BC5}">
          <p14:sldIdLst>
            <p14:sldId id="910"/>
            <p14:sldId id="955"/>
          </p14:sldIdLst>
        </p14:section>
        <p14:section name="Real-Life Example" id="{423E3DCF-018E-49E2-8050-FB6BA12A9550}">
          <p14:sldIdLst>
            <p14:sldId id="875"/>
            <p14:sldId id="957"/>
            <p14:sldId id="877"/>
            <p14:sldId id="958"/>
            <p14:sldId id="878"/>
          </p14:sldIdLst>
        </p14:section>
        <p14:section name="AFL Questions" id="{572B61C8-1D94-4AA5-AE57-769364C99551}">
          <p14:sldIdLst>
            <p14:sldId id="950"/>
            <p14:sldId id="951"/>
            <p14:sldId id="952"/>
            <p14:sldId id="903"/>
            <p14:sldId id="908"/>
          </p14:sldIdLst>
        </p14:section>
        <p14:section name="Scaling Method" id="{985DBCFC-147B-4162-8519-B24724BCBD66}">
          <p14:sldIdLst>
            <p14:sldId id="935"/>
            <p14:sldId id="936"/>
            <p14:sldId id="881"/>
            <p14:sldId id="912"/>
            <p14:sldId id="915"/>
            <p14:sldId id="962"/>
            <p14:sldId id="964"/>
            <p14:sldId id="965"/>
            <p14:sldId id="880"/>
          </p14:sldIdLst>
        </p14:section>
        <p14:section name="AFL Questions" id="{5182EE0E-85A3-4ADF-9C86-6C6631C2D9A5}">
          <p14:sldIdLst>
            <p14:sldId id="966"/>
            <p14:sldId id="969"/>
            <p14:sldId id="968"/>
            <p14:sldId id="970"/>
            <p14:sldId id="897"/>
          </p14:sldIdLst>
        </p14:section>
        <p14:section name="Worksheet 1" id="{61C67B4D-904C-4144-B6B9-3CBF88862273}">
          <p14:sldIdLst>
            <p14:sldId id="892"/>
            <p14:sldId id="977"/>
            <p14:sldId id="978"/>
          </p14:sldIdLst>
        </p14:section>
        <p14:section name="Worksheet 2" id="{3DBA9780-57AD-4B40-9A11-F0FA25373C73}">
          <p14:sldIdLst>
            <p14:sldId id="931"/>
            <p14:sldId id="976"/>
            <p14:sldId id="959"/>
            <p14:sldId id="914"/>
          </p14:sldIdLst>
        </p14:section>
        <p14:section name="Worksheet 3" id="{0C3B3A8B-BB7F-405A-A68F-7C6CD0103F27}">
          <p14:sldIdLst>
            <p14:sldId id="927"/>
            <p14:sldId id="979"/>
            <p14:sldId id="982"/>
          </p14:sldIdLst>
        </p14:section>
        <p14:section name="Knowledge Check" id="{533FAF13-0384-4584-83DA-7434F98DECF0}">
          <p14:sldIdLst>
            <p14:sldId id="973"/>
            <p14:sldId id="974"/>
          </p14:sldIdLst>
        </p14:section>
        <p14:section name="Plenary" id="{41C05757-339D-4CBE-B2D8-D554BF93771C}">
          <p14:sldIdLst>
            <p14:sldId id="975"/>
          </p14:sldIdLst>
        </p14:section>
        <p14:section name="Plenary 2" id="{C49C31AD-3C14-4324-93E3-70BFA708DE4C}">
          <p14:sldIdLst>
            <p14:sldId id="840"/>
            <p14:sldId id="954"/>
          </p14:sldIdLst>
        </p14:section>
        <p14:section name="Plenary 3" id="{94B05370-A38A-4978-9E51-E5D59921319D}">
          <p14:sldIdLst/>
        </p14:section>
        <p14:section name="goteachmaths" id="{F3D720CF-F566-46A6-9361-125255B68FA6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FF00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2" autoAdjust="0"/>
    <p:restoredTop sz="92935" autoAdjust="0"/>
  </p:normalViewPr>
  <p:slideViewPr>
    <p:cSldViewPr snapToGrid="0" showGuides="1">
      <p:cViewPr>
        <p:scale>
          <a:sx n="81" d="100"/>
          <a:sy n="81" d="100"/>
        </p:scale>
        <p:origin x="-1014" y="-3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-42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5558" cy="502835"/>
          </a:xfrm>
          <a:prstGeom prst="rect">
            <a:avLst/>
          </a:prstGeom>
        </p:spPr>
        <p:txBody>
          <a:bodyPr vert="horz" lIns="92299" tIns="46150" rIns="92299" bIns="46150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9" y="0"/>
            <a:ext cx="2985558" cy="502835"/>
          </a:xfrm>
          <a:prstGeom prst="rect">
            <a:avLst/>
          </a:prstGeom>
        </p:spPr>
        <p:txBody>
          <a:bodyPr vert="horz" lIns="92299" tIns="46150" rIns="92299" bIns="46150" rtlCol="0"/>
          <a:lstStyle>
            <a:lvl1pPr algn="r">
              <a:defRPr sz="1300"/>
            </a:lvl1pPr>
          </a:lstStyle>
          <a:p>
            <a:fld id="{9C6A85EB-AF26-437E-8488-94E19A13AA79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63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9" tIns="46150" rIns="92299" bIns="4615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6"/>
            <a:ext cx="5511800" cy="3946118"/>
          </a:xfrm>
          <a:prstGeom prst="rect">
            <a:avLst/>
          </a:prstGeom>
        </p:spPr>
        <p:txBody>
          <a:bodyPr vert="horz" lIns="92299" tIns="46150" rIns="92299" bIns="4615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519058"/>
            <a:ext cx="2985558" cy="502834"/>
          </a:xfrm>
          <a:prstGeom prst="rect">
            <a:avLst/>
          </a:prstGeom>
        </p:spPr>
        <p:txBody>
          <a:bodyPr vert="horz" lIns="92299" tIns="46150" rIns="92299" bIns="46150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9" y="9519058"/>
            <a:ext cx="2985558" cy="502834"/>
          </a:xfrm>
          <a:prstGeom prst="rect">
            <a:avLst/>
          </a:prstGeom>
        </p:spPr>
        <p:txBody>
          <a:bodyPr vert="horz" lIns="92299" tIns="46150" rIns="92299" bIns="46150" rtlCol="0" anchor="b"/>
          <a:lstStyle>
            <a:lvl1pPr algn="r">
              <a:defRPr sz="1300"/>
            </a:lvl1pPr>
          </a:lstStyle>
          <a:p>
            <a:fld id="{DD4EDCD2-601A-461C-9AB5-639C33E3F9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9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1814">
              <a:defRPr/>
            </a:pPr>
            <a:r>
              <a:rPr lang="en-GB" dirty="0"/>
              <a:t>Previous knowledge check to see whether students can already complete the learning objective. If they can’t, this provides an excellent opportunity to show progress at the end of the lesson.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13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1814">
              <a:defRPr/>
            </a:pPr>
            <a:r>
              <a:rPr lang="en-GB" dirty="0"/>
              <a:t>Previous knowledge check to see whether students can already complete the learning objective. If they can’t, this provides an excellent opportunity to show progress at the end of the lesson.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965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Pie chart templates to print.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084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6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666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372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31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1814">
              <a:defRPr/>
            </a:pPr>
            <a:r>
              <a:rPr lang="en-GB" dirty="0"/>
              <a:t>Previous knowledge check to see whether students can already complete the learning objective. If they can’t, this provides an excellent opportunity to show progress at the end of the lesson.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997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1814">
              <a:defRPr/>
            </a:pPr>
            <a:r>
              <a:rPr lang="en-GB" dirty="0"/>
              <a:t>Previous knowledge check to see whether students can already complete the learning objective. If they can’t, this provides an excellent opportunity to show progress at the end of the lesson.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67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98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0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46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079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openxmlformats.org/officeDocument/2006/relationships/image" Target="../media/image7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5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0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51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60.png"/><Relationship Id="rId10" Type="http://schemas.openxmlformats.org/officeDocument/2006/relationships/image" Target="../media/image62.png"/><Relationship Id="rId4" Type="http://schemas.openxmlformats.org/officeDocument/2006/relationships/image" Target="../media/image41.png"/><Relationship Id="rId9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2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8.png"/><Relationship Id="rId7" Type="http://schemas.openxmlformats.org/officeDocument/2006/relationships/image" Target="../media/image6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28.png"/><Relationship Id="rId10" Type="http://schemas.openxmlformats.org/officeDocument/2006/relationships/image" Target="../media/image68.pn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7" Type="http://schemas.openxmlformats.org/officeDocument/2006/relationships/image" Target="../media/image19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71.png"/><Relationship Id="rId4" Type="http://schemas.openxmlformats.org/officeDocument/2006/relationships/image" Target="../media/image1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7" Type="http://schemas.openxmlformats.org/officeDocument/2006/relationships/image" Target="../media/image7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1.png"/><Relationship Id="rId5" Type="http://schemas.openxmlformats.org/officeDocument/2006/relationships/image" Target="../media/image211.png"/><Relationship Id="rId4" Type="http://schemas.openxmlformats.org/officeDocument/2006/relationships/image" Target="../media/image22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D8BB8A7B-09DE-4E2A-8E4B-BBEAC8935BB2}"/>
              </a:ext>
            </a:extLst>
          </p:cNvPr>
          <p:cNvGrpSpPr/>
          <p:nvPr/>
        </p:nvGrpSpPr>
        <p:grpSpPr>
          <a:xfrm>
            <a:off x="320675" y="1599664"/>
            <a:ext cx="4292600" cy="4292600"/>
            <a:chOff x="320675" y="1675864"/>
            <a:chExt cx="4292600" cy="4292600"/>
          </a:xfrm>
        </p:grpSpPr>
        <p:sp>
          <p:nvSpPr>
            <p:cNvPr id="2" name="Oval 1"/>
            <p:cNvSpPr/>
            <p:nvPr/>
          </p:nvSpPr>
          <p:spPr>
            <a:xfrm>
              <a:off x="320675" y="1675864"/>
              <a:ext cx="4292600" cy="42926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066800" y="2475964"/>
              <a:ext cx="2800350" cy="1054100"/>
              <a:chOff x="1612900" y="1625600"/>
              <a:chExt cx="2800350" cy="1054100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1612900" y="1625600"/>
                <a:ext cx="1054100" cy="1054100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3359150" y="1625600"/>
                <a:ext cx="1054100" cy="1054100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6" name="Block Arc 5"/>
            <p:cNvSpPr/>
            <p:nvPr/>
          </p:nvSpPr>
          <p:spPr>
            <a:xfrm rot="10800000">
              <a:off x="1406525" y="3231614"/>
              <a:ext cx="2120900" cy="2120900"/>
            </a:xfrm>
            <a:prstGeom prst="blockArc">
              <a:avLst>
                <a:gd name="adj1" fmla="val 10852682"/>
                <a:gd name="adj2" fmla="val 21589361"/>
                <a:gd name="adj3" fmla="val 0"/>
              </a:avLst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782" y="140250"/>
            <a:ext cx="3312120" cy="25780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9680" y="403990"/>
            <a:ext cx="55597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Can you draw these </a:t>
            </a:r>
            <a:r>
              <a:rPr lang="en-GB" sz="2800" u="sng" dirty="0"/>
              <a:t>accurately</a:t>
            </a:r>
            <a:r>
              <a:rPr lang="en-GB" sz="2800" dirty="0"/>
              <a:t> using </a:t>
            </a:r>
          </a:p>
          <a:p>
            <a:pPr algn="ctr"/>
            <a:r>
              <a:rPr lang="en-GB" sz="2800" dirty="0"/>
              <a:t>a ruler, protractor and compass?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190E3599-3C9E-431D-8E31-AD34056F5067}"/>
              </a:ext>
            </a:extLst>
          </p:cNvPr>
          <p:cNvGrpSpPr/>
          <p:nvPr/>
        </p:nvGrpSpPr>
        <p:grpSpPr>
          <a:xfrm>
            <a:off x="5699124" y="2952212"/>
            <a:ext cx="3257552" cy="3257552"/>
            <a:chOff x="5292727" y="3140371"/>
            <a:chExt cx="3257552" cy="3257552"/>
          </a:xfrm>
        </p:grpSpPr>
        <p:sp>
          <p:nvSpPr>
            <p:cNvPr id="9" name="Partial Circle 8">
              <a:extLst>
                <a:ext uri="{FF2B5EF4-FFF2-40B4-BE49-F238E27FC236}">
                  <a16:creationId xmlns:a16="http://schemas.microsoft.com/office/drawing/2014/main" xmlns="" id="{F68BDE20-8A93-44A5-A3FD-5E33715E5048}"/>
                </a:ext>
              </a:extLst>
            </p:cNvPr>
            <p:cNvSpPr/>
            <p:nvPr/>
          </p:nvSpPr>
          <p:spPr>
            <a:xfrm>
              <a:off x="5292727" y="3140371"/>
              <a:ext cx="3257552" cy="3257552"/>
            </a:xfrm>
            <a:prstGeom prst="pie">
              <a:avLst>
                <a:gd name="adj1" fmla="val 1838598"/>
                <a:gd name="adj2" fmla="val 20135942"/>
              </a:avLst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F0CAF31E-30C7-4EAF-A032-69BED902637E}"/>
                </a:ext>
              </a:extLst>
            </p:cNvPr>
            <p:cNvSpPr/>
            <p:nvPr/>
          </p:nvSpPr>
          <p:spPr>
            <a:xfrm>
              <a:off x="6573327" y="3528616"/>
              <a:ext cx="696351" cy="696351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12" name="Block Arc 11">
            <a:extLst>
              <a:ext uri="{FF2B5EF4-FFF2-40B4-BE49-F238E27FC236}">
                <a16:creationId xmlns:a16="http://schemas.microsoft.com/office/drawing/2014/main" xmlns="" id="{00B19C5F-EE8A-479B-8594-937A758A0C6F}"/>
              </a:ext>
            </a:extLst>
          </p:cNvPr>
          <p:cNvSpPr/>
          <p:nvPr/>
        </p:nvSpPr>
        <p:spPr>
          <a:xfrm>
            <a:off x="6616251" y="3869340"/>
            <a:ext cx="1423295" cy="1423295"/>
          </a:xfrm>
          <a:prstGeom prst="blockArc">
            <a:avLst>
              <a:gd name="adj1" fmla="val 20947774"/>
              <a:gd name="adj2" fmla="val 1369717"/>
              <a:gd name="adj3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186FD93-8D4A-4CBE-A74F-0B4731D0C5F1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8003532" y="4338415"/>
            <a:ext cx="23244" cy="1083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F3EF66FC-3A6F-4275-BCCA-FD9D88D505F8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7953700" y="4857090"/>
            <a:ext cx="30102" cy="473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DF58AF8-5D43-4F2A-A220-BA425A350F5C}"/>
                  </a:ext>
                </a:extLst>
              </p:cNvPr>
              <p:cNvSpPr txBox="1"/>
              <p:nvPr/>
            </p:nvSpPr>
            <p:spPr>
              <a:xfrm>
                <a:off x="8149297" y="4392597"/>
                <a:ext cx="697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latin typeface="Cambria Math" panose="02040503050406030204" pitchFamily="18" charset="0"/>
                        </a:rPr>
                        <m:t>50</m:t>
                      </m:r>
                      <m:r>
                        <m:rPr>
                          <m:nor/>
                        </m:rPr>
                        <a:rPr lang="en-GB" sz="2400" dirty="0"/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F58AF8-5D43-4F2A-A220-BA425A350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9297" y="4392597"/>
                <a:ext cx="69762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6" descr="Image result for protractor no white">
            <a:extLst>
              <a:ext uri="{FF2B5EF4-FFF2-40B4-BE49-F238E27FC236}">
                <a16:creationId xmlns:a16="http://schemas.microsoft.com/office/drawing/2014/main" xmlns="" id="{9343BD96-650D-40C2-BF08-BBCA7737A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075" y="56614"/>
            <a:ext cx="1780692" cy="92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B7C525A4-6A38-49A8-B0AD-DF252DE0BA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748" y="1208291"/>
            <a:ext cx="1780724" cy="8922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43A7730-7E7A-462B-9654-FC273B8F81A5}"/>
              </a:ext>
            </a:extLst>
          </p:cNvPr>
          <p:cNvSpPr txBox="1"/>
          <p:nvPr/>
        </p:nvSpPr>
        <p:spPr>
          <a:xfrm>
            <a:off x="1243018" y="6146670"/>
            <a:ext cx="239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Diameter = 12 cm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B91C887-CA5C-4A31-A195-BE168503897B}"/>
              </a:ext>
            </a:extLst>
          </p:cNvPr>
          <p:cNvSpPr txBox="1"/>
          <p:nvPr/>
        </p:nvSpPr>
        <p:spPr>
          <a:xfrm>
            <a:off x="6207335" y="6396335"/>
            <a:ext cx="224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Diameter = 8 cm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BE09F449-BED2-4F48-B705-0C5FCEA8A538}"/>
              </a:ext>
            </a:extLst>
          </p:cNvPr>
          <p:cNvCxnSpPr>
            <a:cxnSpLocks/>
          </p:cNvCxnSpPr>
          <p:nvPr/>
        </p:nvCxnSpPr>
        <p:spPr>
          <a:xfrm>
            <a:off x="419100" y="6078835"/>
            <a:ext cx="4102100" cy="5767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C12048B8-B96A-4550-8197-1546CC7A5781}"/>
              </a:ext>
            </a:extLst>
          </p:cNvPr>
          <p:cNvCxnSpPr>
            <a:cxnSpLocks/>
          </p:cNvCxnSpPr>
          <p:nvPr/>
        </p:nvCxnSpPr>
        <p:spPr>
          <a:xfrm flipV="1">
            <a:off x="5705726" y="6377810"/>
            <a:ext cx="3250950" cy="443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5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lock Arc 11">
            <a:extLst>
              <a:ext uri="{FF2B5EF4-FFF2-40B4-BE49-F238E27FC236}">
                <a16:creationId xmlns:a16="http://schemas.microsoft.com/office/drawing/2014/main" xmlns="" id="{00B19C5F-EE8A-479B-8594-937A758A0C6F}"/>
              </a:ext>
            </a:extLst>
          </p:cNvPr>
          <p:cNvSpPr/>
          <p:nvPr/>
        </p:nvSpPr>
        <p:spPr>
          <a:xfrm rot="18614053">
            <a:off x="1755328" y="3074682"/>
            <a:ext cx="1423295" cy="1423295"/>
          </a:xfrm>
          <a:prstGeom prst="blockArc">
            <a:avLst>
              <a:gd name="adj1" fmla="val 19898031"/>
              <a:gd name="adj2" fmla="val 4035040"/>
              <a:gd name="adj3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186FD93-8D4A-4CBE-A74F-0B4731D0C5F1}"/>
              </a:ext>
            </a:extLst>
          </p:cNvPr>
          <p:cNvCxnSpPr>
            <a:cxnSpLocks/>
          </p:cNvCxnSpPr>
          <p:nvPr/>
        </p:nvCxnSpPr>
        <p:spPr>
          <a:xfrm flipH="1">
            <a:off x="3111893" y="3993356"/>
            <a:ext cx="36119" cy="692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DF58AF8-5D43-4F2A-A220-BA425A350F5C}"/>
                  </a:ext>
                </a:extLst>
              </p:cNvPr>
              <p:cNvSpPr txBox="1"/>
              <p:nvPr/>
            </p:nvSpPr>
            <p:spPr>
              <a:xfrm>
                <a:off x="7875771" y="4575802"/>
                <a:ext cx="431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0" dirty="0"/>
                  <a:t>?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°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F58AF8-5D43-4F2A-A220-BA425A350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771" y="4575802"/>
                <a:ext cx="431528" cy="461665"/>
              </a:xfrm>
              <a:prstGeom prst="rect">
                <a:avLst/>
              </a:prstGeom>
              <a:blipFill>
                <a:blip r:embed="rId3"/>
                <a:stretch>
                  <a:fillRect l="-22535" t="-10667" r="-1408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A22E5EC-CCE7-4381-98F2-359EF5C7170C}"/>
              </a:ext>
            </a:extLst>
          </p:cNvPr>
          <p:cNvGrpSpPr/>
          <p:nvPr/>
        </p:nvGrpSpPr>
        <p:grpSpPr>
          <a:xfrm>
            <a:off x="169680" y="56614"/>
            <a:ext cx="9517087" cy="2661719"/>
            <a:chOff x="169680" y="56614"/>
            <a:chExt cx="9517087" cy="266171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9782" y="140250"/>
              <a:ext cx="3312120" cy="257808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69680" y="403990"/>
              <a:ext cx="555979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800" dirty="0"/>
                <a:t>Can you draw these </a:t>
              </a:r>
              <a:r>
                <a:rPr lang="en-GB" sz="2800" u="sng" dirty="0"/>
                <a:t>accurately</a:t>
              </a:r>
              <a:r>
                <a:rPr lang="en-GB" sz="2800" dirty="0"/>
                <a:t> using </a:t>
              </a:r>
            </a:p>
            <a:p>
              <a:pPr algn="ctr"/>
              <a:r>
                <a:rPr lang="en-GB" sz="2800" dirty="0"/>
                <a:t>a ruler, protractor and compass?</a:t>
              </a:r>
            </a:p>
          </p:txBody>
        </p:sp>
        <p:pic>
          <p:nvPicPr>
            <p:cNvPr id="23" name="Picture 6" descr="Image result for protractor no white">
              <a:extLst>
                <a:ext uri="{FF2B5EF4-FFF2-40B4-BE49-F238E27FC236}">
                  <a16:creationId xmlns:a16="http://schemas.microsoft.com/office/drawing/2014/main" xmlns="" id="{9343BD96-650D-40C2-BF08-BBCA7737A2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6075" y="56614"/>
              <a:ext cx="1780692" cy="928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43A7730-7E7A-462B-9654-FC273B8F81A5}"/>
              </a:ext>
            </a:extLst>
          </p:cNvPr>
          <p:cNvSpPr txBox="1"/>
          <p:nvPr/>
        </p:nvSpPr>
        <p:spPr>
          <a:xfrm>
            <a:off x="1243017" y="6146670"/>
            <a:ext cx="239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Diameter = 10 cm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B91C887-CA5C-4A31-A195-BE168503897B}"/>
              </a:ext>
            </a:extLst>
          </p:cNvPr>
          <p:cNvSpPr txBox="1"/>
          <p:nvPr/>
        </p:nvSpPr>
        <p:spPr>
          <a:xfrm>
            <a:off x="6207335" y="6396335"/>
            <a:ext cx="224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Diameter = 9 cm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BE09F449-BED2-4F48-B705-0C5FCEA8A538}"/>
              </a:ext>
            </a:extLst>
          </p:cNvPr>
          <p:cNvCxnSpPr>
            <a:cxnSpLocks/>
          </p:cNvCxnSpPr>
          <p:nvPr/>
        </p:nvCxnSpPr>
        <p:spPr>
          <a:xfrm>
            <a:off x="419100" y="6078835"/>
            <a:ext cx="4102100" cy="5767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C12048B8-B96A-4550-8197-1546CC7A5781}"/>
              </a:ext>
            </a:extLst>
          </p:cNvPr>
          <p:cNvCxnSpPr>
            <a:cxnSpLocks/>
          </p:cNvCxnSpPr>
          <p:nvPr/>
        </p:nvCxnSpPr>
        <p:spPr>
          <a:xfrm flipV="1">
            <a:off x="5705726" y="6377810"/>
            <a:ext cx="3250950" cy="443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 rot="2758330">
            <a:off x="320675" y="1599664"/>
            <a:ext cx="4292600" cy="4292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DC064AD4-0BDD-4512-BC1E-9231D318A2C9}"/>
              </a:ext>
            </a:extLst>
          </p:cNvPr>
          <p:cNvCxnSpPr>
            <a:cxnSpLocks/>
          </p:cNvCxnSpPr>
          <p:nvPr/>
        </p:nvCxnSpPr>
        <p:spPr>
          <a:xfrm>
            <a:off x="2501658" y="3745964"/>
            <a:ext cx="1804974" cy="108350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0834561B-DA09-49C2-9760-1C922D130EB8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2498578" y="1599973"/>
            <a:ext cx="4813" cy="21781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36D7EDAA-30FE-4DDD-BBBD-5CC8BCBC4A1C}"/>
              </a:ext>
            </a:extLst>
          </p:cNvPr>
          <p:cNvCxnSpPr>
            <a:cxnSpLocks/>
          </p:cNvCxnSpPr>
          <p:nvPr/>
        </p:nvCxnSpPr>
        <p:spPr>
          <a:xfrm flipV="1">
            <a:off x="624840" y="3756661"/>
            <a:ext cx="1866900" cy="10591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FFBE9A47-C750-41BE-A1C0-390715494A27}"/>
                  </a:ext>
                </a:extLst>
              </p:cNvPr>
              <p:cNvSpPr txBox="1"/>
              <p:nvPr/>
            </p:nvSpPr>
            <p:spPr>
              <a:xfrm>
                <a:off x="3082411" y="2844225"/>
                <a:ext cx="94929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b="0" dirty="0"/>
                  <a:t>120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BE9A47-C750-41BE-A1C0-390715494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2411" y="2844225"/>
                <a:ext cx="949299" cy="584775"/>
              </a:xfrm>
              <a:prstGeom prst="rect">
                <a:avLst/>
              </a:prstGeom>
              <a:blipFill>
                <a:blip r:embed="rId7"/>
                <a:stretch>
                  <a:fillRect l="-16774" t="-12500" r="-129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Oval 50">
            <a:extLst>
              <a:ext uri="{FF2B5EF4-FFF2-40B4-BE49-F238E27FC236}">
                <a16:creationId xmlns:a16="http://schemas.microsoft.com/office/drawing/2014/main" xmlns="" id="{777A5A88-21AF-484F-B3C8-2E86858D28F1}"/>
              </a:ext>
            </a:extLst>
          </p:cNvPr>
          <p:cNvSpPr/>
          <p:nvPr/>
        </p:nvSpPr>
        <p:spPr>
          <a:xfrm>
            <a:off x="5729472" y="3048367"/>
            <a:ext cx="2999409" cy="299940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3AB17E83-9328-40D9-AFC0-FBFFDF18E7E6}"/>
              </a:ext>
            </a:extLst>
          </p:cNvPr>
          <p:cNvCxnSpPr>
            <a:cxnSpLocks/>
          </p:cNvCxnSpPr>
          <p:nvPr/>
        </p:nvCxnSpPr>
        <p:spPr>
          <a:xfrm flipV="1">
            <a:off x="7190865" y="3048369"/>
            <a:ext cx="0" cy="160825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2D35F8C6-90EC-40DA-95F4-936FDC96F656}"/>
              </a:ext>
            </a:extLst>
          </p:cNvPr>
          <p:cNvCxnSpPr>
            <a:cxnSpLocks/>
          </p:cNvCxnSpPr>
          <p:nvPr/>
        </p:nvCxnSpPr>
        <p:spPr>
          <a:xfrm flipV="1">
            <a:off x="7190865" y="4062563"/>
            <a:ext cx="1459133" cy="59406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C36B55E5-70AE-4E7B-98B4-D0B179F3EA05}"/>
              </a:ext>
            </a:extLst>
          </p:cNvPr>
          <p:cNvCxnSpPr>
            <a:cxnSpLocks/>
          </p:cNvCxnSpPr>
          <p:nvPr/>
        </p:nvCxnSpPr>
        <p:spPr>
          <a:xfrm>
            <a:off x="7190864" y="4656627"/>
            <a:ext cx="889735" cy="117736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85EECB56-9A7A-41C1-9B6C-E39872C3D53D}"/>
              </a:ext>
            </a:extLst>
          </p:cNvPr>
          <p:cNvCxnSpPr>
            <a:cxnSpLocks/>
          </p:cNvCxnSpPr>
          <p:nvPr/>
        </p:nvCxnSpPr>
        <p:spPr>
          <a:xfrm flipH="1">
            <a:off x="6360636" y="4664703"/>
            <a:ext cx="830228" cy="1114239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D2CB20AC-7CE9-4A13-B236-19CE4328ADC1}"/>
              </a:ext>
            </a:extLst>
          </p:cNvPr>
          <p:cNvCxnSpPr>
            <a:cxnSpLocks/>
          </p:cNvCxnSpPr>
          <p:nvPr/>
        </p:nvCxnSpPr>
        <p:spPr>
          <a:xfrm flipH="1" flipV="1">
            <a:off x="5803900" y="4108450"/>
            <a:ext cx="1386963" cy="54216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Block Arc 76">
            <a:extLst>
              <a:ext uri="{FF2B5EF4-FFF2-40B4-BE49-F238E27FC236}">
                <a16:creationId xmlns:a16="http://schemas.microsoft.com/office/drawing/2014/main" xmlns="" id="{4B0B53E7-4F57-4C9F-87B2-54915BEA0B97}"/>
              </a:ext>
            </a:extLst>
          </p:cNvPr>
          <p:cNvSpPr/>
          <p:nvPr/>
        </p:nvSpPr>
        <p:spPr>
          <a:xfrm>
            <a:off x="6479215" y="3959069"/>
            <a:ext cx="1423295" cy="1423295"/>
          </a:xfrm>
          <a:prstGeom prst="blockArc">
            <a:avLst>
              <a:gd name="adj1" fmla="val 20800096"/>
              <a:gd name="adj2" fmla="val 2510690"/>
              <a:gd name="adj3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xmlns="" id="{62480F2B-4CD5-423B-8C49-C8F452D6E447}"/>
              </a:ext>
            </a:extLst>
          </p:cNvPr>
          <p:cNvCxnSpPr>
            <a:cxnSpLocks/>
            <a:stCxn id="77" idx="1"/>
          </p:cNvCxnSpPr>
          <p:nvPr/>
        </p:nvCxnSpPr>
        <p:spPr>
          <a:xfrm flipH="1">
            <a:off x="7658815" y="5145468"/>
            <a:ext cx="62192" cy="754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xmlns="" id="{3D42B861-2CBA-491F-BAB4-B1080DACF04A}"/>
              </a:ext>
            </a:extLst>
          </p:cNvPr>
          <p:cNvCxnSpPr>
            <a:cxnSpLocks/>
            <a:stCxn id="77" idx="0"/>
          </p:cNvCxnSpPr>
          <p:nvPr/>
        </p:nvCxnSpPr>
        <p:spPr>
          <a:xfrm flipH="1" flipV="1">
            <a:off x="7854827" y="4430668"/>
            <a:ext cx="28505" cy="759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F3EF66FC-3A6F-4275-BCCA-FD9D88D505F8}"/>
              </a:ext>
            </a:extLst>
          </p:cNvPr>
          <p:cNvCxnSpPr>
            <a:cxnSpLocks/>
          </p:cNvCxnSpPr>
          <p:nvPr/>
        </p:nvCxnSpPr>
        <p:spPr>
          <a:xfrm flipH="1" flipV="1">
            <a:off x="2545098" y="3065358"/>
            <a:ext cx="130086" cy="362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10B24B92-39CF-4EEB-B3E7-133F8D7E0A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748" y="1208291"/>
            <a:ext cx="1780724" cy="89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3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86515C4-D487-4D05-B09E-56E349D4E1F0}"/>
              </a:ext>
            </a:extLst>
          </p:cNvPr>
          <p:cNvGrpSpPr/>
          <p:nvPr/>
        </p:nvGrpSpPr>
        <p:grpSpPr>
          <a:xfrm>
            <a:off x="169680" y="56614"/>
            <a:ext cx="9517087" cy="2661719"/>
            <a:chOff x="169680" y="56614"/>
            <a:chExt cx="9517087" cy="266171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A4D04B61-43F4-4E46-89BE-595C64835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9782" y="140250"/>
              <a:ext cx="3312120" cy="257808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F7C5E21D-0A3D-425C-B44D-55E098D6C28A}"/>
                </a:ext>
              </a:extLst>
            </p:cNvPr>
            <p:cNvSpPr txBox="1"/>
            <p:nvPr/>
          </p:nvSpPr>
          <p:spPr>
            <a:xfrm>
              <a:off x="169680" y="403990"/>
              <a:ext cx="555979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800" dirty="0"/>
                <a:t>Can you draw these </a:t>
              </a:r>
              <a:r>
                <a:rPr lang="en-GB" sz="2800" u="sng" dirty="0"/>
                <a:t>accurately</a:t>
              </a:r>
              <a:r>
                <a:rPr lang="en-GB" sz="2800" dirty="0"/>
                <a:t> using </a:t>
              </a:r>
            </a:p>
            <a:p>
              <a:pPr algn="ctr"/>
              <a:r>
                <a:rPr lang="en-GB" sz="2800" dirty="0"/>
                <a:t>a ruler, protractor and compass?</a:t>
              </a:r>
            </a:p>
          </p:txBody>
        </p:sp>
        <p:pic>
          <p:nvPicPr>
            <p:cNvPr id="5" name="Picture 6" descr="Image result for protractor no white">
              <a:extLst>
                <a:ext uri="{FF2B5EF4-FFF2-40B4-BE49-F238E27FC236}">
                  <a16:creationId xmlns:a16="http://schemas.microsoft.com/office/drawing/2014/main" xmlns="" id="{377D7633-D884-4BAB-A93C-2719D9D78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6075" y="56614"/>
              <a:ext cx="1780692" cy="928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23820922-1DA7-4C05-85CC-D0F1BE0E1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7748" y="1208291"/>
              <a:ext cx="1780724" cy="892217"/>
            </a:xfrm>
            <a:prstGeom prst="rect">
              <a:avLst/>
            </a:prstGeom>
          </p:spPr>
        </p:pic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29BB36EF-8AAD-4524-9D13-53E2EA5018F7}"/>
              </a:ext>
            </a:extLst>
          </p:cNvPr>
          <p:cNvCxnSpPr>
            <a:cxnSpLocks/>
          </p:cNvCxnSpPr>
          <p:nvPr/>
        </p:nvCxnSpPr>
        <p:spPr>
          <a:xfrm>
            <a:off x="2523281" y="1869015"/>
            <a:ext cx="0" cy="25872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F1C00590-6327-41E8-A9A9-AB2CC908D010}"/>
              </a:ext>
            </a:extLst>
          </p:cNvPr>
          <p:cNvCxnSpPr>
            <a:cxnSpLocks/>
          </p:cNvCxnSpPr>
          <p:nvPr/>
        </p:nvCxnSpPr>
        <p:spPr>
          <a:xfrm flipH="1">
            <a:off x="2523281" y="2575560"/>
            <a:ext cx="2221439" cy="188069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4F601691-13F0-4E69-BFFC-65510255AD17}"/>
              </a:ext>
            </a:extLst>
          </p:cNvPr>
          <p:cNvCxnSpPr>
            <a:cxnSpLocks/>
          </p:cNvCxnSpPr>
          <p:nvPr/>
        </p:nvCxnSpPr>
        <p:spPr>
          <a:xfrm flipH="1" flipV="1">
            <a:off x="2523281" y="4456254"/>
            <a:ext cx="910799" cy="16002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62520C44-1F65-45EA-B8C3-844B47DB548E}"/>
              </a:ext>
            </a:extLst>
          </p:cNvPr>
          <p:cNvCxnSpPr>
            <a:cxnSpLocks/>
          </p:cNvCxnSpPr>
          <p:nvPr/>
        </p:nvCxnSpPr>
        <p:spPr>
          <a:xfrm flipH="1" flipV="1">
            <a:off x="1630680" y="2087880"/>
            <a:ext cx="892601" cy="23683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1DE62EEC-C3B6-4E2E-B99B-24627AAE3768}"/>
                  </a:ext>
                </a:extLst>
              </p:cNvPr>
              <p:cNvSpPr txBox="1"/>
              <p:nvPr/>
            </p:nvSpPr>
            <p:spPr>
              <a:xfrm>
                <a:off x="2980811" y="4175185"/>
                <a:ext cx="94929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b="0" dirty="0"/>
                  <a:t>100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DE62EEC-C3B6-4E2E-B99B-24627AAE3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0811" y="4175185"/>
                <a:ext cx="949299" cy="584775"/>
              </a:xfrm>
              <a:prstGeom prst="rect">
                <a:avLst/>
              </a:prstGeom>
              <a:blipFill>
                <a:blip r:embed="rId5"/>
                <a:stretch>
                  <a:fillRect l="-16667" t="-12500" r="-64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E74A9D51-7240-467A-AC91-EF4198B3516C}"/>
                  </a:ext>
                </a:extLst>
              </p:cNvPr>
              <p:cNvSpPr txBox="1"/>
              <p:nvPr/>
            </p:nvSpPr>
            <p:spPr>
              <a:xfrm>
                <a:off x="2625211" y="3016945"/>
                <a:ext cx="7409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5</a:t>
                </a:r>
                <a:r>
                  <a:rPr lang="en-GB" sz="3200" b="0" dirty="0"/>
                  <a:t>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74A9D51-7240-467A-AC91-EF4198B35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211" y="3016945"/>
                <a:ext cx="740908" cy="584775"/>
              </a:xfrm>
              <a:prstGeom prst="rect">
                <a:avLst/>
              </a:prstGeom>
              <a:blipFill>
                <a:blip r:embed="rId6"/>
                <a:stretch>
                  <a:fillRect l="-21488" t="-12500" r="-165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2598CA0F-0503-465F-A58B-C5E766913CC1}"/>
                  </a:ext>
                </a:extLst>
              </p:cNvPr>
              <p:cNvSpPr txBox="1"/>
              <p:nvPr/>
            </p:nvSpPr>
            <p:spPr>
              <a:xfrm>
                <a:off x="1253611" y="4276785"/>
                <a:ext cx="94929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b="0" dirty="0"/>
                  <a:t>190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98CA0F-0503-465F-A58B-C5E766913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611" y="4276785"/>
                <a:ext cx="949299" cy="584775"/>
              </a:xfrm>
              <a:prstGeom prst="rect">
                <a:avLst/>
              </a:prstGeom>
              <a:blipFill>
                <a:blip r:embed="rId7"/>
                <a:stretch>
                  <a:fillRect l="-16774" t="-12500" r="-129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3D819F92-B6EA-42F6-A060-DBF8C8DAC6F9}"/>
                  </a:ext>
                </a:extLst>
              </p:cNvPr>
              <p:cNvSpPr txBox="1"/>
              <p:nvPr/>
            </p:nvSpPr>
            <p:spPr>
              <a:xfrm>
                <a:off x="1741291" y="1848545"/>
                <a:ext cx="7409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b="0" dirty="0"/>
                  <a:t>20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819F92-B6EA-42F6-A060-DBF8C8DAC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291" y="1848545"/>
                <a:ext cx="740908" cy="584775"/>
              </a:xfrm>
              <a:prstGeom prst="rect">
                <a:avLst/>
              </a:prstGeom>
              <a:blipFill>
                <a:blip r:embed="rId8"/>
                <a:stretch>
                  <a:fillRect l="-21488" t="-12500" r="-165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10E6DBF7-755C-469F-A9B0-49A99C6CACB0}"/>
              </a:ext>
            </a:extLst>
          </p:cNvPr>
          <p:cNvCxnSpPr>
            <a:cxnSpLocks/>
          </p:cNvCxnSpPr>
          <p:nvPr/>
        </p:nvCxnSpPr>
        <p:spPr>
          <a:xfrm>
            <a:off x="7095281" y="2406948"/>
            <a:ext cx="0" cy="25872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25AAF8C6-E965-40B6-B3E0-8E2C4CAEBFA8}"/>
              </a:ext>
            </a:extLst>
          </p:cNvPr>
          <p:cNvCxnSpPr>
            <a:cxnSpLocks/>
          </p:cNvCxnSpPr>
          <p:nvPr/>
        </p:nvCxnSpPr>
        <p:spPr>
          <a:xfrm flipH="1">
            <a:off x="7095282" y="2739390"/>
            <a:ext cx="1553418" cy="2254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49F0AF4D-55A4-4DB9-B485-C14D07908A58}"/>
              </a:ext>
            </a:extLst>
          </p:cNvPr>
          <p:cNvCxnSpPr>
            <a:cxnSpLocks/>
          </p:cNvCxnSpPr>
          <p:nvPr/>
        </p:nvCxnSpPr>
        <p:spPr>
          <a:xfrm flipH="1" flipV="1">
            <a:off x="7095284" y="4994188"/>
            <a:ext cx="1769316" cy="13761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67B24908-F91B-423C-B679-CC27431548F7}"/>
              </a:ext>
            </a:extLst>
          </p:cNvPr>
          <p:cNvCxnSpPr>
            <a:cxnSpLocks/>
          </p:cNvCxnSpPr>
          <p:nvPr/>
        </p:nvCxnSpPr>
        <p:spPr>
          <a:xfrm flipH="1">
            <a:off x="6690360" y="4994187"/>
            <a:ext cx="404922" cy="17825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D82395C6-0347-4CF5-A2F9-26E91EFDE2F9}"/>
                  </a:ext>
                </a:extLst>
              </p:cNvPr>
              <p:cNvSpPr txBox="1"/>
              <p:nvPr/>
            </p:nvSpPr>
            <p:spPr>
              <a:xfrm>
                <a:off x="7552811" y="4713118"/>
                <a:ext cx="7409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95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 smtClean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82395C6-0347-4CF5-A2F9-26E91EFDE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811" y="4713118"/>
                <a:ext cx="740908" cy="584775"/>
              </a:xfrm>
              <a:prstGeom prst="rect">
                <a:avLst/>
              </a:prstGeom>
              <a:blipFill>
                <a:blip r:embed="rId9"/>
                <a:stretch>
                  <a:fillRect l="-21311" t="-12500" r="-82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74A8A3BC-7C11-4631-B7E0-AF5BD4FEF8DF}"/>
                  </a:ext>
                </a:extLst>
              </p:cNvPr>
              <p:cNvSpPr txBox="1"/>
              <p:nvPr/>
            </p:nvSpPr>
            <p:spPr>
              <a:xfrm>
                <a:off x="7142347" y="3445150"/>
                <a:ext cx="7409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35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4A8A3BC-7C11-4631-B7E0-AF5BD4FEF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347" y="3445150"/>
                <a:ext cx="740908" cy="584775"/>
              </a:xfrm>
              <a:prstGeom prst="rect">
                <a:avLst/>
              </a:prstGeom>
              <a:blipFill>
                <a:blip r:embed="rId10"/>
                <a:stretch>
                  <a:fillRect l="-21488" t="-12500" r="-165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8DEC2379-EE82-4BFE-9A26-84479AC407DD}"/>
                  </a:ext>
                </a:extLst>
              </p:cNvPr>
              <p:cNvSpPr txBox="1"/>
              <p:nvPr/>
            </p:nvSpPr>
            <p:spPr>
              <a:xfrm>
                <a:off x="7014331" y="5403998"/>
                <a:ext cx="7409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/>
                  <a:t>63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DEC2379-EE82-4BFE-9A26-84479AC40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331" y="5403998"/>
                <a:ext cx="740908" cy="584775"/>
              </a:xfrm>
              <a:prstGeom prst="rect">
                <a:avLst/>
              </a:prstGeom>
              <a:blipFill>
                <a:blip r:embed="rId11"/>
                <a:stretch>
                  <a:fillRect l="-21488" t="-12500" r="-165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EECF8D75-908F-4112-A16D-80BB758A61E9}"/>
                  </a:ext>
                </a:extLst>
              </p:cNvPr>
              <p:cNvSpPr txBox="1"/>
              <p:nvPr/>
            </p:nvSpPr>
            <p:spPr>
              <a:xfrm>
                <a:off x="6112631" y="5299663"/>
                <a:ext cx="7409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b="0" dirty="0"/>
                  <a:t>58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/>
                      <m:t>°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ECF8D75-908F-4112-A16D-80BB758A61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631" y="5299663"/>
                <a:ext cx="740908" cy="584775"/>
              </a:xfrm>
              <a:prstGeom prst="rect">
                <a:avLst/>
              </a:prstGeom>
              <a:blipFill>
                <a:blip r:embed="rId12"/>
                <a:stretch>
                  <a:fillRect l="-21488" t="-12500" r="-165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40BEAFD8-FD2F-4855-858A-1D0FFE54DAE6}"/>
              </a:ext>
            </a:extLst>
          </p:cNvPr>
          <p:cNvCxnSpPr>
            <a:cxnSpLocks/>
          </p:cNvCxnSpPr>
          <p:nvPr/>
        </p:nvCxnSpPr>
        <p:spPr>
          <a:xfrm flipV="1">
            <a:off x="4925568" y="5007864"/>
            <a:ext cx="2170176" cy="7010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7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2"/>
          <p:cNvSpPr/>
          <p:nvPr/>
        </p:nvSpPr>
        <p:spPr>
          <a:xfrm>
            <a:off x="7097485" y="0"/>
            <a:ext cx="2704011" cy="479375"/>
          </a:xfrm>
          <a:prstGeom prst="roundRect">
            <a:avLst>
              <a:gd name="adj" fmla="val 7082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478226">
              <a:defRPr/>
            </a:pPr>
            <a:fld id="{6F1F6AC6-1D64-45EE-A157-703D61577F9D}" type="datetime4">
              <a:rPr lang="en-GB" sz="2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478226">
                <a:defRPr/>
              </a:pPr>
              <a:t>24 February 2020</a:t>
            </a:fld>
            <a:endParaRPr lang="en-GB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xmlns="" id="{CBD0ECA4-C960-4953-9859-1658EC9C0A74}"/>
              </a:ext>
            </a:extLst>
          </p:cNvPr>
          <p:cNvSpPr/>
          <p:nvPr/>
        </p:nvSpPr>
        <p:spPr>
          <a:xfrm>
            <a:off x="356307" y="156866"/>
            <a:ext cx="2632924" cy="2632924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5" name="Rounded Rectangle 1">
            <a:extLst>
              <a:ext uri="{FF2B5EF4-FFF2-40B4-BE49-F238E27FC236}">
                <a16:creationId xmlns:a16="http://schemas.microsoft.com/office/drawing/2014/main" xmlns="" id="{273CD5E6-A0D5-48C2-B8B8-8C755913EB31}"/>
              </a:ext>
            </a:extLst>
          </p:cNvPr>
          <p:cNvSpPr/>
          <p:nvPr/>
        </p:nvSpPr>
        <p:spPr>
          <a:xfrm>
            <a:off x="2370364" y="1470402"/>
            <a:ext cx="5165272" cy="850234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478226">
              <a:defRPr/>
            </a:pPr>
            <a:r>
              <a:rPr lang="en-GB" sz="30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 Pie Charts</a:t>
            </a:r>
            <a:endParaRPr lang="en-GB" sz="3033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6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BB0BFFE2-0655-4D75-819B-8054DD5C40EC}"/>
              </a:ext>
            </a:extLst>
          </p:cNvPr>
          <p:cNvSpPr/>
          <p:nvPr/>
        </p:nvSpPr>
        <p:spPr>
          <a:xfrm>
            <a:off x="5359791" y="84406"/>
            <a:ext cx="3235570" cy="49236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KNOWLEDGE CHECK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A728DF-F66F-485D-869C-A9E66C37E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088" y="84406"/>
            <a:ext cx="1629911" cy="1083212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69E643DC-E8BC-4254-A9A0-764C467AA1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412726"/>
              </p:ext>
            </p:extLst>
          </p:nvPr>
        </p:nvGraphicFramePr>
        <p:xfrm>
          <a:off x="73017" y="3046683"/>
          <a:ext cx="2383030" cy="358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949">
                  <a:extLst>
                    <a:ext uri="{9D8B030D-6E8A-4147-A177-3AD203B41FA5}">
                      <a16:colId xmlns:a16="http://schemas.microsoft.com/office/drawing/2014/main" xmlns="" val="60422947"/>
                    </a:ext>
                  </a:extLst>
                </a:gridCol>
                <a:gridCol w="1311081">
                  <a:extLst>
                    <a:ext uri="{9D8B030D-6E8A-4147-A177-3AD203B41FA5}">
                      <a16:colId xmlns:a16="http://schemas.microsoft.com/office/drawing/2014/main" xmlns="" val="2360892734"/>
                    </a:ext>
                  </a:extLst>
                </a:gridCol>
              </a:tblGrid>
              <a:tr h="92032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Subject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Number of Students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8725222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Cat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4813469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Dog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3208671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Fish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0512999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No Pet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8936464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3938647"/>
                  </a:ext>
                </a:extLst>
              </a:tr>
            </a:tbl>
          </a:graphicData>
        </a:graphic>
      </p:graphicFrame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F9F746B2-8504-45FB-9EF9-D78F5AF244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5" y="67753"/>
            <a:ext cx="1338308" cy="111769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01EB622-EFB5-4714-9321-00D10B5B185E}"/>
              </a:ext>
            </a:extLst>
          </p:cNvPr>
          <p:cNvSpPr txBox="1"/>
          <p:nvPr/>
        </p:nvSpPr>
        <p:spPr>
          <a:xfrm>
            <a:off x="529368" y="1563812"/>
            <a:ext cx="38597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Complete a Pie Chart to </a:t>
            </a:r>
          </a:p>
          <a:p>
            <a:pPr algn="ctr"/>
            <a:r>
              <a:rPr lang="en-GB" sz="2400" dirty="0"/>
              <a:t>show this information clearly.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77F1D2D-7D5B-4160-ACFB-E93B3E765396}"/>
              </a:ext>
            </a:extLst>
          </p:cNvPr>
          <p:cNvSpPr txBox="1"/>
          <p:nvPr/>
        </p:nvSpPr>
        <p:spPr>
          <a:xfrm>
            <a:off x="1658403" y="162905"/>
            <a:ext cx="3459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Jenny surveyed 90 </a:t>
            </a:r>
          </a:p>
          <a:p>
            <a:pPr algn="ctr"/>
            <a:r>
              <a:rPr lang="en-GB" sz="2400" dirty="0"/>
              <a:t>students in Year 8 </a:t>
            </a:r>
          </a:p>
          <a:p>
            <a:pPr algn="ctr"/>
            <a:r>
              <a:rPr lang="en-GB" sz="2400" dirty="0"/>
              <a:t>about their favourite pets.</a:t>
            </a:r>
          </a:p>
        </p:txBody>
      </p:sp>
    </p:spTree>
    <p:extLst>
      <p:ext uri="{BB962C8B-B14F-4D97-AF65-F5344CB8AC3E}">
        <p14:creationId xmlns:p14="http://schemas.microsoft.com/office/powerpoint/2010/main" val="126362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BB0BFFE2-0655-4D75-819B-8054DD5C40EC}"/>
              </a:ext>
            </a:extLst>
          </p:cNvPr>
          <p:cNvSpPr/>
          <p:nvPr/>
        </p:nvSpPr>
        <p:spPr>
          <a:xfrm>
            <a:off x="5359791" y="84406"/>
            <a:ext cx="3235570" cy="49236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KNOWLEDGE CHECK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A728DF-F66F-485D-869C-A9E66C37E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088" y="84406"/>
            <a:ext cx="1629911" cy="108321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1F845F0-C2E7-49D2-BCF4-99F378FCC85D}"/>
              </a:ext>
            </a:extLst>
          </p:cNvPr>
          <p:cNvGrpSpPr/>
          <p:nvPr/>
        </p:nvGrpSpPr>
        <p:grpSpPr>
          <a:xfrm>
            <a:off x="5974763" y="2236607"/>
            <a:ext cx="3240000" cy="3240000"/>
            <a:chOff x="5731694" y="2236607"/>
            <a:chExt cx="3240000" cy="3240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4F34E216-00D8-41B8-B596-004557901A8E}"/>
                </a:ext>
              </a:extLst>
            </p:cNvPr>
            <p:cNvSpPr/>
            <p:nvPr/>
          </p:nvSpPr>
          <p:spPr>
            <a:xfrm>
              <a:off x="5731694" y="2236607"/>
              <a:ext cx="3240000" cy="32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9A2B923D-124C-4ED5-97E2-287242B0919E}"/>
                </a:ext>
              </a:extLst>
            </p:cNvPr>
            <p:cNvCxnSpPr>
              <a:stCxn id="8" idx="0"/>
            </p:cNvCxnSpPr>
            <p:nvPr/>
          </p:nvCxnSpPr>
          <p:spPr>
            <a:xfrm flipH="1">
              <a:off x="7347895" y="2236607"/>
              <a:ext cx="3799" cy="16164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DC877DB-13CC-4954-B0BF-68676513A36F}"/>
              </a:ext>
            </a:extLst>
          </p:cNvPr>
          <p:cNvSpPr txBox="1"/>
          <p:nvPr/>
        </p:nvSpPr>
        <p:spPr>
          <a:xfrm>
            <a:off x="1658403" y="162905"/>
            <a:ext cx="3459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Jenny surveyed 90 </a:t>
            </a:r>
          </a:p>
          <a:p>
            <a:pPr algn="ctr"/>
            <a:r>
              <a:rPr lang="en-GB" sz="2400" dirty="0"/>
              <a:t>students in Year 8 </a:t>
            </a:r>
          </a:p>
          <a:p>
            <a:pPr algn="ctr"/>
            <a:r>
              <a:rPr lang="en-GB" sz="2400" dirty="0"/>
              <a:t>about their favourite pets.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EA0018E-BE4C-4ED4-9FF8-98DF593F6AF0}"/>
              </a:ext>
            </a:extLst>
          </p:cNvPr>
          <p:cNvSpPr txBox="1"/>
          <p:nvPr/>
        </p:nvSpPr>
        <p:spPr>
          <a:xfrm>
            <a:off x="5313304" y="2910377"/>
            <a:ext cx="678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Fish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C55E069-D111-4E65-999F-6CEB849A7ADF}"/>
              </a:ext>
            </a:extLst>
          </p:cNvPr>
          <p:cNvSpPr txBox="1"/>
          <p:nvPr/>
        </p:nvSpPr>
        <p:spPr>
          <a:xfrm>
            <a:off x="8942459" y="2334466"/>
            <a:ext cx="595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3A44C66-30A1-445A-8279-1D52F27625B7}"/>
              </a:ext>
            </a:extLst>
          </p:cNvPr>
          <p:cNvSpPr txBox="1"/>
          <p:nvPr/>
        </p:nvSpPr>
        <p:spPr>
          <a:xfrm>
            <a:off x="6217943" y="1781604"/>
            <a:ext cx="102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No Pet</a:t>
            </a:r>
          </a:p>
        </p:txBody>
      </p:sp>
      <p:sp>
        <p:nvSpPr>
          <p:cNvPr id="15" name="Pie 25">
            <a:extLst>
              <a:ext uri="{FF2B5EF4-FFF2-40B4-BE49-F238E27FC236}">
                <a16:creationId xmlns:a16="http://schemas.microsoft.com/office/drawing/2014/main" xmlns="" id="{B5189BE3-23DD-44C6-A006-70CE9E9C087F}"/>
              </a:ext>
            </a:extLst>
          </p:cNvPr>
          <p:cNvSpPr/>
          <p:nvPr/>
        </p:nvSpPr>
        <p:spPr>
          <a:xfrm rot="19807483">
            <a:off x="5970963" y="2238134"/>
            <a:ext cx="3240000" cy="3240000"/>
          </a:xfrm>
          <a:prstGeom prst="pie">
            <a:avLst>
              <a:gd name="adj1" fmla="val 17998125"/>
              <a:gd name="adj2" fmla="val 3559876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xmlns="" id="{69E643DC-E8BC-4254-A9A0-764C467AA1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425530"/>
                  </p:ext>
                </p:extLst>
              </p:nvPr>
            </p:nvGraphicFramePr>
            <p:xfrm>
              <a:off x="73017" y="3046683"/>
              <a:ext cx="4951596" cy="35863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949">
                      <a:extLst>
                        <a:ext uri="{9D8B030D-6E8A-4147-A177-3AD203B41FA5}">
                          <a16:colId xmlns:a16="http://schemas.microsoft.com/office/drawing/2014/main" xmlns="" val="60422947"/>
                        </a:ext>
                      </a:extLst>
                    </a:gridCol>
                    <a:gridCol w="1311081">
                      <a:extLst>
                        <a:ext uri="{9D8B030D-6E8A-4147-A177-3AD203B41FA5}">
                          <a16:colId xmlns:a16="http://schemas.microsoft.com/office/drawing/2014/main" xmlns="" val="2360892734"/>
                        </a:ext>
                      </a:extLst>
                    </a:gridCol>
                    <a:gridCol w="1373831">
                      <a:extLst>
                        <a:ext uri="{9D8B030D-6E8A-4147-A177-3AD203B41FA5}">
                          <a16:colId xmlns:a16="http://schemas.microsoft.com/office/drawing/2014/main" xmlns="" val="2016211485"/>
                        </a:ext>
                      </a:extLst>
                    </a:gridCol>
                    <a:gridCol w="1194735">
                      <a:extLst>
                        <a:ext uri="{9D8B030D-6E8A-4147-A177-3AD203B41FA5}">
                          <a16:colId xmlns:a16="http://schemas.microsoft.com/office/drawing/2014/main" xmlns="" val="3594749488"/>
                        </a:ext>
                      </a:extLst>
                    </a:gridCol>
                  </a:tblGrid>
                  <a:tr h="9203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288725222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 x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7481346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Dog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35 x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140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23208671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Fish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 x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2051299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No Pet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 x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358936464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4039386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69E643DC-E8BC-4254-A9A0-764C467AA1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425530"/>
                  </p:ext>
                </p:extLst>
              </p:nvPr>
            </p:nvGraphicFramePr>
            <p:xfrm>
              <a:off x="73017" y="3046683"/>
              <a:ext cx="4951596" cy="35863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949">
                      <a:extLst>
                        <a:ext uri="{9D8B030D-6E8A-4147-A177-3AD203B41FA5}">
                          <a16:colId xmlns:a16="http://schemas.microsoft.com/office/drawing/2014/main" val="60422947"/>
                        </a:ext>
                      </a:extLst>
                    </a:gridCol>
                    <a:gridCol w="1311081">
                      <a:extLst>
                        <a:ext uri="{9D8B030D-6E8A-4147-A177-3AD203B41FA5}">
                          <a16:colId xmlns:a16="http://schemas.microsoft.com/office/drawing/2014/main" val="2360892734"/>
                        </a:ext>
                      </a:extLst>
                    </a:gridCol>
                    <a:gridCol w="1373831">
                      <a:extLst>
                        <a:ext uri="{9D8B030D-6E8A-4147-A177-3AD203B41FA5}">
                          <a16:colId xmlns:a16="http://schemas.microsoft.com/office/drawing/2014/main" val="2016211485"/>
                        </a:ext>
                      </a:extLst>
                    </a:gridCol>
                    <a:gridCol w="1194735">
                      <a:extLst>
                        <a:ext uri="{9D8B030D-6E8A-4147-A177-3AD203B41FA5}">
                          <a16:colId xmlns:a16="http://schemas.microsoft.com/office/drawing/2014/main" val="3594749488"/>
                        </a:ext>
                      </a:extLst>
                    </a:gridCol>
                  </a:tblGrid>
                  <a:tr h="9203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8725222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172727" r="-87611" b="-4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172727" r="-1020" b="-4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481346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Dog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272727" r="-87611" b="-3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272727" r="-1020" b="-3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208671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Fish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372727" r="-87611" b="-2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372727" r="-1020" b="-2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051299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No Pet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478161" r="-87611" b="-1195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478161" r="-1020" b="-1195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8936464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571591" r="-1020" b="-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39386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6" name="Pie 8">
            <a:extLst>
              <a:ext uri="{FF2B5EF4-FFF2-40B4-BE49-F238E27FC236}">
                <a16:creationId xmlns:a16="http://schemas.microsoft.com/office/drawing/2014/main" xmlns="" id="{E46AD7B5-918A-4EAB-B613-E08B82E83990}"/>
              </a:ext>
            </a:extLst>
          </p:cNvPr>
          <p:cNvSpPr/>
          <p:nvPr/>
        </p:nvSpPr>
        <p:spPr>
          <a:xfrm>
            <a:off x="5974008" y="2233016"/>
            <a:ext cx="3240000" cy="3240000"/>
          </a:xfrm>
          <a:prstGeom prst="pie">
            <a:avLst>
              <a:gd name="adj1" fmla="val 1782525"/>
              <a:gd name="adj2" fmla="val 10967623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6" name="Pie 8">
            <a:extLst>
              <a:ext uri="{FF2B5EF4-FFF2-40B4-BE49-F238E27FC236}">
                <a16:creationId xmlns:a16="http://schemas.microsoft.com/office/drawing/2014/main" xmlns="" id="{3CE65115-136D-4D91-B472-08DFB5F72DC4}"/>
              </a:ext>
            </a:extLst>
          </p:cNvPr>
          <p:cNvSpPr/>
          <p:nvPr/>
        </p:nvSpPr>
        <p:spPr>
          <a:xfrm>
            <a:off x="5970388" y="2233016"/>
            <a:ext cx="3240000" cy="3240000"/>
          </a:xfrm>
          <a:prstGeom prst="pie">
            <a:avLst>
              <a:gd name="adj1" fmla="val 10197803"/>
              <a:gd name="adj2" fmla="val 14121680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55ED939-3C7D-45B0-96F1-ADB413FEA232}"/>
              </a:ext>
            </a:extLst>
          </p:cNvPr>
          <p:cNvSpPr txBox="1"/>
          <p:nvPr/>
        </p:nvSpPr>
        <p:spPr>
          <a:xfrm>
            <a:off x="8067472" y="551444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Dog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F9F746B2-8504-45FB-9EF9-D78F5AF244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5" y="67753"/>
            <a:ext cx="1338308" cy="111769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01EB622-EFB5-4714-9321-00D10B5B185E}"/>
              </a:ext>
            </a:extLst>
          </p:cNvPr>
          <p:cNvSpPr txBox="1"/>
          <p:nvPr/>
        </p:nvSpPr>
        <p:spPr>
          <a:xfrm>
            <a:off x="529368" y="1563812"/>
            <a:ext cx="38597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Complete a Pie Chart to </a:t>
            </a:r>
          </a:p>
          <a:p>
            <a:pPr algn="ctr"/>
            <a:r>
              <a:rPr lang="en-GB" sz="2400" dirty="0"/>
              <a:t>show this information clearly.</a:t>
            </a:r>
          </a:p>
        </p:txBody>
      </p:sp>
      <p:sp>
        <p:nvSpPr>
          <p:cNvPr id="11" name="Pie 9">
            <a:extLst>
              <a:ext uri="{FF2B5EF4-FFF2-40B4-BE49-F238E27FC236}">
                <a16:creationId xmlns:a16="http://schemas.microsoft.com/office/drawing/2014/main" xmlns="" id="{F37992F1-CA10-4FBA-9F8F-9754C4F04408}"/>
              </a:ext>
            </a:extLst>
          </p:cNvPr>
          <p:cNvSpPr/>
          <p:nvPr/>
        </p:nvSpPr>
        <p:spPr>
          <a:xfrm rot="3604171">
            <a:off x="5974008" y="2233016"/>
            <a:ext cx="3240000" cy="3240000"/>
          </a:xfrm>
          <a:prstGeom prst="pie">
            <a:avLst>
              <a:gd name="adj1" fmla="val 10131859"/>
              <a:gd name="adj2" fmla="val 12593159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76F02CC-1DD5-4532-90C9-F47F7AD55FA3}"/>
              </a:ext>
            </a:extLst>
          </p:cNvPr>
          <p:cNvSpPr txBox="1"/>
          <p:nvPr/>
        </p:nvSpPr>
        <p:spPr>
          <a:xfrm>
            <a:off x="5100924" y="1329876"/>
            <a:ext cx="4732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u="sng" dirty="0"/>
              <a:t>Favourite Pets of 90 Year 8 Students.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5C43988-6EC6-4741-A354-2E8B39E261B9}"/>
              </a:ext>
            </a:extLst>
          </p:cNvPr>
          <p:cNvSpPr txBox="1"/>
          <p:nvPr/>
        </p:nvSpPr>
        <p:spPr>
          <a:xfrm>
            <a:off x="7974022" y="309323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7D111F8-9927-4F6E-9F25-C5BCC0EAF045}"/>
              </a:ext>
            </a:extLst>
          </p:cNvPr>
          <p:cNvSpPr txBox="1"/>
          <p:nvPr/>
        </p:nvSpPr>
        <p:spPr>
          <a:xfrm>
            <a:off x="7096275" y="435680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35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90680BB-CE19-404E-8D56-44D7B3C1E61B}"/>
              </a:ext>
            </a:extLst>
          </p:cNvPr>
          <p:cNvSpPr txBox="1"/>
          <p:nvPr/>
        </p:nvSpPr>
        <p:spPr>
          <a:xfrm>
            <a:off x="6206954" y="317811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9CD45F9-8DF0-4E09-BBEE-73B9F1BC432E}"/>
              </a:ext>
            </a:extLst>
          </p:cNvPr>
          <p:cNvSpPr txBox="1"/>
          <p:nvPr/>
        </p:nvSpPr>
        <p:spPr>
          <a:xfrm>
            <a:off x="6949663" y="245083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1553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EA7DE0-BD42-4440-B3AE-9AF4203A5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36" y="71436"/>
            <a:ext cx="2286000" cy="2000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0DC3593-4C33-4DAF-8AD7-2651E3985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737" y="0"/>
            <a:ext cx="2133600" cy="2143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642E28-5A4D-4E76-A5B2-E1D99A7013C4}"/>
              </a:ext>
            </a:extLst>
          </p:cNvPr>
          <p:cNvSpPr txBox="1"/>
          <p:nvPr/>
        </p:nvSpPr>
        <p:spPr>
          <a:xfrm>
            <a:off x="2706271" y="656063"/>
            <a:ext cx="4554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90 students were asked what their </a:t>
            </a:r>
          </a:p>
          <a:p>
            <a:pPr algn="ctr"/>
            <a:r>
              <a:rPr lang="en-GB" sz="2400" dirty="0"/>
              <a:t>favourite sport was.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2E1B6DC-78ED-48C0-8C6C-A45F0A6A0BEC}"/>
              </a:ext>
            </a:extLst>
          </p:cNvPr>
          <p:cNvSpPr txBox="1"/>
          <p:nvPr/>
        </p:nvSpPr>
        <p:spPr>
          <a:xfrm>
            <a:off x="2560251" y="1979850"/>
            <a:ext cx="3809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20 students preferred tennis.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D7DDC3-A8B2-40AC-9D8E-3C9DCE4D0B50}"/>
              </a:ext>
            </a:extLst>
          </p:cNvPr>
          <p:cNvSpPr txBox="1"/>
          <p:nvPr/>
        </p:nvSpPr>
        <p:spPr>
          <a:xfrm>
            <a:off x="5115977" y="2811341"/>
            <a:ext cx="289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10 students liked golf.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D7FFAC2-AEA4-42C1-B5AB-5A686F43B688}"/>
              </a:ext>
            </a:extLst>
          </p:cNvPr>
          <p:cNvSpPr txBox="1"/>
          <p:nvPr/>
        </p:nvSpPr>
        <p:spPr>
          <a:xfrm>
            <a:off x="982433" y="3584995"/>
            <a:ext cx="6183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Football was the favourite sport for 30 students.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FD4AB87-FF94-4AA7-9BD2-3BA1A7843519}"/>
              </a:ext>
            </a:extLst>
          </p:cNvPr>
          <p:cNvSpPr txBox="1"/>
          <p:nvPr/>
        </p:nvSpPr>
        <p:spPr>
          <a:xfrm>
            <a:off x="4858662" y="4342240"/>
            <a:ext cx="340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15 students chose cricket.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578EC90-4A7D-4E80-997A-1AC42D63902F}"/>
              </a:ext>
            </a:extLst>
          </p:cNvPr>
          <p:cNvSpPr txBox="1"/>
          <p:nvPr/>
        </p:nvSpPr>
        <p:spPr>
          <a:xfrm>
            <a:off x="1062672" y="5128773"/>
            <a:ext cx="3930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15 students picked basketball.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5DCB0A9-3434-44FE-9560-293C44F1D544}"/>
              </a:ext>
            </a:extLst>
          </p:cNvPr>
          <p:cNvSpPr txBox="1"/>
          <p:nvPr/>
        </p:nvSpPr>
        <p:spPr>
          <a:xfrm>
            <a:off x="4074273" y="6088600"/>
            <a:ext cx="5492081" cy="584775"/>
          </a:xfrm>
          <a:prstGeom prst="rect">
            <a:avLst/>
          </a:prstGeom>
          <a:solidFill>
            <a:srgbClr val="AAE121"/>
          </a:solidFill>
        </p:spPr>
        <p:txBody>
          <a:bodyPr wrap="none" rtlCol="0">
            <a:spAutoFit/>
          </a:bodyPr>
          <a:lstStyle/>
          <a:p>
            <a:r>
              <a:rPr lang="en-GB" sz="3200" dirty="0"/>
              <a:t>How can we compare this data?</a:t>
            </a:r>
          </a:p>
        </p:txBody>
      </p:sp>
    </p:spTree>
    <p:extLst>
      <p:ext uri="{BB962C8B-B14F-4D97-AF65-F5344CB8AC3E}">
        <p14:creationId xmlns:p14="http://schemas.microsoft.com/office/powerpoint/2010/main" val="369831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D41AAD7-E9B9-4B2A-912E-8FDBE06C4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36" y="71436"/>
            <a:ext cx="2286000" cy="2000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7B4A1D-6F1E-4777-BC93-526B78214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737" y="0"/>
            <a:ext cx="2133600" cy="21431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119894E-9EA7-49BF-9B2B-C2ED089C002F}"/>
              </a:ext>
            </a:extLst>
          </p:cNvPr>
          <p:cNvSpPr/>
          <p:nvPr/>
        </p:nvSpPr>
        <p:spPr>
          <a:xfrm>
            <a:off x="327900" y="5848520"/>
            <a:ext cx="487873" cy="4878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1C4A0770-DC27-4256-9C88-7FEF6C78B618}"/>
              </a:ext>
            </a:extLst>
          </p:cNvPr>
          <p:cNvSpPr/>
          <p:nvPr/>
        </p:nvSpPr>
        <p:spPr>
          <a:xfrm>
            <a:off x="1295502" y="5360648"/>
            <a:ext cx="487873" cy="975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058D062-5004-4008-BE81-263C414E9485}"/>
              </a:ext>
            </a:extLst>
          </p:cNvPr>
          <p:cNvSpPr/>
          <p:nvPr/>
        </p:nvSpPr>
        <p:spPr>
          <a:xfrm>
            <a:off x="2305286" y="5604584"/>
            <a:ext cx="487873" cy="73180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86E004F-18E1-4D13-A58C-B7AEA9B8BBDF}"/>
              </a:ext>
            </a:extLst>
          </p:cNvPr>
          <p:cNvSpPr/>
          <p:nvPr/>
        </p:nvSpPr>
        <p:spPr>
          <a:xfrm>
            <a:off x="3315070" y="5604584"/>
            <a:ext cx="487873" cy="73180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9D2C6010-1826-4173-902B-92BC57DB5EDB}"/>
              </a:ext>
            </a:extLst>
          </p:cNvPr>
          <p:cNvSpPr/>
          <p:nvPr/>
        </p:nvSpPr>
        <p:spPr>
          <a:xfrm>
            <a:off x="4324852" y="4872775"/>
            <a:ext cx="487873" cy="14636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DCFC0D0-12D2-407E-B024-0AE7AAB7E4D9}"/>
              </a:ext>
            </a:extLst>
          </p:cNvPr>
          <p:cNvSpPr txBox="1"/>
          <p:nvPr/>
        </p:nvSpPr>
        <p:spPr>
          <a:xfrm>
            <a:off x="251501" y="4773128"/>
            <a:ext cx="884598" cy="875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10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71C1CF0-7B09-4744-9767-4401F1004C03}"/>
              </a:ext>
            </a:extLst>
          </p:cNvPr>
          <p:cNvSpPr txBox="1"/>
          <p:nvPr/>
        </p:nvSpPr>
        <p:spPr>
          <a:xfrm>
            <a:off x="1213058" y="4365077"/>
            <a:ext cx="884598" cy="875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20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F4641EE-74A3-4671-AFD0-5E9D96EEA265}"/>
              </a:ext>
            </a:extLst>
          </p:cNvPr>
          <p:cNvSpPr txBox="1"/>
          <p:nvPr/>
        </p:nvSpPr>
        <p:spPr>
          <a:xfrm>
            <a:off x="2225272" y="4602983"/>
            <a:ext cx="884598" cy="875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15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0777C17-6AE9-4EE1-9ACC-CB8B402A272C}"/>
              </a:ext>
            </a:extLst>
          </p:cNvPr>
          <p:cNvSpPr txBox="1"/>
          <p:nvPr/>
        </p:nvSpPr>
        <p:spPr>
          <a:xfrm>
            <a:off x="3194725" y="4574226"/>
            <a:ext cx="884598" cy="875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15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98C7FA2-00FD-4236-A775-F972CE0B69F3}"/>
              </a:ext>
            </a:extLst>
          </p:cNvPr>
          <p:cNvSpPr txBox="1"/>
          <p:nvPr/>
        </p:nvSpPr>
        <p:spPr>
          <a:xfrm>
            <a:off x="4257095" y="3918026"/>
            <a:ext cx="884598" cy="875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30</a:t>
            </a:r>
            <a:endParaRPr lang="en-GB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C4321D4A-7B7C-4099-8425-EF8F5B72A55B}"/>
              </a:ext>
            </a:extLst>
          </p:cNvPr>
          <p:cNvGrpSpPr/>
          <p:nvPr/>
        </p:nvGrpSpPr>
        <p:grpSpPr>
          <a:xfrm>
            <a:off x="7396651" y="3130508"/>
            <a:ext cx="2083015" cy="2083014"/>
            <a:chOff x="7998829" y="4728647"/>
            <a:chExt cx="1729357" cy="1729357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0D2CB25C-80F0-49E7-BFC5-EA14E353261F}"/>
                </a:ext>
              </a:extLst>
            </p:cNvPr>
            <p:cNvSpPr/>
            <p:nvPr/>
          </p:nvSpPr>
          <p:spPr>
            <a:xfrm>
              <a:off x="7998829" y="4728647"/>
              <a:ext cx="1729357" cy="172935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latin typeface="Comic Sans MS" panose="030F0702030302020204" pitchFamily="66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BC2856CD-5F3C-42A1-88E1-190E119A4D1E}"/>
                </a:ext>
              </a:extLst>
            </p:cNvPr>
            <p:cNvSpPr txBox="1"/>
            <p:nvPr/>
          </p:nvSpPr>
          <p:spPr>
            <a:xfrm>
              <a:off x="8604701" y="5276090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30</a:t>
              </a:r>
              <a:endParaRPr lang="en-GB" dirty="0"/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1ED2CB40-87F5-4956-930D-8F091CD77FDC}"/>
              </a:ext>
            </a:extLst>
          </p:cNvPr>
          <p:cNvSpPr/>
          <p:nvPr/>
        </p:nvSpPr>
        <p:spPr>
          <a:xfrm>
            <a:off x="5474823" y="3130508"/>
            <a:ext cx="1599335" cy="15993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65374988-3B5B-4A49-A80E-5B2A1396C67A}"/>
              </a:ext>
            </a:extLst>
          </p:cNvPr>
          <p:cNvSpPr/>
          <p:nvPr/>
        </p:nvSpPr>
        <p:spPr>
          <a:xfrm>
            <a:off x="6618046" y="4139351"/>
            <a:ext cx="1354268" cy="135426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4D15BDE-07E8-4391-A594-7971251B40D9}"/>
              </a:ext>
            </a:extLst>
          </p:cNvPr>
          <p:cNvSpPr/>
          <p:nvPr/>
        </p:nvSpPr>
        <p:spPr>
          <a:xfrm>
            <a:off x="7459256" y="5035698"/>
            <a:ext cx="1354268" cy="1354268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F382F213-4CFC-44CA-A899-B7D4BF36DF35}"/>
              </a:ext>
            </a:extLst>
          </p:cNvPr>
          <p:cNvSpPr/>
          <p:nvPr/>
        </p:nvSpPr>
        <p:spPr>
          <a:xfrm>
            <a:off x="6570285" y="2642357"/>
            <a:ext cx="947684" cy="94768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AFAA720-956A-4EB2-8B03-9F9001870295}"/>
              </a:ext>
            </a:extLst>
          </p:cNvPr>
          <p:cNvSpPr txBox="1"/>
          <p:nvPr/>
        </p:nvSpPr>
        <p:spPr>
          <a:xfrm>
            <a:off x="6739904" y="2794029"/>
            <a:ext cx="786231" cy="7785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10</a:t>
            </a:r>
            <a:endParaRPr lang="en-GB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BEE4F67-D2D1-460E-8C38-20885BA4A656}"/>
              </a:ext>
            </a:extLst>
          </p:cNvPr>
          <p:cNvSpPr txBox="1"/>
          <p:nvPr/>
        </p:nvSpPr>
        <p:spPr>
          <a:xfrm>
            <a:off x="5912565" y="3591032"/>
            <a:ext cx="786231" cy="7785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20</a:t>
            </a:r>
            <a:endParaRPr lang="en-GB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C0778D3-CC84-4F62-ACFD-D1D43E68AE6D}"/>
              </a:ext>
            </a:extLst>
          </p:cNvPr>
          <p:cNvSpPr txBox="1"/>
          <p:nvPr/>
        </p:nvSpPr>
        <p:spPr>
          <a:xfrm>
            <a:off x="6939734" y="4494834"/>
            <a:ext cx="786231" cy="7785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15</a:t>
            </a:r>
            <a:endParaRPr lang="en-GB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F4D33D1-97CE-40AF-B0FE-6D5FD5A21CD4}"/>
              </a:ext>
            </a:extLst>
          </p:cNvPr>
          <p:cNvSpPr txBox="1"/>
          <p:nvPr/>
        </p:nvSpPr>
        <p:spPr>
          <a:xfrm>
            <a:off x="7771478" y="5391182"/>
            <a:ext cx="786231" cy="7785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15</a:t>
            </a:r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D5EF582-560C-448E-ABDA-441D7026110E}"/>
              </a:ext>
            </a:extLst>
          </p:cNvPr>
          <p:cNvSpPr txBox="1"/>
          <p:nvPr/>
        </p:nvSpPr>
        <p:spPr>
          <a:xfrm>
            <a:off x="5378212" y="1772855"/>
            <a:ext cx="1891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Bubbles?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44F2D2D-4237-4BD3-9BE5-792372C7A38D}"/>
              </a:ext>
            </a:extLst>
          </p:cNvPr>
          <p:cNvSpPr txBox="1"/>
          <p:nvPr/>
        </p:nvSpPr>
        <p:spPr>
          <a:xfrm>
            <a:off x="3157801" y="1772855"/>
            <a:ext cx="1204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Bars?</a:t>
            </a:r>
          </a:p>
        </p:txBody>
      </p:sp>
    </p:spTree>
    <p:extLst>
      <p:ext uri="{BB962C8B-B14F-4D97-AF65-F5344CB8AC3E}">
        <p14:creationId xmlns:p14="http://schemas.microsoft.com/office/powerpoint/2010/main" val="65433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5CFD5C5-2915-497D-86BF-147A2709B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24" y="157706"/>
            <a:ext cx="4799376" cy="2743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047CC21-5A10-4F05-AF55-D918F6944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303" y="1382070"/>
            <a:ext cx="4011658" cy="2667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7368546-9B5C-4FB1-8774-137FDDFA6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36" y="3723317"/>
            <a:ext cx="3425190" cy="2770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123DB8E-1745-4D1E-A7D0-582EA144C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818" y="4360792"/>
            <a:ext cx="5329646" cy="2230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E66230-B598-400E-A4DD-1B6FFB7AFAD0}"/>
              </a:ext>
            </a:extLst>
          </p:cNvPr>
          <p:cNvSpPr txBox="1"/>
          <p:nvPr/>
        </p:nvSpPr>
        <p:spPr>
          <a:xfrm>
            <a:off x="5568964" y="329164"/>
            <a:ext cx="3048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dirty="0"/>
              <a:t>We’ll use a pie!</a:t>
            </a:r>
          </a:p>
        </p:txBody>
      </p:sp>
    </p:spTree>
    <p:extLst>
      <p:ext uri="{BB962C8B-B14F-4D97-AF65-F5344CB8AC3E}">
        <p14:creationId xmlns:p14="http://schemas.microsoft.com/office/powerpoint/2010/main" val="311062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5CFD5C5-2915-497D-86BF-147A2709B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24" y="157706"/>
            <a:ext cx="4799376" cy="2743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047CC21-5A10-4F05-AF55-D918F6944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303" y="1382070"/>
            <a:ext cx="4011658" cy="2667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7368546-9B5C-4FB1-8774-137FDDFA6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36" y="3723317"/>
            <a:ext cx="3425190" cy="2770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123DB8E-1745-4D1E-A7D0-582EA144C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818" y="4360792"/>
            <a:ext cx="5329646" cy="2230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E66230-B598-400E-A4DD-1B6FFB7AFAD0}"/>
              </a:ext>
            </a:extLst>
          </p:cNvPr>
          <p:cNvSpPr txBox="1"/>
          <p:nvPr/>
        </p:nvSpPr>
        <p:spPr>
          <a:xfrm>
            <a:off x="5568964" y="329164"/>
            <a:ext cx="3048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dirty="0"/>
              <a:t>We’ll use a pie!</a:t>
            </a:r>
          </a:p>
        </p:txBody>
      </p:sp>
      <p:sp>
        <p:nvSpPr>
          <p:cNvPr id="7" name="Partial Circle 6">
            <a:extLst>
              <a:ext uri="{FF2B5EF4-FFF2-40B4-BE49-F238E27FC236}">
                <a16:creationId xmlns:a16="http://schemas.microsoft.com/office/drawing/2014/main" xmlns="" id="{82188313-4028-4495-86EB-1F600571414D}"/>
              </a:ext>
            </a:extLst>
          </p:cNvPr>
          <p:cNvSpPr/>
          <p:nvPr/>
        </p:nvSpPr>
        <p:spPr>
          <a:xfrm rot="19659376">
            <a:off x="609075" y="1382070"/>
            <a:ext cx="2667819" cy="2667819"/>
          </a:xfrm>
          <a:prstGeom prst="pie">
            <a:avLst>
              <a:gd name="adj1" fmla="val 5389250"/>
              <a:gd name="adj2" fmla="val 16200000"/>
            </a:avLst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Partial Circle 7">
            <a:extLst>
              <a:ext uri="{FF2B5EF4-FFF2-40B4-BE49-F238E27FC236}">
                <a16:creationId xmlns:a16="http://schemas.microsoft.com/office/drawing/2014/main" xmlns="" id="{12E08B3A-5A81-4440-9A2C-3CE84429CBFD}"/>
              </a:ext>
            </a:extLst>
          </p:cNvPr>
          <p:cNvSpPr/>
          <p:nvPr/>
        </p:nvSpPr>
        <p:spPr>
          <a:xfrm>
            <a:off x="3619090" y="1382070"/>
            <a:ext cx="2667819" cy="2667819"/>
          </a:xfrm>
          <a:prstGeom prst="pie">
            <a:avLst>
              <a:gd name="adj1" fmla="val 8520"/>
              <a:gd name="adj2" fmla="val 16200000"/>
            </a:avLst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Partial Circle 8">
            <a:extLst>
              <a:ext uri="{FF2B5EF4-FFF2-40B4-BE49-F238E27FC236}">
                <a16:creationId xmlns:a16="http://schemas.microsoft.com/office/drawing/2014/main" xmlns="" id="{E004AF4A-2057-43AC-AEEF-A191BD37C8A1}"/>
              </a:ext>
            </a:extLst>
          </p:cNvPr>
          <p:cNvSpPr/>
          <p:nvPr/>
        </p:nvSpPr>
        <p:spPr>
          <a:xfrm rot="5400000">
            <a:off x="6629105" y="1382070"/>
            <a:ext cx="2667819" cy="2667819"/>
          </a:xfrm>
          <a:prstGeom prst="pie">
            <a:avLst>
              <a:gd name="adj1" fmla="val 12483893"/>
              <a:gd name="adj2" fmla="val 16200000"/>
            </a:avLst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D2FA7D0-1D1A-479A-B64C-BAA83A2C4A4D}"/>
              </a:ext>
            </a:extLst>
          </p:cNvPr>
          <p:cNvGrpSpPr/>
          <p:nvPr/>
        </p:nvGrpSpPr>
        <p:grpSpPr>
          <a:xfrm>
            <a:off x="1064871" y="4817053"/>
            <a:ext cx="8067554" cy="1491150"/>
            <a:chOff x="1064871" y="4817053"/>
            <a:chExt cx="8067554" cy="1491150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1AFB3C54-BBF9-48E1-8850-46E9E6CA2F2A}"/>
                </a:ext>
              </a:extLst>
            </p:cNvPr>
            <p:cNvSpPr/>
            <p:nvPr/>
          </p:nvSpPr>
          <p:spPr>
            <a:xfrm>
              <a:off x="1064871" y="4817053"/>
              <a:ext cx="8067554" cy="149115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latin typeface="Comic Sans MS" panose="030F0702030302020204" pitchFamily="66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91A8D12-A657-4189-952B-88ABB2799DBB}"/>
                </a:ext>
              </a:extLst>
            </p:cNvPr>
            <p:cNvSpPr txBox="1"/>
            <p:nvPr/>
          </p:nvSpPr>
          <p:spPr>
            <a:xfrm>
              <a:off x="1197676" y="4962464"/>
              <a:ext cx="780194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600" dirty="0"/>
                <a:t>How much has been eaten?</a:t>
              </a:r>
            </a:p>
            <a:p>
              <a:pPr algn="ctr"/>
              <a:r>
                <a:rPr lang="en-GB" sz="3600" dirty="0"/>
                <a:t>With a pie, we can easily compare slices!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0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DC4B21A5-7D97-4EB2-925D-3BC44079792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48342" y="461665"/>
          <a:ext cx="9209315" cy="1141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667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1136104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4215387948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1084948570"/>
                    </a:ext>
                  </a:extLst>
                </a:gridCol>
              </a:tblGrid>
              <a:tr h="501387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Favourite Sport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Golf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Football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Basketball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Tennis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Cricket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578365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Students</a:t>
                      </a:r>
                    </a:p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(Frequency)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56F2241-1F2D-4648-830D-CFEF0B5846EC}"/>
              </a:ext>
            </a:extLst>
          </p:cNvPr>
          <p:cNvSpPr txBox="1"/>
          <p:nvPr/>
        </p:nvSpPr>
        <p:spPr>
          <a:xfrm>
            <a:off x="0" y="0"/>
            <a:ext cx="4463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A table helps us organise the data.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2F586BF6-EDF5-489D-BEBB-1576964748FD}"/>
              </a:ext>
            </a:extLst>
          </p:cNvPr>
          <p:cNvSpPr/>
          <p:nvPr/>
        </p:nvSpPr>
        <p:spPr>
          <a:xfrm>
            <a:off x="3372899" y="2923137"/>
            <a:ext cx="3150069" cy="315006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84ECA307-7218-4679-8E75-133D97A335B0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4947934" y="2923137"/>
            <a:ext cx="0" cy="157503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artial Circle 14">
            <a:extLst>
              <a:ext uri="{FF2B5EF4-FFF2-40B4-BE49-F238E27FC236}">
                <a16:creationId xmlns:a16="http://schemas.microsoft.com/office/drawing/2014/main" xmlns="" id="{0FDD9E08-F654-4484-812B-359DF1D2E56F}"/>
              </a:ext>
            </a:extLst>
          </p:cNvPr>
          <p:cNvSpPr/>
          <p:nvPr/>
        </p:nvSpPr>
        <p:spPr>
          <a:xfrm rot="1034519">
            <a:off x="3363027" y="2925984"/>
            <a:ext cx="3153274" cy="3153274"/>
          </a:xfrm>
          <a:prstGeom prst="pie">
            <a:avLst>
              <a:gd name="adj1" fmla="val 17555227"/>
              <a:gd name="adj2" fmla="val 3123322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6" name="Partial Circle 15">
            <a:extLst>
              <a:ext uri="{FF2B5EF4-FFF2-40B4-BE49-F238E27FC236}">
                <a16:creationId xmlns:a16="http://schemas.microsoft.com/office/drawing/2014/main" xmlns="" id="{DF14B145-0CB4-4265-9712-686ADFCE5F8B}"/>
              </a:ext>
            </a:extLst>
          </p:cNvPr>
          <p:cNvSpPr/>
          <p:nvPr/>
        </p:nvSpPr>
        <p:spPr>
          <a:xfrm rot="5400000">
            <a:off x="3363026" y="2921538"/>
            <a:ext cx="3153274" cy="3153274"/>
          </a:xfrm>
          <a:prstGeom prst="pie">
            <a:avLst>
              <a:gd name="adj1" fmla="val 20298810"/>
              <a:gd name="adj2" fmla="val 2427293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7" name="Partial Circle 16">
            <a:extLst>
              <a:ext uri="{FF2B5EF4-FFF2-40B4-BE49-F238E27FC236}">
                <a16:creationId xmlns:a16="http://schemas.microsoft.com/office/drawing/2014/main" xmlns="" id="{E735A129-13FD-4773-93DE-A674F7C3BFF3}"/>
              </a:ext>
            </a:extLst>
          </p:cNvPr>
          <p:cNvSpPr/>
          <p:nvPr/>
        </p:nvSpPr>
        <p:spPr>
          <a:xfrm rot="7598875">
            <a:off x="3363026" y="2921538"/>
            <a:ext cx="3153274" cy="3153274"/>
          </a:xfrm>
          <a:prstGeom prst="pie">
            <a:avLst>
              <a:gd name="adj1" fmla="val 8621062"/>
              <a:gd name="adj2" fmla="val 11006725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8" name="Partial Circle 17">
            <a:extLst>
              <a:ext uri="{FF2B5EF4-FFF2-40B4-BE49-F238E27FC236}">
                <a16:creationId xmlns:a16="http://schemas.microsoft.com/office/drawing/2014/main" xmlns="" id="{1545D38A-8811-4618-916A-BDDE0A165014}"/>
              </a:ext>
            </a:extLst>
          </p:cNvPr>
          <p:cNvSpPr/>
          <p:nvPr/>
        </p:nvSpPr>
        <p:spPr>
          <a:xfrm rot="7598875">
            <a:off x="3366709" y="2921537"/>
            <a:ext cx="3153274" cy="3153274"/>
          </a:xfrm>
          <a:prstGeom prst="pie">
            <a:avLst>
              <a:gd name="adj1" fmla="val 5018166"/>
              <a:gd name="adj2" fmla="val 8619614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4" name="Partial Circle 13">
            <a:extLst>
              <a:ext uri="{FF2B5EF4-FFF2-40B4-BE49-F238E27FC236}">
                <a16:creationId xmlns:a16="http://schemas.microsoft.com/office/drawing/2014/main" xmlns="" id="{EBAF55A5-1ED2-4425-9F2F-CD46236CFC75}"/>
              </a:ext>
            </a:extLst>
          </p:cNvPr>
          <p:cNvSpPr/>
          <p:nvPr/>
        </p:nvSpPr>
        <p:spPr>
          <a:xfrm>
            <a:off x="3362507" y="2921535"/>
            <a:ext cx="3153274" cy="3153274"/>
          </a:xfrm>
          <a:prstGeom prst="pie">
            <a:avLst>
              <a:gd name="adj1" fmla="val 7848148"/>
              <a:gd name="adj2" fmla="val 12593594"/>
            </a:avLst>
          </a:prstGeom>
          <a:solidFill>
            <a:srgbClr val="B48F4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1B5572F-429D-4EAD-A311-B734C70A9E42}"/>
              </a:ext>
            </a:extLst>
          </p:cNvPr>
          <p:cNvSpPr txBox="1"/>
          <p:nvPr/>
        </p:nvSpPr>
        <p:spPr>
          <a:xfrm>
            <a:off x="35867" y="1711162"/>
            <a:ext cx="5660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 whole ‘pie’ represents the 90 students.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531C88C-5BDC-40E7-91E1-6FC8E598D099}"/>
              </a:ext>
            </a:extLst>
          </p:cNvPr>
          <p:cNvSpPr txBox="1"/>
          <p:nvPr/>
        </p:nvSpPr>
        <p:spPr>
          <a:xfrm>
            <a:off x="5283804" y="2104038"/>
            <a:ext cx="4419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Each ‘slice’ represents a category.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26E4437-5946-482F-BF75-922D32FC0F08}"/>
              </a:ext>
            </a:extLst>
          </p:cNvPr>
          <p:cNvSpPr txBox="1"/>
          <p:nvPr/>
        </p:nvSpPr>
        <p:spPr>
          <a:xfrm>
            <a:off x="5569481" y="2581372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Golf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E459258-D134-4DCA-8890-6B351E0C8F45}"/>
              </a:ext>
            </a:extLst>
          </p:cNvPr>
          <p:cNvSpPr txBox="1"/>
          <p:nvPr/>
        </p:nvSpPr>
        <p:spPr>
          <a:xfrm>
            <a:off x="6624195" y="4173300"/>
            <a:ext cx="1198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Football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B7CABA9-FEA5-41FA-BF0F-0E2D10CE7EBC}"/>
              </a:ext>
            </a:extLst>
          </p:cNvPr>
          <p:cNvSpPr txBox="1"/>
          <p:nvPr/>
        </p:nvSpPr>
        <p:spPr>
          <a:xfrm>
            <a:off x="3957705" y="6257964"/>
            <a:ext cx="1453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Basketball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6C6F8C0-6B88-4CC6-8DDC-3A1F6C17B20F}"/>
              </a:ext>
            </a:extLst>
          </p:cNvPr>
          <p:cNvSpPr txBox="1"/>
          <p:nvPr/>
        </p:nvSpPr>
        <p:spPr>
          <a:xfrm>
            <a:off x="1956316" y="4498172"/>
            <a:ext cx="976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Tennis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0B70FAF-5AD6-4BC6-9757-36975445487C}"/>
              </a:ext>
            </a:extLst>
          </p:cNvPr>
          <p:cNvSpPr txBox="1"/>
          <p:nvPr/>
        </p:nvSpPr>
        <p:spPr>
          <a:xfrm>
            <a:off x="3152694" y="2556670"/>
            <a:ext cx="1040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Cricket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57B359BC-E64C-458D-BEF0-C191B7DCF3CB}"/>
              </a:ext>
            </a:extLst>
          </p:cNvPr>
          <p:cNvSpPr/>
          <p:nvPr/>
        </p:nvSpPr>
        <p:spPr>
          <a:xfrm>
            <a:off x="658795" y="5693094"/>
            <a:ext cx="8588409" cy="9465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GB" sz="2400" dirty="0">
                <a:solidFill>
                  <a:prstClr val="black"/>
                </a:solidFill>
              </a:rPr>
              <a:t>A pie chart shows the proportion of frequencies.</a:t>
            </a:r>
          </a:p>
          <a:p>
            <a:pPr lvl="0" algn="ctr"/>
            <a:r>
              <a:rPr lang="en-GB" sz="2400" dirty="0">
                <a:solidFill>
                  <a:prstClr val="black"/>
                </a:solidFill>
              </a:rPr>
              <a:t>We can easily compare the sectors (‘slices’) to compare the data.</a:t>
            </a:r>
          </a:p>
        </p:txBody>
      </p:sp>
    </p:spTree>
    <p:extLst>
      <p:ext uri="{BB962C8B-B14F-4D97-AF65-F5344CB8AC3E}">
        <p14:creationId xmlns:p14="http://schemas.microsoft.com/office/powerpoint/2010/main" val="413607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6" grpId="0" animBg="1"/>
      <p:bldP spid="17" grpId="0" animBg="1"/>
      <p:bldP spid="18" grpId="0" animBg="1"/>
      <p:bldP spid="14" grpId="0" animBg="1"/>
      <p:bldP spid="19" grpId="0"/>
      <p:bldP spid="21" grpId="0"/>
      <p:bldP spid="22" grpId="0"/>
      <p:bldP spid="23" grpId="0"/>
      <p:bldP spid="24" grpId="0"/>
      <p:bldP spid="25" grpId="0"/>
      <p:bldP spid="26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879" y="680244"/>
            <a:ext cx="6964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Anna surveyed 60 people about their favourite sport.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2676379-FC1B-48E3-92B6-84DE6EB24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49" y="97861"/>
            <a:ext cx="1438403" cy="16164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60120" y="2262613"/>
            <a:ext cx="4279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How many people liked football?</a:t>
            </a:r>
          </a:p>
        </p:txBody>
      </p:sp>
      <p:sp>
        <p:nvSpPr>
          <p:cNvPr id="8" name="Oval 7"/>
          <p:cNvSpPr/>
          <p:nvPr/>
        </p:nvSpPr>
        <p:spPr>
          <a:xfrm>
            <a:off x="1157507" y="2525207"/>
            <a:ext cx="3240000" cy="3240000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9" name="Pie 8"/>
          <p:cNvSpPr/>
          <p:nvPr/>
        </p:nvSpPr>
        <p:spPr>
          <a:xfrm>
            <a:off x="1157507" y="2525207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3604171">
            <a:off x="1157507" y="2525207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 rot="7190759">
            <a:off x="1157507" y="2525206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rot="10800000">
            <a:off x="1157508" y="2523443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 rot="14396743">
            <a:off x="1156626" y="2521680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9117" y="267008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04535" y="3662340"/>
            <a:ext cx="4590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How many people liked swimming?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117" y="4069816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20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545" y="2689260"/>
            <a:ext cx="1198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Football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8416" y="1954863"/>
            <a:ext cx="976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Tennis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70176" y="2689260"/>
            <a:ext cx="95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Rugby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85068" y="4531481"/>
            <a:ext cx="1040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Cricket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1796" y="5639525"/>
            <a:ext cx="1480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Swimming</a:t>
            </a:r>
          </a:p>
        </p:txBody>
      </p:sp>
    </p:spTree>
    <p:extLst>
      <p:ext uri="{BB962C8B-B14F-4D97-AF65-F5344CB8AC3E}">
        <p14:creationId xmlns:p14="http://schemas.microsoft.com/office/powerpoint/2010/main" val="386953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1E1DD856-E44D-444D-87F4-88589C586D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3"/>
          <a:stretch/>
        </p:blipFill>
        <p:spPr>
          <a:xfrm>
            <a:off x="275628" y="79588"/>
            <a:ext cx="1358843" cy="15537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66879" y="680244"/>
            <a:ext cx="6823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Joe surveyed 36 people about their favourite subject.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2569" y="2262613"/>
            <a:ext cx="4194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How many people liked English?</a:t>
            </a:r>
          </a:p>
        </p:txBody>
      </p:sp>
      <p:sp>
        <p:nvSpPr>
          <p:cNvPr id="8" name="Oval 7"/>
          <p:cNvSpPr/>
          <p:nvPr/>
        </p:nvSpPr>
        <p:spPr>
          <a:xfrm>
            <a:off x="1157507" y="2525207"/>
            <a:ext cx="3240000" cy="3240000"/>
          </a:xfrm>
          <a:prstGeom prst="ellipse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9" name="Pie 8"/>
          <p:cNvSpPr/>
          <p:nvPr/>
        </p:nvSpPr>
        <p:spPr>
          <a:xfrm>
            <a:off x="1157507" y="2525207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3604171">
            <a:off x="1157507" y="2525207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 rot="7190759">
            <a:off x="1157507" y="2525206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rot="10800000">
            <a:off x="1157508" y="2523443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 rot="14396743">
            <a:off x="1156626" y="2521680"/>
            <a:ext cx="3240000" cy="3240000"/>
          </a:xfrm>
          <a:prstGeom prst="pie">
            <a:avLst>
              <a:gd name="adj1" fmla="val 0"/>
              <a:gd name="adj2" fmla="val 3592536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9117" y="267008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82533" y="3662340"/>
            <a:ext cx="4234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How many people liked Science?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117" y="4069816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11" y="3910847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English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8191" y="1954863"/>
            <a:ext cx="97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Maths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34491" y="4754878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val="281388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C4F0F747-133C-49D9-A561-0546491D743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3" y="99066"/>
            <a:ext cx="1488778" cy="1514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66879" y="680244"/>
            <a:ext cx="7124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James surveyed 120 people about their favourite snack.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421" y="2262613"/>
            <a:ext cx="4198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How many people liked Sweets?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426A736-BCF3-4BB5-9EF9-184BEACBC5DF}"/>
              </a:ext>
            </a:extLst>
          </p:cNvPr>
          <p:cNvGrpSpPr/>
          <p:nvPr/>
        </p:nvGrpSpPr>
        <p:grpSpPr>
          <a:xfrm>
            <a:off x="1156626" y="2521680"/>
            <a:ext cx="3240882" cy="3243527"/>
            <a:chOff x="1156626" y="2521680"/>
            <a:chExt cx="3240882" cy="3243527"/>
          </a:xfrm>
        </p:grpSpPr>
        <p:sp>
          <p:nvSpPr>
            <p:cNvPr id="8" name="Oval 7"/>
            <p:cNvSpPr/>
            <p:nvPr/>
          </p:nvSpPr>
          <p:spPr>
            <a:xfrm>
              <a:off x="1157507" y="2525207"/>
              <a:ext cx="3240000" cy="3240000"/>
            </a:xfrm>
            <a:prstGeom prst="ellipse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9" name="Pie 8"/>
            <p:cNvSpPr/>
            <p:nvPr/>
          </p:nvSpPr>
          <p:spPr>
            <a:xfrm>
              <a:off x="1157507" y="2525207"/>
              <a:ext cx="3240000" cy="3240000"/>
            </a:xfrm>
            <a:prstGeom prst="pie">
              <a:avLst>
                <a:gd name="adj1" fmla="val 0"/>
                <a:gd name="adj2" fmla="val 3592536"/>
              </a:avLst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  <p:sp>
          <p:nvSpPr>
            <p:cNvPr id="10" name="Pie 9"/>
            <p:cNvSpPr/>
            <p:nvPr/>
          </p:nvSpPr>
          <p:spPr>
            <a:xfrm rot="3604171">
              <a:off x="1157507" y="2525207"/>
              <a:ext cx="3240000" cy="3240000"/>
            </a:xfrm>
            <a:prstGeom prst="pie">
              <a:avLst>
                <a:gd name="adj1" fmla="val 0"/>
                <a:gd name="adj2" fmla="val 3592536"/>
              </a:avLst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  <p:sp>
          <p:nvSpPr>
            <p:cNvPr id="11" name="Pie 10"/>
            <p:cNvSpPr/>
            <p:nvPr/>
          </p:nvSpPr>
          <p:spPr>
            <a:xfrm rot="7190759">
              <a:off x="1157507" y="2525206"/>
              <a:ext cx="3240000" cy="3240000"/>
            </a:xfrm>
            <a:prstGeom prst="pie">
              <a:avLst>
                <a:gd name="adj1" fmla="val 0"/>
                <a:gd name="adj2" fmla="val 3592536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  <p:sp>
          <p:nvSpPr>
            <p:cNvPr id="12" name="Pie 11"/>
            <p:cNvSpPr/>
            <p:nvPr/>
          </p:nvSpPr>
          <p:spPr>
            <a:xfrm rot="10800000">
              <a:off x="1157508" y="2523443"/>
              <a:ext cx="3240000" cy="3240000"/>
            </a:xfrm>
            <a:prstGeom prst="pie">
              <a:avLst>
                <a:gd name="adj1" fmla="val 0"/>
                <a:gd name="adj2" fmla="val 3592536"/>
              </a:avLst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14396743">
              <a:off x="1156626" y="2521680"/>
              <a:ext cx="3240000" cy="3240000"/>
            </a:xfrm>
            <a:prstGeom prst="pie">
              <a:avLst>
                <a:gd name="adj1" fmla="val 0"/>
                <a:gd name="adj2" fmla="val 3592536"/>
              </a:avLst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199117" y="267008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90736" y="3662340"/>
            <a:ext cx="4018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How many people liked Fruit?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117" y="4069816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60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99681" y="1994709"/>
            <a:ext cx="76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Fruit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7321" y="4986553"/>
            <a:ext cx="10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Sweets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86847" y="5071387"/>
            <a:ext cx="926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Crisps</a:t>
            </a:r>
          </a:p>
        </p:txBody>
      </p:sp>
    </p:spTree>
    <p:extLst>
      <p:ext uri="{BB962C8B-B14F-4D97-AF65-F5344CB8AC3E}">
        <p14:creationId xmlns:p14="http://schemas.microsoft.com/office/powerpoint/2010/main" val="187573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8BD10975-4CC1-4EB2-9B0A-2857EF35AB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9" y="91072"/>
            <a:ext cx="1706061" cy="13528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66879" y="680244"/>
            <a:ext cx="7087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Mary surveyed 40 people about their favourite teacher.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3985" y="2262613"/>
            <a:ext cx="4822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How many people liked Mr Williams?</a:t>
            </a:r>
          </a:p>
        </p:txBody>
      </p:sp>
      <p:sp>
        <p:nvSpPr>
          <p:cNvPr id="8" name="Oval 7"/>
          <p:cNvSpPr/>
          <p:nvPr/>
        </p:nvSpPr>
        <p:spPr>
          <a:xfrm>
            <a:off x="1260539" y="2525207"/>
            <a:ext cx="3240000" cy="32400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9" name="Pie 8"/>
          <p:cNvSpPr/>
          <p:nvPr/>
        </p:nvSpPr>
        <p:spPr>
          <a:xfrm>
            <a:off x="1260539" y="2525207"/>
            <a:ext cx="3240000" cy="3240000"/>
          </a:xfrm>
          <a:prstGeom prst="pie">
            <a:avLst>
              <a:gd name="adj1" fmla="val 0"/>
              <a:gd name="adj2" fmla="val 2731522"/>
            </a:avLst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3604171">
            <a:off x="1260539" y="2525207"/>
            <a:ext cx="3240000" cy="3240000"/>
          </a:xfrm>
          <a:prstGeom prst="pie">
            <a:avLst>
              <a:gd name="adj1" fmla="val 20700453"/>
              <a:gd name="adj2" fmla="val 1817709"/>
            </a:avLst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 rot="7190759">
            <a:off x="1260539" y="2525206"/>
            <a:ext cx="3240000" cy="3240000"/>
          </a:xfrm>
          <a:prstGeom prst="pie">
            <a:avLst>
              <a:gd name="adj1" fmla="val 19856632"/>
              <a:gd name="adj2" fmla="val 868501"/>
            </a:avLst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rot="10800000">
            <a:off x="1260540" y="2523443"/>
            <a:ext cx="3240000" cy="3240000"/>
          </a:xfrm>
          <a:prstGeom prst="pie">
            <a:avLst>
              <a:gd name="adj1" fmla="val 18867742"/>
              <a:gd name="adj2" fmla="val 21578973"/>
            </a:avLst>
          </a:prstGeom>
          <a:solidFill>
            <a:srgbClr val="4472C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 rot="14396743">
            <a:off x="1259658" y="2521680"/>
            <a:ext cx="3240000" cy="3240000"/>
          </a:xfrm>
          <a:prstGeom prst="pie">
            <a:avLst>
              <a:gd name="adj1" fmla="val 17973386"/>
              <a:gd name="adj2" fmla="val 20698707"/>
            </a:avLst>
          </a:prstGeom>
          <a:solidFill>
            <a:srgbClr val="4472C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917" y="267008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2569" y="3662340"/>
            <a:ext cx="4625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How many people liked Ms Wilson?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4722" y="4069816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36182" y="3696762"/>
            <a:ext cx="1345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Mr Smith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08022" y="2208424"/>
            <a:ext cx="1664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Ms Johnson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24955" y="5607550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Ms Wilson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2827" y="2066126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Mr Williams</a:t>
            </a:r>
          </a:p>
        </p:txBody>
      </p:sp>
      <p:sp>
        <p:nvSpPr>
          <p:cNvPr id="25" name="Pie 24"/>
          <p:cNvSpPr/>
          <p:nvPr/>
        </p:nvSpPr>
        <p:spPr>
          <a:xfrm rot="17121213">
            <a:off x="1258376" y="2532571"/>
            <a:ext cx="3240000" cy="3240000"/>
          </a:xfrm>
          <a:prstGeom prst="pie">
            <a:avLst>
              <a:gd name="adj1" fmla="val 18000477"/>
              <a:gd name="adj2" fmla="val 20698707"/>
            </a:avLst>
          </a:prstGeom>
          <a:solidFill>
            <a:srgbClr val="00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26" name="Pie 25"/>
          <p:cNvSpPr/>
          <p:nvPr/>
        </p:nvSpPr>
        <p:spPr>
          <a:xfrm rot="19807483">
            <a:off x="1257494" y="2530325"/>
            <a:ext cx="3240000" cy="3240000"/>
          </a:xfrm>
          <a:prstGeom prst="pie">
            <a:avLst>
              <a:gd name="adj1" fmla="val 18000477"/>
              <a:gd name="adj2" fmla="val 20698707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89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879" y="680244"/>
            <a:ext cx="5566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Jane surveyed 60 people about their pets.</a:t>
            </a:r>
          </a:p>
        </p:txBody>
      </p:sp>
      <p:sp>
        <p:nvSpPr>
          <p:cNvPr id="8" name="Oval 7"/>
          <p:cNvSpPr/>
          <p:nvPr/>
        </p:nvSpPr>
        <p:spPr>
          <a:xfrm>
            <a:off x="1260539" y="2525207"/>
            <a:ext cx="3240000" cy="3240000"/>
          </a:xfrm>
          <a:prstGeom prst="ellipse">
            <a:avLst/>
          </a:prstGeom>
          <a:solidFill>
            <a:srgbClr val="B4C7E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9" name="Pie 8"/>
          <p:cNvSpPr/>
          <p:nvPr/>
        </p:nvSpPr>
        <p:spPr>
          <a:xfrm rot="6228352">
            <a:off x="1260539" y="2533999"/>
            <a:ext cx="3240000" cy="3240000"/>
          </a:xfrm>
          <a:prstGeom prst="pie">
            <a:avLst>
              <a:gd name="adj1" fmla="val 2227732"/>
              <a:gd name="adj2" fmla="val 7623166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14405388">
            <a:off x="1251747" y="2525207"/>
            <a:ext cx="3240000" cy="3240000"/>
          </a:xfrm>
          <a:prstGeom prst="pie">
            <a:avLst>
              <a:gd name="adj1" fmla="val 21046937"/>
              <a:gd name="adj2" fmla="val 1817709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84309" y="5682748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Dog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61482" y="2525207"/>
            <a:ext cx="595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16576" y="2092245"/>
            <a:ext cx="678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Fish</a:t>
            </a:r>
          </a:p>
        </p:txBody>
      </p:sp>
      <p:sp>
        <p:nvSpPr>
          <p:cNvPr id="26" name="Pie 25"/>
          <p:cNvSpPr/>
          <p:nvPr/>
        </p:nvSpPr>
        <p:spPr>
          <a:xfrm rot="2466766">
            <a:off x="1263925" y="2533998"/>
            <a:ext cx="3240000" cy="3240000"/>
          </a:xfrm>
          <a:prstGeom prst="pie">
            <a:avLst>
              <a:gd name="adj1" fmla="val 19108208"/>
              <a:gd name="adj2" fmla="val 6004165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79126" y="3888539"/>
            <a:ext cx="253010" cy="253010"/>
          </a:xfrm>
          <a:prstGeom prst="rect">
            <a:avLst/>
          </a:prstGeom>
          <a:solidFill>
            <a:srgbClr val="B4C7E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29" name="Rectangle 28"/>
          <p:cNvSpPr/>
          <p:nvPr/>
        </p:nvSpPr>
        <p:spPr>
          <a:xfrm rot="19206149">
            <a:off x="2576146" y="4008851"/>
            <a:ext cx="253010" cy="253010"/>
          </a:xfrm>
          <a:prstGeom prst="rect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" name="Block Arc 4"/>
          <p:cNvSpPr/>
          <p:nvPr/>
        </p:nvSpPr>
        <p:spPr>
          <a:xfrm>
            <a:off x="2544762" y="3797848"/>
            <a:ext cx="688855" cy="688855"/>
          </a:xfrm>
          <a:prstGeom prst="blockArc">
            <a:avLst>
              <a:gd name="adj1" fmla="val 166774"/>
              <a:gd name="adj2" fmla="val 8310782"/>
              <a:gd name="adj3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0" name="Block Arc 29"/>
          <p:cNvSpPr/>
          <p:nvPr/>
        </p:nvSpPr>
        <p:spPr>
          <a:xfrm>
            <a:off x="2536431" y="3784258"/>
            <a:ext cx="679494" cy="679494"/>
          </a:xfrm>
          <a:prstGeom prst="blockArc">
            <a:avLst>
              <a:gd name="adj1" fmla="val 13843835"/>
              <a:gd name="adj2" fmla="val 16080757"/>
              <a:gd name="adj3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75983" y="4484556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120°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12664D0-6997-4F08-8F79-D5859ED0F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45" y="182151"/>
            <a:ext cx="1308019" cy="134263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57484" y="3842362"/>
            <a:ext cx="102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No Pet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839" y="2092245"/>
            <a:ext cx="47946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Can you tell how many people are in </a:t>
            </a:r>
          </a:p>
          <a:p>
            <a:pPr algn="ctr"/>
            <a:r>
              <a:rPr lang="en-GB" sz="2400" dirty="0"/>
              <a:t>each sector of the pie chart?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FFFBE89-0F38-4B24-BD3F-2A5376CBD7CB}"/>
              </a:ext>
            </a:extLst>
          </p:cNvPr>
          <p:cNvSpPr txBox="1"/>
          <p:nvPr/>
        </p:nvSpPr>
        <p:spPr>
          <a:xfrm>
            <a:off x="3662056" y="4484556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AE8081D-EDD8-4158-8C5C-68126700D037}"/>
              </a:ext>
            </a:extLst>
          </p:cNvPr>
          <p:cNvSpPr txBox="1"/>
          <p:nvPr/>
        </p:nvSpPr>
        <p:spPr>
          <a:xfrm>
            <a:off x="3260541" y="3203810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15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0E425D5-E91A-4A48-88EC-8BE47C05D4CE}"/>
              </a:ext>
            </a:extLst>
          </p:cNvPr>
          <p:cNvSpPr txBox="1"/>
          <p:nvPr/>
        </p:nvSpPr>
        <p:spPr>
          <a:xfrm>
            <a:off x="1698441" y="378703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15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EAC500A-7487-4886-B2C9-CF1C65E94D53}"/>
              </a:ext>
            </a:extLst>
          </p:cNvPr>
          <p:cNvSpPr txBox="1"/>
          <p:nvPr/>
        </p:nvSpPr>
        <p:spPr>
          <a:xfrm>
            <a:off x="2246495" y="28228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0777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8587" y="2517401"/>
            <a:ext cx="3435440" cy="34354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4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0C7982E-FEE7-40F8-A80B-DDE75AF9C0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41" y="132369"/>
            <a:ext cx="1197179" cy="13453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54343" y="338318"/>
            <a:ext cx="39973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Mary, Max, </a:t>
            </a:r>
            <a:r>
              <a:rPr lang="en-GB" sz="2400" dirty="0" err="1"/>
              <a:t>Marlie</a:t>
            </a:r>
            <a:r>
              <a:rPr lang="en-GB" sz="2400" dirty="0"/>
              <a:t> and Martin </a:t>
            </a:r>
          </a:p>
          <a:p>
            <a:pPr algn="ctr"/>
            <a:r>
              <a:rPr lang="en-GB" sz="2400" dirty="0"/>
              <a:t>want to share a pizza.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How much do they get each?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568901" y="2269482"/>
            <a:ext cx="23164" cy="3992451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44672" y="4235121"/>
            <a:ext cx="4072825" cy="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 rot="5400000">
            <a:off x="1587513" y="3286913"/>
            <a:ext cx="1957588" cy="1957588"/>
            <a:chOff x="3866256" y="2480792"/>
            <a:chExt cx="1957588" cy="1957588"/>
          </a:xfrm>
        </p:grpSpPr>
        <p:sp>
          <p:nvSpPr>
            <p:cNvPr id="15" name="Block Arc 14"/>
            <p:cNvSpPr/>
            <p:nvPr/>
          </p:nvSpPr>
          <p:spPr>
            <a:xfrm>
              <a:off x="3866256" y="2480792"/>
              <a:ext cx="1957588" cy="1957588"/>
            </a:xfrm>
            <a:prstGeom prst="blockArc">
              <a:avLst>
                <a:gd name="adj1" fmla="val 11282141"/>
                <a:gd name="adj2" fmla="val 9886204"/>
                <a:gd name="adj3" fmla="val 0"/>
              </a:avLst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 flipV="1">
              <a:off x="3873548" y="3481439"/>
              <a:ext cx="24703" cy="22812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3437509" y="4505759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360°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61234" y="3641229"/>
            <a:ext cx="2153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360° ÷ 4 =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4388" y="3641229"/>
            <a:ext cx="1802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90° each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1ADFBE5C-307B-4CAA-978C-85B8AAA98D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577" y="602707"/>
            <a:ext cx="2522903" cy="14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2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8587" y="2517401"/>
            <a:ext cx="3435440" cy="34354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40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577" y="602707"/>
            <a:ext cx="2522903" cy="14191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0C7982E-FEE7-40F8-A80B-DDE75AF9C0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41" y="132369"/>
            <a:ext cx="1197179" cy="13453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56812" y="338318"/>
            <a:ext cx="39923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Mary wants to share her pizza </a:t>
            </a:r>
          </a:p>
          <a:p>
            <a:pPr algn="ctr"/>
            <a:r>
              <a:rPr lang="en-GB" sz="2400" dirty="0"/>
              <a:t>with 5 other friends.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How much do they get each? </a:t>
            </a:r>
          </a:p>
        </p:txBody>
      </p:sp>
      <p:grpSp>
        <p:nvGrpSpPr>
          <p:cNvPr id="24" name="Group 23"/>
          <p:cNvGrpSpPr/>
          <p:nvPr/>
        </p:nvGrpSpPr>
        <p:grpSpPr>
          <a:xfrm rot="5400000">
            <a:off x="1587513" y="3286913"/>
            <a:ext cx="1957588" cy="1957588"/>
            <a:chOff x="3866256" y="2480792"/>
            <a:chExt cx="1957588" cy="1957588"/>
          </a:xfrm>
        </p:grpSpPr>
        <p:sp>
          <p:nvSpPr>
            <p:cNvPr id="15" name="Block Arc 14"/>
            <p:cNvSpPr/>
            <p:nvPr/>
          </p:nvSpPr>
          <p:spPr>
            <a:xfrm>
              <a:off x="3866256" y="2480792"/>
              <a:ext cx="1957588" cy="1957588"/>
            </a:xfrm>
            <a:prstGeom prst="blockArc">
              <a:avLst>
                <a:gd name="adj1" fmla="val 11282141"/>
                <a:gd name="adj2" fmla="val 9886204"/>
                <a:gd name="adj3" fmla="val 0"/>
              </a:avLst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 flipV="1">
              <a:off x="3873548" y="3481439"/>
              <a:ext cx="24703" cy="22812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3437509" y="4505759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360°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61234" y="3641229"/>
            <a:ext cx="2153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360° ÷ 6 =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4388" y="3641229"/>
            <a:ext cx="1802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60° each</a:t>
            </a:r>
          </a:p>
        </p:txBody>
      </p:sp>
    </p:spTree>
    <p:extLst>
      <p:ext uri="{BB962C8B-B14F-4D97-AF65-F5344CB8AC3E}">
        <p14:creationId xmlns:p14="http://schemas.microsoft.com/office/powerpoint/2010/main" val="193014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  <p:bldP spid="26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xmlns="" id="{2F586BF6-EDF5-489D-BEBB-1576964748FD}"/>
              </a:ext>
            </a:extLst>
          </p:cNvPr>
          <p:cNvSpPr/>
          <p:nvPr/>
        </p:nvSpPr>
        <p:spPr>
          <a:xfrm>
            <a:off x="3386234" y="3493317"/>
            <a:ext cx="3150069" cy="315006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84ECA307-7218-4679-8E75-133D97A335B0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4961269" y="3493317"/>
            <a:ext cx="0" cy="157503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2F541C8-F1EB-4C84-B745-1072D10B3FF4}"/>
              </a:ext>
            </a:extLst>
          </p:cNvPr>
          <p:cNvSpPr txBox="1"/>
          <p:nvPr/>
        </p:nvSpPr>
        <p:spPr>
          <a:xfrm>
            <a:off x="1544967" y="156274"/>
            <a:ext cx="6740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If we shared a pie into 90 pieces 90 people, </a:t>
            </a:r>
          </a:p>
          <a:p>
            <a:pPr algn="ctr"/>
            <a:r>
              <a:rPr lang="en-GB" sz="2400" dirty="0"/>
              <a:t>how many degrees of the pie would one person get?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96459DA-2CE6-46FC-88D0-7BA402CF9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897" y="1184012"/>
            <a:ext cx="755335" cy="13940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496FCC59-9F2E-4E6D-A15C-E506E28C3B73}"/>
                  </a:ext>
                </a:extLst>
              </p:cNvPr>
              <p:cNvSpPr txBox="1"/>
              <p:nvPr/>
            </p:nvSpPr>
            <p:spPr>
              <a:xfrm>
                <a:off x="4779106" y="1337021"/>
                <a:ext cx="1650580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nor/>
                        </m:rPr>
                        <a:rPr lang="en-GB" sz="2800" dirty="0"/>
                        <m:t>°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96FCC59-9F2E-4E6D-A15C-E506E28C3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106" y="1337021"/>
                <a:ext cx="1650580" cy="9017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0B1524A4-FDB5-4FA9-A513-8C224B441C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8325" y="2871194"/>
            <a:ext cx="318177" cy="58722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7B44B410-BE4E-4393-9250-A2F0DB18192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2057" y="2785798"/>
            <a:ext cx="318177" cy="58722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B244C3FD-AFBC-4C20-92D3-57450547CE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5983" y="2904487"/>
            <a:ext cx="318177" cy="58722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F498B0DD-5FD1-40C6-88E1-9D5A8CDEE7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6770" y="2845143"/>
            <a:ext cx="318177" cy="58722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7E7D3E20-A017-4756-AD45-7A2AEF1027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0107" y="2969609"/>
            <a:ext cx="318177" cy="58722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CE39E55F-96EE-4BC2-A4DC-D43106D9749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6577" y="2902881"/>
            <a:ext cx="318177" cy="58722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40A162CB-73E6-4FB0-80B0-9A2B793FE9E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4447" y="3067351"/>
            <a:ext cx="318177" cy="58722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6A5A3E4D-BF8B-42AC-9BE5-230BFC976DB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64649" y="3002088"/>
            <a:ext cx="318177" cy="58722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5A384177-B252-4FF2-B8D6-7981D838B3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9768" y="3149303"/>
            <a:ext cx="318177" cy="58722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E145324D-C4DF-47B8-B7CA-52DC59978D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9415" y="3045939"/>
            <a:ext cx="318177" cy="58722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AB12FCB0-FCED-4E4C-AC4D-70C0CD0739FF}"/>
              </a:ext>
            </a:extLst>
          </p:cNvPr>
          <p:cNvCxnSpPr>
            <a:cxnSpLocks/>
          </p:cNvCxnSpPr>
          <p:nvPr/>
        </p:nvCxnSpPr>
        <p:spPr>
          <a:xfrm flipH="1">
            <a:off x="4971403" y="3490105"/>
            <a:ext cx="75895" cy="157824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6889FEF2-A74B-41DA-94DC-CA019DEA22C6}"/>
              </a:ext>
            </a:extLst>
          </p:cNvPr>
          <p:cNvCxnSpPr>
            <a:cxnSpLocks/>
          </p:cNvCxnSpPr>
          <p:nvPr/>
        </p:nvCxnSpPr>
        <p:spPr>
          <a:xfrm flipH="1">
            <a:off x="4979263" y="3525281"/>
            <a:ext cx="289084" cy="150736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EB9B9928-B1EB-41BD-BC30-3FAFD74B08C9}"/>
              </a:ext>
            </a:extLst>
          </p:cNvPr>
          <p:cNvCxnSpPr>
            <a:cxnSpLocks/>
          </p:cNvCxnSpPr>
          <p:nvPr/>
        </p:nvCxnSpPr>
        <p:spPr>
          <a:xfrm flipH="1">
            <a:off x="4974383" y="3560136"/>
            <a:ext cx="416572" cy="147250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33BDCDE4-80DD-4C05-8E02-2581A8A01A3C}"/>
              </a:ext>
            </a:extLst>
          </p:cNvPr>
          <p:cNvCxnSpPr>
            <a:cxnSpLocks/>
          </p:cNvCxnSpPr>
          <p:nvPr/>
        </p:nvCxnSpPr>
        <p:spPr>
          <a:xfrm flipH="1">
            <a:off x="4974383" y="3588497"/>
            <a:ext cx="520417" cy="146299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34659594-B0C5-4BC7-A143-D4836992E9CE}"/>
              </a:ext>
            </a:extLst>
          </p:cNvPr>
          <p:cNvCxnSpPr>
            <a:cxnSpLocks/>
          </p:cNvCxnSpPr>
          <p:nvPr/>
        </p:nvCxnSpPr>
        <p:spPr>
          <a:xfrm flipH="1">
            <a:off x="4952263" y="3822170"/>
            <a:ext cx="948913" cy="124081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2679B278-81F4-4592-9ADD-73F73ECA31C4}"/>
              </a:ext>
            </a:extLst>
          </p:cNvPr>
          <p:cNvCxnSpPr>
            <a:cxnSpLocks/>
          </p:cNvCxnSpPr>
          <p:nvPr/>
        </p:nvCxnSpPr>
        <p:spPr>
          <a:xfrm flipH="1">
            <a:off x="4945173" y="3756293"/>
            <a:ext cx="849837" cy="128791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7FCFD01E-8734-4FC0-B9D0-8F2B1B08E782}"/>
              </a:ext>
            </a:extLst>
          </p:cNvPr>
          <p:cNvCxnSpPr>
            <a:cxnSpLocks/>
          </p:cNvCxnSpPr>
          <p:nvPr/>
        </p:nvCxnSpPr>
        <p:spPr>
          <a:xfrm flipH="1">
            <a:off x="4954602" y="3699143"/>
            <a:ext cx="749921" cy="13335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xmlns="" id="{38235CE6-620F-4727-9097-504EAB7611AE}"/>
              </a:ext>
            </a:extLst>
          </p:cNvPr>
          <p:cNvCxnSpPr>
            <a:cxnSpLocks/>
          </p:cNvCxnSpPr>
          <p:nvPr/>
        </p:nvCxnSpPr>
        <p:spPr>
          <a:xfrm flipH="1">
            <a:off x="4947934" y="3637230"/>
            <a:ext cx="656576" cy="139541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54A3C297-D9BA-4BCD-ABF1-1E61ECD985E5}"/>
              </a:ext>
            </a:extLst>
          </p:cNvPr>
          <p:cNvCxnSpPr>
            <a:cxnSpLocks/>
          </p:cNvCxnSpPr>
          <p:nvPr/>
        </p:nvCxnSpPr>
        <p:spPr>
          <a:xfrm flipH="1">
            <a:off x="4970699" y="3513405"/>
            <a:ext cx="190899" cy="153080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06019AA-88DB-4B67-8A6B-13D91E6D37D1}"/>
              </a:ext>
            </a:extLst>
          </p:cNvPr>
          <p:cNvSpPr txBox="1"/>
          <p:nvPr/>
        </p:nvSpPr>
        <p:spPr>
          <a:xfrm>
            <a:off x="6979435" y="4647487"/>
            <a:ext cx="26111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Each person would </a:t>
            </a:r>
          </a:p>
          <a:p>
            <a:pPr algn="ctr"/>
            <a:r>
              <a:rPr lang="en-GB" sz="2400" dirty="0"/>
              <a:t>get a 4° slice.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B99D7D7F-E95F-4E42-97F2-A292266ADEF6}"/>
              </a:ext>
            </a:extLst>
          </p:cNvPr>
          <p:cNvSpPr/>
          <p:nvPr/>
        </p:nvSpPr>
        <p:spPr>
          <a:xfrm>
            <a:off x="2000452" y="5693094"/>
            <a:ext cx="5905096" cy="9465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GB" sz="2400" dirty="0">
                <a:solidFill>
                  <a:prstClr val="black"/>
                </a:solidFill>
              </a:rPr>
              <a:t>We can think the same way about </a:t>
            </a:r>
          </a:p>
          <a:p>
            <a:pPr lvl="0" algn="ctr"/>
            <a:r>
              <a:rPr lang="en-GB" sz="2400" dirty="0">
                <a:solidFill>
                  <a:prstClr val="black"/>
                </a:solidFill>
              </a:rPr>
              <a:t>dividing a pie chart to represent 90 people.</a:t>
            </a:r>
          </a:p>
        </p:txBody>
      </p:sp>
    </p:spTree>
    <p:extLst>
      <p:ext uri="{BB962C8B-B14F-4D97-AF65-F5344CB8AC3E}">
        <p14:creationId xmlns:p14="http://schemas.microsoft.com/office/powerpoint/2010/main" val="213082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3" grpId="0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37C92BBD-50BB-4B49-8F74-146E3C814E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55" y="75862"/>
            <a:ext cx="951906" cy="108886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731694" y="2236607"/>
            <a:ext cx="3240000" cy="3240000"/>
            <a:chOff x="5731694" y="2236607"/>
            <a:chExt cx="3240000" cy="3240000"/>
          </a:xfrm>
        </p:grpSpPr>
        <p:sp>
          <p:nvSpPr>
            <p:cNvPr id="8" name="Oval 7"/>
            <p:cNvSpPr/>
            <p:nvPr/>
          </p:nvSpPr>
          <p:spPr>
            <a:xfrm>
              <a:off x="5731694" y="2236607"/>
              <a:ext cx="3240000" cy="32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cxnSp>
          <p:nvCxnSpPr>
            <p:cNvPr id="12" name="Straight Connector 11"/>
            <p:cNvCxnSpPr>
              <a:stCxn id="8" idx="0"/>
            </p:cNvCxnSpPr>
            <p:nvPr/>
          </p:nvCxnSpPr>
          <p:spPr>
            <a:xfrm flipH="1">
              <a:off x="7347895" y="2236607"/>
              <a:ext cx="3799" cy="16164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482787" y="391505"/>
            <a:ext cx="6823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Joe surveyed 90 people about their favourite subject.</a:t>
            </a:r>
          </a:p>
        </p:txBody>
      </p:sp>
      <p:sp>
        <p:nvSpPr>
          <p:cNvPr id="10" name="Pie 9"/>
          <p:cNvSpPr/>
          <p:nvPr/>
        </p:nvSpPr>
        <p:spPr>
          <a:xfrm rot="3604171">
            <a:off x="5730939" y="2233016"/>
            <a:ext cx="3240000" cy="3240000"/>
          </a:xfrm>
          <a:prstGeom prst="pie">
            <a:avLst>
              <a:gd name="adj1" fmla="val 5357937"/>
              <a:gd name="adj2" fmla="val 12593159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0012" y="5315091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English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95873" y="2334466"/>
            <a:ext cx="1002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Maths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82367" y="2285623"/>
            <a:ext cx="1074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History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73017" y="3046683"/>
              <a:ext cx="4804783" cy="34255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6372">
                      <a:extLst>
                        <a:ext uri="{9D8B030D-6E8A-4147-A177-3AD203B41FA5}">
                          <a16:colId xmlns:a16="http://schemas.microsoft.com/office/drawing/2014/main" xmlns="" val="60422947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xmlns="" val="2360892734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xmlns="" val="2016211485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xmlns="" val="3594749488"/>
                        </a:ext>
                      </a:extLst>
                    </a:gridCol>
                  </a:tblGrid>
                  <a:tr h="103258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288725222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Maths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40 ×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7481346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English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 ×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23208671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History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 ×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80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2051299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4039386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73017" y="3046683"/>
              <a:ext cx="4804783" cy="34255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6372">
                      <a:extLst>
                        <a:ext uri="{9D8B030D-6E8A-4147-A177-3AD203B41FA5}">
                          <a16:colId xmlns:a16="http://schemas.microsoft.com/office/drawing/2014/main" val="60422947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val="2360892734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val="2016211485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val="3594749488"/>
                        </a:ext>
                      </a:extLst>
                    </a:gridCol>
                  </a:tblGrid>
                  <a:tr h="103258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8725222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Maths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1362" t="-174490" r="-100939" b="-312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1362" t="-174490" r="-939" b="-3122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481346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English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1362" t="-274490" r="-100939" b="-212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1362" t="-274490" r="-939" b="-2122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208671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History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1362" t="-370707" r="-100939" b="-1101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1362" t="-370707" r="-939" b="-1101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051299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1362" t="-475510" r="-939" b="-112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39386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5207" y="1918241"/>
                <a:ext cx="76334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07" y="1918241"/>
                <a:ext cx="763349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797485" y="2092915"/>
                <a:ext cx="8424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nor/>
                        </m:rPr>
                        <a:rPr lang="en-GB" sz="2400" dirty="0"/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485" y="2092915"/>
                <a:ext cx="84241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403304" y="1879032"/>
            <a:ext cx="1250717" cy="868256"/>
            <a:chOff x="3192998" y="2046623"/>
            <a:chExt cx="1250717" cy="86825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196459DA-2CE6-46FC-88D0-7BA402CF9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92998" y="2046623"/>
              <a:ext cx="470449" cy="8682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601305" y="2271225"/>
                  <a:ext cx="84241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=4</m:t>
                        </m:r>
                        <m:r>
                          <m:rPr>
                            <m:nor/>
                          </m:rPr>
                          <a:rPr lang="en-GB" sz="2400" dirty="0"/>
                          <m:t>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1305" y="2271225"/>
                  <a:ext cx="842410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/>
          <p:cNvGrpSpPr/>
          <p:nvPr/>
        </p:nvGrpSpPr>
        <p:grpSpPr>
          <a:xfrm>
            <a:off x="156016" y="1255502"/>
            <a:ext cx="5574923" cy="495749"/>
            <a:chOff x="73017" y="1395039"/>
            <a:chExt cx="5574923" cy="495749"/>
          </a:xfrm>
        </p:grpSpPr>
        <p:sp>
          <p:nvSpPr>
            <p:cNvPr id="25" name="TextBox 24"/>
            <p:cNvSpPr txBox="1"/>
            <p:nvPr/>
          </p:nvSpPr>
          <p:spPr>
            <a:xfrm>
              <a:off x="533851" y="1429123"/>
              <a:ext cx="46215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How many degrees for one person?</a:t>
              </a:r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73017" y="1395039"/>
              <a:ext cx="468278" cy="468278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5179662" y="1395039"/>
              <a:ext cx="468278" cy="468278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</p:grpSp>
      <p:sp>
        <p:nvSpPr>
          <p:cNvPr id="9" name="Pie 8"/>
          <p:cNvSpPr/>
          <p:nvPr/>
        </p:nvSpPr>
        <p:spPr>
          <a:xfrm>
            <a:off x="5730939" y="2233016"/>
            <a:ext cx="3240000" cy="3240000"/>
          </a:xfrm>
          <a:prstGeom prst="pie">
            <a:avLst>
              <a:gd name="adj1" fmla="val 4399124"/>
              <a:gd name="adj2" fmla="val 11386300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6015" y="4217146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28" name="Rectangle 27"/>
          <p:cNvSpPr/>
          <p:nvPr/>
        </p:nvSpPr>
        <p:spPr>
          <a:xfrm>
            <a:off x="3674421" y="4217146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4" name="Rectangle 33"/>
          <p:cNvSpPr/>
          <p:nvPr/>
        </p:nvSpPr>
        <p:spPr>
          <a:xfrm>
            <a:off x="2366015" y="4772634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5" name="Rectangle 34"/>
          <p:cNvSpPr/>
          <p:nvPr/>
        </p:nvSpPr>
        <p:spPr>
          <a:xfrm>
            <a:off x="3674421" y="4772634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6" name="Rectangle 35"/>
          <p:cNvSpPr/>
          <p:nvPr/>
        </p:nvSpPr>
        <p:spPr>
          <a:xfrm>
            <a:off x="2366015" y="5398270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7" name="Rectangle 36"/>
          <p:cNvSpPr/>
          <p:nvPr/>
        </p:nvSpPr>
        <p:spPr>
          <a:xfrm>
            <a:off x="3652575" y="5419795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8" name="Rectangle 37"/>
          <p:cNvSpPr/>
          <p:nvPr/>
        </p:nvSpPr>
        <p:spPr>
          <a:xfrm>
            <a:off x="3622910" y="5979298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E60E8B44-F262-44B4-AA22-52D97EC05872}"/>
              </a:ext>
            </a:extLst>
          </p:cNvPr>
          <p:cNvSpPr txBox="1"/>
          <p:nvPr/>
        </p:nvSpPr>
        <p:spPr>
          <a:xfrm>
            <a:off x="6417461" y="417922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30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6A9B6BC-98E5-4573-8AD5-28C98DAB4C83}"/>
              </a:ext>
            </a:extLst>
          </p:cNvPr>
          <p:cNvSpPr txBox="1"/>
          <p:nvPr/>
        </p:nvSpPr>
        <p:spPr>
          <a:xfrm>
            <a:off x="6361516" y="279218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20</a:t>
            </a:r>
          </a:p>
        </p:txBody>
      </p:sp>
      <p:sp>
        <p:nvSpPr>
          <p:cNvPr id="26" name="Pie 25"/>
          <p:cNvSpPr/>
          <p:nvPr/>
        </p:nvSpPr>
        <p:spPr>
          <a:xfrm rot="19807483">
            <a:off x="5727894" y="2238134"/>
            <a:ext cx="3240000" cy="3240000"/>
          </a:xfrm>
          <a:prstGeom prst="pie">
            <a:avLst>
              <a:gd name="adj1" fmla="val 17998125"/>
              <a:gd name="adj2" fmla="val 6185068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45DA4A23-DB48-44AB-B035-BE232687D7F7}"/>
              </a:ext>
            </a:extLst>
          </p:cNvPr>
          <p:cNvSpPr txBox="1"/>
          <p:nvPr/>
        </p:nvSpPr>
        <p:spPr>
          <a:xfrm>
            <a:off x="7862368" y="323974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93006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3" grpId="0"/>
      <p:bldP spid="24" grpId="0"/>
      <p:bldP spid="29" grpId="0"/>
      <p:bldP spid="30" grpId="0"/>
      <p:bldP spid="9" grpId="0" animBg="1"/>
      <p:bldP spid="4" grpId="0" animBg="1"/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2" grpId="0"/>
      <p:bldP spid="43" grpId="0"/>
      <p:bldP spid="26" grpId="0" animBg="1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07087D39-F3CA-4ACD-ABEB-C9DBADB0E2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1" y="132080"/>
            <a:ext cx="1338067" cy="107463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731694" y="2236607"/>
            <a:ext cx="3240000" cy="3240000"/>
            <a:chOff x="5731694" y="2236607"/>
            <a:chExt cx="3240000" cy="3240000"/>
          </a:xfrm>
        </p:grpSpPr>
        <p:sp>
          <p:nvSpPr>
            <p:cNvPr id="8" name="Oval 7"/>
            <p:cNvSpPr/>
            <p:nvPr/>
          </p:nvSpPr>
          <p:spPr>
            <a:xfrm>
              <a:off x="5731694" y="2236607"/>
              <a:ext cx="3240000" cy="32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cxnSp>
          <p:nvCxnSpPr>
            <p:cNvPr id="12" name="Straight Connector 11"/>
            <p:cNvCxnSpPr>
              <a:stCxn id="8" idx="0"/>
            </p:cNvCxnSpPr>
            <p:nvPr/>
          </p:nvCxnSpPr>
          <p:spPr>
            <a:xfrm flipH="1">
              <a:off x="7347895" y="2236607"/>
              <a:ext cx="3799" cy="16164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482787" y="391505"/>
            <a:ext cx="549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Jess surveyed 120 people about their pets.</a:t>
            </a:r>
          </a:p>
        </p:txBody>
      </p:sp>
      <p:sp>
        <p:nvSpPr>
          <p:cNvPr id="10" name="Pie 9"/>
          <p:cNvSpPr/>
          <p:nvPr/>
        </p:nvSpPr>
        <p:spPr>
          <a:xfrm rot="3604171">
            <a:off x="5730939" y="2233016"/>
            <a:ext cx="3240000" cy="3240000"/>
          </a:xfrm>
          <a:prstGeom prst="pie">
            <a:avLst>
              <a:gd name="adj1" fmla="val 8745097"/>
              <a:gd name="adj2" fmla="val 12593159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4526" y="3096574"/>
            <a:ext cx="678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Fish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61998" y="2202582"/>
            <a:ext cx="595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61185" y="1851163"/>
            <a:ext cx="102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No Pet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5753404"/>
                  </p:ext>
                </p:extLst>
              </p:nvPr>
            </p:nvGraphicFramePr>
            <p:xfrm>
              <a:off x="73017" y="3046683"/>
              <a:ext cx="4951596" cy="35863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949">
                      <a:extLst>
                        <a:ext uri="{9D8B030D-6E8A-4147-A177-3AD203B41FA5}">
                          <a16:colId xmlns:a16="http://schemas.microsoft.com/office/drawing/2014/main" xmlns="" val="60422947"/>
                        </a:ext>
                      </a:extLst>
                    </a:gridCol>
                    <a:gridCol w="1311081">
                      <a:extLst>
                        <a:ext uri="{9D8B030D-6E8A-4147-A177-3AD203B41FA5}">
                          <a16:colId xmlns:a16="http://schemas.microsoft.com/office/drawing/2014/main" xmlns="" val="2360892734"/>
                        </a:ext>
                      </a:extLst>
                    </a:gridCol>
                    <a:gridCol w="1373831">
                      <a:extLst>
                        <a:ext uri="{9D8B030D-6E8A-4147-A177-3AD203B41FA5}">
                          <a16:colId xmlns:a16="http://schemas.microsoft.com/office/drawing/2014/main" xmlns="" val="2016211485"/>
                        </a:ext>
                      </a:extLst>
                    </a:gridCol>
                    <a:gridCol w="1194735">
                      <a:extLst>
                        <a:ext uri="{9D8B030D-6E8A-4147-A177-3AD203B41FA5}">
                          <a16:colId xmlns:a16="http://schemas.microsoft.com/office/drawing/2014/main" xmlns="" val="3594749488"/>
                        </a:ext>
                      </a:extLst>
                    </a:gridCol>
                  </a:tblGrid>
                  <a:tr h="9203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288725222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 × 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7481346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Dog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50 × 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23208671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Fish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25 × 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75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2051299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No Pet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 × 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45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358936464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4039386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5753404"/>
                  </p:ext>
                </p:extLst>
              </p:nvPr>
            </p:nvGraphicFramePr>
            <p:xfrm>
              <a:off x="73017" y="3046683"/>
              <a:ext cx="4951596" cy="35863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949">
                      <a:extLst>
                        <a:ext uri="{9D8B030D-6E8A-4147-A177-3AD203B41FA5}">
                          <a16:colId xmlns:a16="http://schemas.microsoft.com/office/drawing/2014/main" val="60422947"/>
                        </a:ext>
                      </a:extLst>
                    </a:gridCol>
                    <a:gridCol w="1311081">
                      <a:extLst>
                        <a:ext uri="{9D8B030D-6E8A-4147-A177-3AD203B41FA5}">
                          <a16:colId xmlns:a16="http://schemas.microsoft.com/office/drawing/2014/main" val="2360892734"/>
                        </a:ext>
                      </a:extLst>
                    </a:gridCol>
                    <a:gridCol w="1373831">
                      <a:extLst>
                        <a:ext uri="{9D8B030D-6E8A-4147-A177-3AD203B41FA5}">
                          <a16:colId xmlns:a16="http://schemas.microsoft.com/office/drawing/2014/main" val="2016211485"/>
                        </a:ext>
                      </a:extLst>
                    </a:gridCol>
                    <a:gridCol w="1194735">
                      <a:extLst>
                        <a:ext uri="{9D8B030D-6E8A-4147-A177-3AD203B41FA5}">
                          <a16:colId xmlns:a16="http://schemas.microsoft.com/office/drawing/2014/main" val="3594749488"/>
                        </a:ext>
                      </a:extLst>
                    </a:gridCol>
                  </a:tblGrid>
                  <a:tr h="9203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8725222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3894" t="-172727" r="-87611" b="-4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5816" t="-172727" r="-1020" b="-4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481346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Dog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3894" t="-272727" r="-87611" b="-3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5816" t="-272727" r="-1020" b="-3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208671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Fish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3894" t="-372727" r="-87611" b="-2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5816" t="-372727" r="-1020" b="-2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051299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No Pet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3894" t="-478161" r="-87611" b="-1195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5816" t="-478161" r="-1020" b="-1195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8936464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5816" t="-571591" r="-1020" b="-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39386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5207" y="1918241"/>
                <a:ext cx="76334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07" y="1918241"/>
                <a:ext cx="763349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797485" y="2092915"/>
                <a:ext cx="8424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nor/>
                        </m:rPr>
                        <a:rPr lang="en-GB" sz="2400" dirty="0"/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485" y="2092915"/>
                <a:ext cx="84241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403304" y="1879032"/>
            <a:ext cx="1250717" cy="868256"/>
            <a:chOff x="3192998" y="2046623"/>
            <a:chExt cx="1250717" cy="86825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196459DA-2CE6-46FC-88D0-7BA402CF9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92998" y="2046623"/>
              <a:ext cx="470449" cy="8682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601305" y="2271225"/>
                  <a:ext cx="84241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=3</m:t>
                        </m:r>
                        <m:r>
                          <m:rPr>
                            <m:nor/>
                          </m:rPr>
                          <a:rPr lang="en-GB" sz="2400" dirty="0"/>
                          <m:t>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1305" y="2271225"/>
                  <a:ext cx="842410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/>
          <p:cNvGrpSpPr/>
          <p:nvPr/>
        </p:nvGrpSpPr>
        <p:grpSpPr>
          <a:xfrm>
            <a:off x="156016" y="1255502"/>
            <a:ext cx="5574923" cy="495749"/>
            <a:chOff x="73017" y="1395039"/>
            <a:chExt cx="5574923" cy="495749"/>
          </a:xfrm>
        </p:grpSpPr>
        <p:sp>
          <p:nvSpPr>
            <p:cNvPr id="25" name="TextBox 24"/>
            <p:cNvSpPr txBox="1"/>
            <p:nvPr/>
          </p:nvSpPr>
          <p:spPr>
            <a:xfrm>
              <a:off x="533851" y="1429123"/>
              <a:ext cx="46215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How many degrees for one person?</a:t>
              </a:r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73017" y="1395039"/>
              <a:ext cx="468278" cy="468278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5179662" y="1395039"/>
              <a:ext cx="468278" cy="468278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</p:grpSp>
      <p:sp>
        <p:nvSpPr>
          <p:cNvPr id="4" name="Rectangle 3"/>
          <p:cNvSpPr/>
          <p:nvPr/>
        </p:nvSpPr>
        <p:spPr>
          <a:xfrm>
            <a:off x="2510146" y="4010297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28" name="Rectangle 27"/>
          <p:cNvSpPr/>
          <p:nvPr/>
        </p:nvSpPr>
        <p:spPr>
          <a:xfrm>
            <a:off x="3929042" y="4033157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4" name="Rectangle 33"/>
          <p:cNvSpPr/>
          <p:nvPr/>
        </p:nvSpPr>
        <p:spPr>
          <a:xfrm>
            <a:off x="2605396" y="4539115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5" name="Rectangle 34"/>
          <p:cNvSpPr/>
          <p:nvPr/>
        </p:nvSpPr>
        <p:spPr>
          <a:xfrm>
            <a:off x="3909992" y="4561975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6" name="Rectangle 35"/>
          <p:cNvSpPr/>
          <p:nvPr/>
        </p:nvSpPr>
        <p:spPr>
          <a:xfrm>
            <a:off x="2510146" y="5051721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7" name="Rectangle 36"/>
          <p:cNvSpPr/>
          <p:nvPr/>
        </p:nvSpPr>
        <p:spPr>
          <a:xfrm>
            <a:off x="3864911" y="5077056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8" name="Rectangle 37"/>
          <p:cNvSpPr/>
          <p:nvPr/>
        </p:nvSpPr>
        <p:spPr>
          <a:xfrm>
            <a:off x="3896031" y="6132391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6C2A6641-2734-4584-8E5B-1F22685B43A2}"/>
              </a:ext>
            </a:extLst>
          </p:cNvPr>
          <p:cNvSpPr/>
          <p:nvPr/>
        </p:nvSpPr>
        <p:spPr>
          <a:xfrm>
            <a:off x="2535904" y="5608219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A255B47E-660C-4ABB-96C5-94FB22F77BA1}"/>
              </a:ext>
            </a:extLst>
          </p:cNvPr>
          <p:cNvSpPr/>
          <p:nvPr/>
        </p:nvSpPr>
        <p:spPr>
          <a:xfrm>
            <a:off x="3887771" y="5614879"/>
            <a:ext cx="1091956" cy="42644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EA3D73C4-D76B-435D-8516-F277C3C4B6F6}"/>
              </a:ext>
            </a:extLst>
          </p:cNvPr>
          <p:cNvSpPr txBox="1"/>
          <p:nvPr/>
        </p:nvSpPr>
        <p:spPr>
          <a:xfrm>
            <a:off x="7824403" y="551444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Dog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6D53F43A-53B6-423B-AFE7-8911F669295A}"/>
              </a:ext>
            </a:extLst>
          </p:cNvPr>
          <p:cNvSpPr txBox="1"/>
          <p:nvPr/>
        </p:nvSpPr>
        <p:spPr>
          <a:xfrm>
            <a:off x="6642739" y="2491488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15</a:t>
            </a:r>
          </a:p>
        </p:txBody>
      </p:sp>
      <p:sp>
        <p:nvSpPr>
          <p:cNvPr id="43" name="Pie 8">
            <a:extLst>
              <a:ext uri="{FF2B5EF4-FFF2-40B4-BE49-F238E27FC236}">
                <a16:creationId xmlns:a16="http://schemas.microsoft.com/office/drawing/2014/main" xmlns="" id="{01FC5918-D7F2-4146-AF6C-9D197A124860}"/>
              </a:ext>
            </a:extLst>
          </p:cNvPr>
          <p:cNvSpPr/>
          <p:nvPr/>
        </p:nvSpPr>
        <p:spPr>
          <a:xfrm>
            <a:off x="5727319" y="2233016"/>
            <a:ext cx="3240000" cy="3240000"/>
          </a:xfrm>
          <a:prstGeom prst="pie">
            <a:avLst>
              <a:gd name="adj1" fmla="val 6886173"/>
              <a:gd name="adj2" fmla="val 13494335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9" name="Pie 8"/>
          <p:cNvSpPr/>
          <p:nvPr/>
        </p:nvSpPr>
        <p:spPr>
          <a:xfrm>
            <a:off x="5730939" y="2233016"/>
            <a:ext cx="3240000" cy="3240000"/>
          </a:xfrm>
          <a:prstGeom prst="pie">
            <a:avLst>
              <a:gd name="adj1" fmla="val 21144031"/>
              <a:gd name="adj2" fmla="val 9022307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26" name="Pie 25"/>
          <p:cNvSpPr/>
          <p:nvPr/>
        </p:nvSpPr>
        <p:spPr>
          <a:xfrm rot="19807483">
            <a:off x="5727894" y="2238134"/>
            <a:ext cx="3240000" cy="3240000"/>
          </a:xfrm>
          <a:prstGeom prst="pie">
            <a:avLst>
              <a:gd name="adj1" fmla="val 17998125"/>
              <a:gd name="adj2" fmla="val 1789921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AC92B89-48A2-4AEE-989D-A76F95E732AE}"/>
              </a:ext>
            </a:extLst>
          </p:cNvPr>
          <p:cNvSpPr txBox="1"/>
          <p:nvPr/>
        </p:nvSpPr>
        <p:spPr>
          <a:xfrm>
            <a:off x="7714222" y="289518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30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19F1D68-0D5E-4CD8-AE90-2E2F96424869}"/>
              </a:ext>
            </a:extLst>
          </p:cNvPr>
          <p:cNvSpPr txBox="1"/>
          <p:nvPr/>
        </p:nvSpPr>
        <p:spPr>
          <a:xfrm>
            <a:off x="7304155" y="4342688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50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D7371124-E45E-4649-ACB8-C1AF4070DDB8}"/>
              </a:ext>
            </a:extLst>
          </p:cNvPr>
          <p:cNvSpPr txBox="1"/>
          <p:nvPr/>
        </p:nvSpPr>
        <p:spPr>
          <a:xfrm>
            <a:off x="5979995" y="343246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61743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3" grpId="0"/>
      <p:bldP spid="24" grpId="0"/>
      <p:bldP spid="29" grpId="0"/>
      <p:bldP spid="30" grpId="0"/>
      <p:bldP spid="4" grpId="0" animBg="1"/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51" grpId="0"/>
      <p:bldP spid="46" grpId="0"/>
      <p:bldP spid="43" grpId="0" animBg="1"/>
      <p:bldP spid="9" grpId="0" animBg="1"/>
      <p:bldP spid="26" grpId="0" animBg="1"/>
      <p:bldP spid="44" grpId="0"/>
      <p:bldP spid="45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7C5E047-EF95-42A4-96EA-E1457CAEC54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0" y="0"/>
            <a:ext cx="4897120" cy="32779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E46154D-9EE1-43E6-B771-35D94238DED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0" y="3580015"/>
            <a:ext cx="4897120" cy="3277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C9475B9-B85E-4713-BC8B-A7300B9A3ABF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5008882" y="0"/>
            <a:ext cx="4897120" cy="32779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3EBED13-F423-4314-9258-D05B196CCAF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5008882" y="3580015"/>
            <a:ext cx="4897120" cy="32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B981E64-DEA0-46F9-A803-6859A5E31ADA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907751" cy="33219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AACD749-8196-4292-BA28-D8A6764B640B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536066"/>
            <a:ext cx="4907751" cy="33219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DD844B-FFD4-4FF8-B183-D910578F9BD4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8249" y="-1"/>
            <a:ext cx="4907751" cy="33219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215C359-4465-4A61-95DD-A7FC2EBE37C9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8249" y="3530280"/>
            <a:ext cx="4907751" cy="332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4970222-3FE8-44C7-90F9-6C87D458D05D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536066"/>
            <a:ext cx="4907751" cy="33219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5DE27A2-E173-496A-BB57-24DF92CB36FC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0" y="0"/>
            <a:ext cx="4897120" cy="3277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93624B3-1504-4863-8E02-141B25184055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8249" y="3536066"/>
            <a:ext cx="4907751" cy="33219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78A4612-30B4-4D82-8C15-102605B997D9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4998249" y="0"/>
            <a:ext cx="4897120" cy="32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DBEC3C49-AAA0-4A09-93ED-83CEF558D3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501122"/>
              </p:ext>
            </p:extLst>
          </p:nvPr>
        </p:nvGraphicFramePr>
        <p:xfrm>
          <a:off x="252956" y="874407"/>
          <a:ext cx="9209315" cy="857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667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1136104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4215387948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1084948570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Favourite Drink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Cola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Lemonade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Orange Juice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Blackcurrent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Students</a:t>
                      </a:r>
                    </a:p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(Frequency)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78FDC32-BDA1-4E53-A087-9A5A6F432A05}"/>
              </a:ext>
            </a:extLst>
          </p:cNvPr>
          <p:cNvSpPr txBox="1"/>
          <p:nvPr/>
        </p:nvSpPr>
        <p:spPr>
          <a:xfrm>
            <a:off x="252956" y="476932"/>
            <a:ext cx="5864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60 students were surveyed about their favourite drink.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CC64257-EE87-4702-ACFB-4B8A587681A6}"/>
              </a:ext>
            </a:extLst>
          </p:cNvPr>
          <p:cNvSpPr txBox="1"/>
          <p:nvPr/>
        </p:nvSpPr>
        <p:spPr>
          <a:xfrm>
            <a:off x="158697" y="0"/>
            <a:ext cx="2616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 scaling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26D011BE-7BB6-4EFD-BB38-92FC58118A08}"/>
                  </a:ext>
                </a:extLst>
              </p:cNvPr>
              <p:cNvSpPr txBox="1"/>
              <p:nvPr/>
            </p:nvSpPr>
            <p:spPr>
              <a:xfrm>
                <a:off x="580673" y="1760577"/>
                <a:ext cx="85538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/>
                  <a:t>360 divides exactly by 60, so each person can be represented by 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°</m:t>
                    </m:r>
                    <m:r>
                      <m:rPr>
                        <m:nor/>
                      </m:rPr>
                      <a:rPr lang="en-GB" sz="2400" b="0" i="0" dirty="0" smtClean="0"/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D011BE-7BB6-4EFD-BB38-92FC58118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73" y="1760577"/>
                <a:ext cx="8553880" cy="461665"/>
              </a:xfrm>
              <a:prstGeom prst="rect">
                <a:avLst/>
              </a:prstGeom>
              <a:blipFill>
                <a:blip r:embed="rId2"/>
                <a:stretch>
                  <a:fillRect l="-64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xmlns="" id="{4387968D-863F-49CA-9949-AD85E286B7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48834648"/>
                  </p:ext>
                </p:extLst>
              </p:nvPr>
            </p:nvGraphicFramePr>
            <p:xfrm>
              <a:off x="202149" y="2294338"/>
              <a:ext cx="4606428" cy="34099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0874">
                      <a:extLst>
                        <a:ext uri="{9D8B030D-6E8A-4147-A177-3AD203B41FA5}">
                          <a16:colId xmlns:a16="http://schemas.microsoft.com/office/drawing/2014/main" xmlns="" val="507155855"/>
                        </a:ext>
                      </a:extLst>
                    </a:gridCol>
                    <a:gridCol w="1158518">
                      <a:extLst>
                        <a:ext uri="{9D8B030D-6E8A-4147-A177-3AD203B41FA5}">
                          <a16:colId xmlns:a16="http://schemas.microsoft.com/office/drawing/2014/main" xmlns="" val="3668985928"/>
                        </a:ext>
                      </a:extLst>
                    </a:gridCol>
                    <a:gridCol w="1158518">
                      <a:extLst>
                        <a:ext uri="{9D8B030D-6E8A-4147-A177-3AD203B41FA5}">
                          <a16:colId xmlns:a16="http://schemas.microsoft.com/office/drawing/2014/main" xmlns="" val="773284583"/>
                        </a:ext>
                      </a:extLst>
                    </a:gridCol>
                    <a:gridCol w="1158518">
                      <a:extLst>
                        <a:ext uri="{9D8B030D-6E8A-4147-A177-3AD203B41FA5}">
                          <a16:colId xmlns:a16="http://schemas.microsoft.com/office/drawing/2014/main" xmlns="" val="2453768306"/>
                        </a:ext>
                      </a:extLst>
                    </a:gridCol>
                  </a:tblGrid>
                  <a:tr h="5013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Favourite Drink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8947174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Cola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10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 smtClean="0"/>
                                <m:t>°</m:t>
                              </m:r>
                            </m:oMath>
                          </a14:m>
                          <a:endParaRPr lang="en-GB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114492818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Water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20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 smtClean="0"/>
                                <m:t>°</m:t>
                              </m:r>
                            </m:oMath>
                          </a14:m>
                          <a:endParaRPr lang="en-GB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652344049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Lemonade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10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 smtClean="0"/>
                                <m:t>°</m:t>
                              </m:r>
                            </m:oMath>
                          </a14:m>
                          <a:endParaRPr lang="en-GB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760452125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Orange Juice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15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 smtClean="0"/>
                                <m:t>°</m:t>
                              </m:r>
                            </m:oMath>
                          </a14:m>
                          <a:endParaRPr lang="en-GB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03957836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Blackcurrent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5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 smtClean="0"/>
                                <m:t>°</m:t>
                              </m:r>
                            </m:oMath>
                          </a14:m>
                          <a:endParaRPr lang="en-GB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109539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387968D-863F-49CA-9949-AD85E286B7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48834648"/>
                  </p:ext>
                </p:extLst>
              </p:nvPr>
            </p:nvGraphicFramePr>
            <p:xfrm>
              <a:off x="202149" y="2294338"/>
              <a:ext cx="4606428" cy="34099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0874">
                      <a:extLst>
                        <a:ext uri="{9D8B030D-6E8A-4147-A177-3AD203B41FA5}">
                          <a16:colId xmlns:a16="http://schemas.microsoft.com/office/drawing/2014/main" val="507155855"/>
                        </a:ext>
                      </a:extLst>
                    </a:gridCol>
                    <a:gridCol w="1158518">
                      <a:extLst>
                        <a:ext uri="{9D8B030D-6E8A-4147-A177-3AD203B41FA5}">
                          <a16:colId xmlns:a16="http://schemas.microsoft.com/office/drawing/2014/main" val="3668985928"/>
                        </a:ext>
                      </a:extLst>
                    </a:gridCol>
                    <a:gridCol w="1158518">
                      <a:extLst>
                        <a:ext uri="{9D8B030D-6E8A-4147-A177-3AD203B41FA5}">
                          <a16:colId xmlns:a16="http://schemas.microsoft.com/office/drawing/2014/main" val="773284583"/>
                        </a:ext>
                      </a:extLst>
                    </a:gridCol>
                    <a:gridCol w="1158518">
                      <a:extLst>
                        <a:ext uri="{9D8B030D-6E8A-4147-A177-3AD203B41FA5}">
                          <a16:colId xmlns:a16="http://schemas.microsoft.com/office/drawing/2014/main" val="2453768306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Favourite Drink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47174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Cola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10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8421" t="-90526" r="-1053" b="-40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492818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Water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20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8421" t="-190526" r="-1053" b="-30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344049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Lemonade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10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8421" t="-290526" r="-1053" b="-20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0452125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Orange Juice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15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8421" t="-390526" r="-1053" b="-10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03957836"/>
                      </a:ext>
                    </a:extLst>
                  </a:tr>
                  <a:tr h="5783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Blackcurrent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5 ×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8421" t="-490526" r="-1053" b="-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09539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xmlns="" id="{A8535A7E-DC8B-4F99-A4CE-6862A2892B22}"/>
              </a:ext>
            </a:extLst>
          </p:cNvPr>
          <p:cNvSpPr/>
          <p:nvPr/>
        </p:nvSpPr>
        <p:spPr>
          <a:xfrm>
            <a:off x="5880227" y="2760694"/>
            <a:ext cx="3150069" cy="315006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EA812AAA-2733-48D7-9A54-01155C6D43AC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7455262" y="2760694"/>
            <a:ext cx="0" cy="157503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artial Circle 14">
            <a:extLst>
              <a:ext uri="{FF2B5EF4-FFF2-40B4-BE49-F238E27FC236}">
                <a16:creationId xmlns:a16="http://schemas.microsoft.com/office/drawing/2014/main" xmlns="" id="{35FF95EA-C801-43FA-A3B7-A739868D1CF3}"/>
              </a:ext>
            </a:extLst>
          </p:cNvPr>
          <p:cNvSpPr/>
          <p:nvPr/>
        </p:nvSpPr>
        <p:spPr>
          <a:xfrm rot="1034519">
            <a:off x="5887946" y="2755054"/>
            <a:ext cx="3153274" cy="3153274"/>
          </a:xfrm>
          <a:prstGeom prst="pie">
            <a:avLst>
              <a:gd name="adj1" fmla="val 18717576"/>
              <a:gd name="adj2" fmla="val 4407294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7" name="Partial Circle 16">
            <a:extLst>
              <a:ext uri="{FF2B5EF4-FFF2-40B4-BE49-F238E27FC236}">
                <a16:creationId xmlns:a16="http://schemas.microsoft.com/office/drawing/2014/main" xmlns="" id="{123EF8F7-935C-4272-96D8-00D8A57739B5}"/>
              </a:ext>
            </a:extLst>
          </p:cNvPr>
          <p:cNvSpPr/>
          <p:nvPr/>
        </p:nvSpPr>
        <p:spPr>
          <a:xfrm rot="7598875">
            <a:off x="5880590" y="2761049"/>
            <a:ext cx="3153274" cy="3153274"/>
          </a:xfrm>
          <a:prstGeom prst="pie">
            <a:avLst>
              <a:gd name="adj1" fmla="val 8621062"/>
              <a:gd name="adj2" fmla="val 12135513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8" name="Partial Circle 17">
            <a:extLst>
              <a:ext uri="{FF2B5EF4-FFF2-40B4-BE49-F238E27FC236}">
                <a16:creationId xmlns:a16="http://schemas.microsoft.com/office/drawing/2014/main" xmlns="" id="{B8F5F2E7-89F4-4B41-B95B-6A33B31B3655}"/>
              </a:ext>
            </a:extLst>
          </p:cNvPr>
          <p:cNvSpPr/>
          <p:nvPr/>
        </p:nvSpPr>
        <p:spPr>
          <a:xfrm rot="7598875">
            <a:off x="5880588" y="2761050"/>
            <a:ext cx="3153274" cy="3153274"/>
          </a:xfrm>
          <a:prstGeom prst="pie">
            <a:avLst>
              <a:gd name="adj1" fmla="val 6791756"/>
              <a:gd name="adj2" fmla="val 861961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9" name="Partial Circle 18">
            <a:extLst>
              <a:ext uri="{FF2B5EF4-FFF2-40B4-BE49-F238E27FC236}">
                <a16:creationId xmlns:a16="http://schemas.microsoft.com/office/drawing/2014/main" xmlns="" id="{B357D7BB-8B4E-4816-BFD4-DFA1354B9656}"/>
              </a:ext>
            </a:extLst>
          </p:cNvPr>
          <p:cNvSpPr/>
          <p:nvPr/>
        </p:nvSpPr>
        <p:spPr>
          <a:xfrm>
            <a:off x="5880227" y="2757489"/>
            <a:ext cx="3153274" cy="3153274"/>
          </a:xfrm>
          <a:prstGeom prst="pie">
            <a:avLst>
              <a:gd name="adj1" fmla="val 5429273"/>
              <a:gd name="adj2" fmla="val 9041200"/>
            </a:avLst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BABD9F16-3172-45EB-9485-51CE261BF9C3}"/>
              </a:ext>
            </a:extLst>
          </p:cNvPr>
          <p:cNvSpPr/>
          <p:nvPr/>
        </p:nvSpPr>
        <p:spPr bwMode="auto">
          <a:xfrm>
            <a:off x="5120549" y="2775224"/>
            <a:ext cx="142875" cy="1071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6" name="Partial Circle 15">
            <a:extLst>
              <a:ext uri="{FF2B5EF4-FFF2-40B4-BE49-F238E27FC236}">
                <a16:creationId xmlns:a16="http://schemas.microsoft.com/office/drawing/2014/main" xmlns="" id="{38EBF5F3-5DC5-480E-BF08-7B95E2436FF3}"/>
              </a:ext>
            </a:extLst>
          </p:cNvPr>
          <p:cNvSpPr/>
          <p:nvPr/>
        </p:nvSpPr>
        <p:spPr>
          <a:xfrm rot="5400000">
            <a:off x="5874499" y="2755586"/>
            <a:ext cx="3153274" cy="3153274"/>
          </a:xfrm>
          <a:prstGeom prst="pie">
            <a:avLst>
              <a:gd name="adj1" fmla="val 3624765"/>
              <a:gd name="adj2" fmla="val 9012046"/>
            </a:avLst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F42662FF-7223-4EB4-9227-1EB44582E6DA}"/>
              </a:ext>
            </a:extLst>
          </p:cNvPr>
          <p:cNvSpPr/>
          <p:nvPr/>
        </p:nvSpPr>
        <p:spPr>
          <a:xfrm>
            <a:off x="9342615" y="3087713"/>
            <a:ext cx="152876" cy="152876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A4EA93A5-CEFB-4D2E-8A7D-DE9DC3F1BD81}"/>
              </a:ext>
            </a:extLst>
          </p:cNvPr>
          <p:cNvSpPr/>
          <p:nvPr/>
        </p:nvSpPr>
        <p:spPr>
          <a:xfrm>
            <a:off x="7412798" y="6500855"/>
            <a:ext cx="152876" cy="152876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E4A38C2-14B3-4E79-9526-5E021EBA0FB6}"/>
              </a:ext>
            </a:extLst>
          </p:cNvPr>
          <p:cNvSpPr txBox="1"/>
          <p:nvPr/>
        </p:nvSpPr>
        <p:spPr>
          <a:xfrm>
            <a:off x="7674908" y="3143269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Cola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8098B00-10BF-4E07-92BD-B69C497BC105}"/>
              </a:ext>
            </a:extLst>
          </p:cNvPr>
          <p:cNvSpPr txBox="1"/>
          <p:nvPr/>
        </p:nvSpPr>
        <p:spPr>
          <a:xfrm>
            <a:off x="7689314" y="4526064"/>
            <a:ext cx="953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Water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E50B35FA-7336-4033-91A4-552C8D086C6D}"/>
              </a:ext>
            </a:extLst>
          </p:cNvPr>
          <p:cNvSpPr txBox="1"/>
          <p:nvPr/>
        </p:nvSpPr>
        <p:spPr>
          <a:xfrm>
            <a:off x="5509538" y="5733023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Lemonade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0F6D5AF9-0997-4A01-BC30-A100B3984174}"/>
              </a:ext>
            </a:extLst>
          </p:cNvPr>
          <p:cNvSpPr txBox="1"/>
          <p:nvPr/>
        </p:nvSpPr>
        <p:spPr>
          <a:xfrm>
            <a:off x="5902644" y="3721765"/>
            <a:ext cx="1163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Orange </a:t>
            </a:r>
          </a:p>
          <a:p>
            <a:pPr algn="ctr"/>
            <a:r>
              <a:rPr lang="en-GB" sz="2400" dirty="0"/>
              <a:t>Juice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F28FC394-648E-4EA3-9F4A-29B4261999AA}"/>
              </a:ext>
            </a:extLst>
          </p:cNvPr>
          <p:cNvSpPr txBox="1"/>
          <p:nvPr/>
        </p:nvSpPr>
        <p:spPr>
          <a:xfrm>
            <a:off x="5407930" y="2439701"/>
            <a:ext cx="1749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Blackcurrent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E7018F32-D814-4C60-A860-8A52C95883D4}"/>
              </a:ext>
            </a:extLst>
          </p:cNvPr>
          <p:cNvSpPr/>
          <p:nvPr/>
        </p:nvSpPr>
        <p:spPr>
          <a:xfrm>
            <a:off x="1482997" y="2863266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253CE036-80C1-4FC3-A05B-B24BD8D0B4DF}"/>
              </a:ext>
            </a:extLst>
          </p:cNvPr>
          <p:cNvSpPr/>
          <p:nvPr/>
        </p:nvSpPr>
        <p:spPr>
          <a:xfrm>
            <a:off x="2637694" y="2863266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0DF6EB9A-FFAE-4929-9834-DE4F9C4AD206}"/>
              </a:ext>
            </a:extLst>
          </p:cNvPr>
          <p:cNvSpPr/>
          <p:nvPr/>
        </p:nvSpPr>
        <p:spPr>
          <a:xfrm>
            <a:off x="3793795" y="2863266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E4346249-48E5-4E14-828F-80F47C294CEC}"/>
              </a:ext>
            </a:extLst>
          </p:cNvPr>
          <p:cNvSpPr/>
          <p:nvPr/>
        </p:nvSpPr>
        <p:spPr>
          <a:xfrm>
            <a:off x="1468177" y="3474713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BA18CA5F-65D4-4A02-B2CF-369BC132C96D}"/>
              </a:ext>
            </a:extLst>
          </p:cNvPr>
          <p:cNvSpPr/>
          <p:nvPr/>
        </p:nvSpPr>
        <p:spPr>
          <a:xfrm>
            <a:off x="2622874" y="3474713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256A253C-4DB7-4669-A5CA-A65BCA5E4C19}"/>
              </a:ext>
            </a:extLst>
          </p:cNvPr>
          <p:cNvSpPr/>
          <p:nvPr/>
        </p:nvSpPr>
        <p:spPr>
          <a:xfrm>
            <a:off x="3778975" y="3474713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57BFC555-90DA-4A03-9F52-3A2D1218C680}"/>
              </a:ext>
            </a:extLst>
          </p:cNvPr>
          <p:cNvSpPr/>
          <p:nvPr/>
        </p:nvSpPr>
        <p:spPr>
          <a:xfrm>
            <a:off x="1468177" y="4064377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D962922D-8588-48C3-B1E2-8B4223231A48}"/>
              </a:ext>
            </a:extLst>
          </p:cNvPr>
          <p:cNvSpPr/>
          <p:nvPr/>
        </p:nvSpPr>
        <p:spPr>
          <a:xfrm>
            <a:off x="2622874" y="4064377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7118E215-3578-46DF-8415-F670AA68E016}"/>
              </a:ext>
            </a:extLst>
          </p:cNvPr>
          <p:cNvSpPr/>
          <p:nvPr/>
        </p:nvSpPr>
        <p:spPr>
          <a:xfrm>
            <a:off x="3778975" y="4064377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358E9150-1909-4398-AE49-9F71F2E485F1}"/>
              </a:ext>
            </a:extLst>
          </p:cNvPr>
          <p:cNvSpPr/>
          <p:nvPr/>
        </p:nvSpPr>
        <p:spPr>
          <a:xfrm>
            <a:off x="1482997" y="4626513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9AACCF35-27B8-4952-9F3E-4874914E2F34}"/>
              </a:ext>
            </a:extLst>
          </p:cNvPr>
          <p:cNvSpPr/>
          <p:nvPr/>
        </p:nvSpPr>
        <p:spPr>
          <a:xfrm>
            <a:off x="2637694" y="4626513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3FF99524-50F1-4503-9242-A20C2AFCF6D0}"/>
              </a:ext>
            </a:extLst>
          </p:cNvPr>
          <p:cNvSpPr/>
          <p:nvPr/>
        </p:nvSpPr>
        <p:spPr>
          <a:xfrm>
            <a:off x="3793795" y="4626513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02002E29-D691-4744-ABEC-869A948ECB10}"/>
              </a:ext>
            </a:extLst>
          </p:cNvPr>
          <p:cNvSpPr/>
          <p:nvPr/>
        </p:nvSpPr>
        <p:spPr>
          <a:xfrm>
            <a:off x="1468177" y="5194755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168F4442-1AE6-43C9-86D6-0B34EB41A43D}"/>
              </a:ext>
            </a:extLst>
          </p:cNvPr>
          <p:cNvSpPr/>
          <p:nvPr/>
        </p:nvSpPr>
        <p:spPr>
          <a:xfrm>
            <a:off x="2622874" y="5194755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31A92224-8231-47CD-8E3E-63E85ECC4788}"/>
              </a:ext>
            </a:extLst>
          </p:cNvPr>
          <p:cNvSpPr/>
          <p:nvPr/>
        </p:nvSpPr>
        <p:spPr>
          <a:xfrm>
            <a:off x="3778975" y="5194755"/>
            <a:ext cx="914400" cy="43549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F4B491F3-B865-4657-8DDB-B718CA078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418" y="2118187"/>
            <a:ext cx="2529631" cy="441923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5C0A4C3B-EA7E-40A1-BE6B-40B40E9541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98386">
            <a:off x="6717709" y="2903618"/>
            <a:ext cx="2529631" cy="44192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7BAD3107-AC21-48F6-B426-D99F80B5065E}"/>
                  </a:ext>
                </a:extLst>
              </p:cNvPr>
              <p:cNvSpPr txBox="1"/>
              <p:nvPr/>
            </p:nvSpPr>
            <p:spPr>
              <a:xfrm>
                <a:off x="2872578" y="5983593"/>
                <a:ext cx="23695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Check it equals 360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000" dirty="0">
                        <a:solidFill>
                          <a:srgbClr val="FF0000"/>
                        </a:solidFill>
                      </a:rPr>
                      <m:t>°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BAD3107-AC21-48F6-B426-D99F80B50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2578" y="5983593"/>
                <a:ext cx="2369559" cy="400110"/>
              </a:xfrm>
              <a:prstGeom prst="rect">
                <a:avLst/>
              </a:prstGeom>
              <a:blipFill>
                <a:blip r:embed="rId5"/>
                <a:stretch>
                  <a:fillRect l="-2057" t="-9231" r="-2314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A72ECA32-5C01-40EE-834F-264640E184D0}"/>
              </a:ext>
            </a:extLst>
          </p:cNvPr>
          <p:cNvSpPr txBox="1"/>
          <p:nvPr/>
        </p:nvSpPr>
        <p:spPr>
          <a:xfrm>
            <a:off x="7855312" y="6429880"/>
            <a:ext cx="2029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Label the sectors!</a:t>
            </a:r>
          </a:p>
        </p:txBody>
      </p:sp>
    </p:spTree>
    <p:extLst>
      <p:ext uri="{BB962C8B-B14F-4D97-AF65-F5344CB8AC3E}">
        <p14:creationId xmlns:p14="http://schemas.microsoft.com/office/powerpoint/2010/main" val="144658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5" grpId="0" animBg="1"/>
      <p:bldP spid="17" grpId="0" animBg="1"/>
      <p:bldP spid="18" grpId="0" animBg="1"/>
      <p:bldP spid="19" grpId="0" animBg="1"/>
      <p:bldP spid="16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/>
      <p:bldP spid="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xmlns="" id="{89C505A8-D6A4-4A98-A839-465763E6C0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4139583"/>
                  </p:ext>
                </p:extLst>
              </p:nvPr>
            </p:nvGraphicFramePr>
            <p:xfrm>
              <a:off x="4978400" y="1066798"/>
              <a:ext cx="4795520" cy="22542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2560">
                      <a:extLst>
                        <a:ext uri="{9D8B030D-6E8A-4147-A177-3AD203B41FA5}">
                          <a16:colId xmlns:a16="http://schemas.microsoft.com/office/drawing/2014/main" xmlns="" val="507155855"/>
                        </a:ext>
                      </a:extLst>
                    </a:gridCol>
                    <a:gridCol w="965200">
                      <a:extLst>
                        <a:ext uri="{9D8B030D-6E8A-4147-A177-3AD203B41FA5}">
                          <a16:colId xmlns:a16="http://schemas.microsoft.com/office/drawing/2014/main" xmlns="" val="3668985928"/>
                        </a:ext>
                      </a:extLst>
                    </a:gridCol>
                    <a:gridCol w="1198880">
                      <a:extLst>
                        <a:ext uri="{9D8B030D-6E8A-4147-A177-3AD203B41FA5}">
                          <a16:colId xmlns:a16="http://schemas.microsoft.com/office/drawing/2014/main" xmlns="" val="773284583"/>
                        </a:ext>
                      </a:extLst>
                    </a:gridCol>
                    <a:gridCol w="1198880">
                      <a:extLst>
                        <a:ext uri="{9D8B030D-6E8A-4147-A177-3AD203B41FA5}">
                          <a16:colId xmlns:a16="http://schemas.microsoft.com/office/drawing/2014/main" xmlns="" val="2453768306"/>
                        </a:ext>
                      </a:extLst>
                    </a:gridCol>
                  </a:tblGrid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Favourite Food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8947174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Pizza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 × 6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114492818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Salad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652344049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Pie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760452125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493695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89C505A8-D6A4-4A98-A839-465763E6C0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4139583"/>
                  </p:ext>
                </p:extLst>
              </p:nvPr>
            </p:nvGraphicFramePr>
            <p:xfrm>
              <a:off x="4978400" y="1066798"/>
              <a:ext cx="4795520" cy="22542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2560">
                      <a:extLst>
                        <a:ext uri="{9D8B030D-6E8A-4147-A177-3AD203B41FA5}">
                          <a16:colId xmlns:a16="http://schemas.microsoft.com/office/drawing/2014/main" val="507155855"/>
                        </a:ext>
                      </a:extLst>
                    </a:gridCol>
                    <a:gridCol w="965200">
                      <a:extLst>
                        <a:ext uri="{9D8B030D-6E8A-4147-A177-3AD203B41FA5}">
                          <a16:colId xmlns:a16="http://schemas.microsoft.com/office/drawing/2014/main" val="3668985928"/>
                        </a:ext>
                      </a:extLst>
                    </a:gridCol>
                    <a:gridCol w="1198880">
                      <a:extLst>
                        <a:ext uri="{9D8B030D-6E8A-4147-A177-3AD203B41FA5}">
                          <a16:colId xmlns:a16="http://schemas.microsoft.com/office/drawing/2014/main" val="773284583"/>
                        </a:ext>
                      </a:extLst>
                    </a:gridCol>
                    <a:gridCol w="1198880">
                      <a:extLst>
                        <a:ext uri="{9D8B030D-6E8A-4147-A177-3AD203B41FA5}">
                          <a16:colId xmlns:a16="http://schemas.microsoft.com/office/drawing/2014/main" val="2453768306"/>
                        </a:ext>
                      </a:extLst>
                    </a:gridCol>
                  </a:tblGrid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Favourite Food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4717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Pizza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508" t="-98667" r="-101015" b="-3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49281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Salad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34404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Pie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0452125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4936954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8F0876-B60C-4323-8947-3D29947B9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" y="84174"/>
            <a:ext cx="1028077" cy="11553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9804150-A98B-4943-9D38-7217D7DB58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44" y="3570297"/>
            <a:ext cx="927259" cy="1060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85BFE74-B0DC-4A88-9E3D-5DFE9B1DBB53}"/>
              </a:ext>
            </a:extLst>
          </p:cNvPr>
          <p:cNvSpPr txBox="1"/>
          <p:nvPr/>
        </p:nvSpPr>
        <p:spPr>
          <a:xfrm>
            <a:off x="1280399" y="131353"/>
            <a:ext cx="33463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Julie surveyed 60 people </a:t>
            </a:r>
          </a:p>
          <a:p>
            <a:pPr algn="ctr"/>
            <a:r>
              <a:rPr lang="en-GB" sz="2000" dirty="0"/>
              <a:t>about their favourite food.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Complete the table to </a:t>
            </a:r>
          </a:p>
          <a:p>
            <a:pPr algn="ctr"/>
            <a:r>
              <a:rPr lang="en-GB" sz="2000" dirty="0"/>
              <a:t>show the angles in a pie chart.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B74BB561-4A11-4702-AD47-22112C0856D3}"/>
                  </a:ext>
                </a:extLst>
              </p:cNvPr>
              <p:cNvSpPr txBox="1"/>
              <p:nvPr/>
            </p:nvSpPr>
            <p:spPr>
              <a:xfrm>
                <a:off x="7151805" y="203155"/>
                <a:ext cx="58381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4BB561-4A11-4702-AD47-22112C085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805" y="203155"/>
                <a:ext cx="58381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C6BC6DC-4433-423F-95DA-506387701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984" y="92892"/>
            <a:ext cx="447335" cy="8255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4E238647-60DF-4ACD-BF06-01431C92B355}"/>
                  </a:ext>
                </a:extLst>
              </p:cNvPr>
              <p:cNvSpPr txBox="1"/>
              <p:nvPr/>
            </p:nvSpPr>
            <p:spPr>
              <a:xfrm>
                <a:off x="1624007" y="2487201"/>
                <a:ext cx="76334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238647-60DF-4ACD-BF06-01431C92B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007" y="2487201"/>
                <a:ext cx="763349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0474624F-2539-483E-BD8A-CB5D9B65AF4A}"/>
                  </a:ext>
                </a:extLst>
              </p:cNvPr>
              <p:cNvSpPr txBox="1"/>
              <p:nvPr/>
            </p:nvSpPr>
            <p:spPr>
              <a:xfrm>
                <a:off x="2356285" y="2661875"/>
                <a:ext cx="8424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m:rPr>
                          <m:nor/>
                        </m:rPr>
                        <a:rPr lang="en-GB" sz="2400" dirty="0"/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74624F-2539-483E-BD8A-CB5D9B65A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285" y="2661875"/>
                <a:ext cx="84241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E094899-8E36-441B-A29C-14CD67F98CF2}"/>
              </a:ext>
            </a:extLst>
          </p:cNvPr>
          <p:cNvSpPr txBox="1"/>
          <p:nvPr/>
        </p:nvSpPr>
        <p:spPr>
          <a:xfrm>
            <a:off x="657490" y="2010946"/>
            <a:ext cx="3883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How many degrees for one person?</a:t>
            </a:r>
          </a:p>
        </p:txBody>
      </p:sp>
      <p:sp>
        <p:nvSpPr>
          <p:cNvPr id="17" name="5-Point Star 4">
            <a:extLst>
              <a:ext uri="{FF2B5EF4-FFF2-40B4-BE49-F238E27FC236}">
                <a16:creationId xmlns:a16="http://schemas.microsoft.com/office/drawing/2014/main" xmlns="" id="{D1BFD60C-BBDB-4E40-A558-5E7892D81212}"/>
              </a:ext>
            </a:extLst>
          </p:cNvPr>
          <p:cNvSpPr/>
          <p:nvPr/>
        </p:nvSpPr>
        <p:spPr>
          <a:xfrm>
            <a:off x="237296" y="1915902"/>
            <a:ext cx="468278" cy="468278"/>
          </a:xfrm>
          <a:prstGeom prst="star5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18" name="5-Point Star 32">
            <a:extLst>
              <a:ext uri="{FF2B5EF4-FFF2-40B4-BE49-F238E27FC236}">
                <a16:creationId xmlns:a16="http://schemas.microsoft.com/office/drawing/2014/main" xmlns="" id="{36BCF69E-5BE2-47A1-B8E9-108F8124FCEE}"/>
              </a:ext>
            </a:extLst>
          </p:cNvPr>
          <p:cNvSpPr/>
          <p:nvPr/>
        </p:nvSpPr>
        <p:spPr>
          <a:xfrm>
            <a:off x="4439701" y="1895582"/>
            <a:ext cx="468278" cy="468278"/>
          </a:xfrm>
          <a:prstGeom prst="star5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D06FC16-4253-4472-8682-8C9FFDC01640}"/>
              </a:ext>
            </a:extLst>
          </p:cNvPr>
          <p:cNvSpPr txBox="1"/>
          <p:nvPr/>
        </p:nvSpPr>
        <p:spPr>
          <a:xfrm>
            <a:off x="-75109" y="2828175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①</a:t>
            </a:r>
            <a:endParaRPr lang="en-GB" sz="3600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F27FFDE4-39BA-4ABB-9205-C886EAF8D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241287"/>
              </p:ext>
            </p:extLst>
          </p:nvPr>
        </p:nvGraphicFramePr>
        <p:xfrm>
          <a:off x="5042332" y="3770269"/>
          <a:ext cx="4728624" cy="2711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748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924564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182156">
                  <a:extLst>
                    <a:ext uri="{9D8B030D-6E8A-4147-A177-3AD203B41FA5}">
                      <a16:colId xmlns:a16="http://schemas.microsoft.com/office/drawing/2014/main" xmlns="" val="773284583"/>
                    </a:ext>
                  </a:extLst>
                </a:gridCol>
                <a:gridCol w="1182156">
                  <a:extLst>
                    <a:ext uri="{9D8B030D-6E8A-4147-A177-3AD203B41FA5}">
                      <a16:colId xmlns:a16="http://schemas.microsoft.com/office/drawing/2014/main" xmlns="" val="2453768306"/>
                    </a:ext>
                  </a:extLst>
                </a:gridCol>
              </a:tblGrid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ysClr val="windowText" lastClr="000000"/>
                          </a:solidFill>
                        </a:rPr>
                        <a:t>Favourite Sport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ysClr val="windowText" lastClr="000000"/>
                          </a:solidFill>
                        </a:rPr>
                        <a:t>Calculation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ysClr val="windowText" lastClr="000000"/>
                          </a:solidFill>
                        </a:rPr>
                        <a:t>Angle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Basketball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Football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344049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Tennis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452125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Athletics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9369547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6484082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09C24F4-124E-4132-BE01-B80135DB374C}"/>
              </a:ext>
            </a:extLst>
          </p:cNvPr>
          <p:cNvSpPr txBox="1"/>
          <p:nvPr/>
        </p:nvSpPr>
        <p:spPr>
          <a:xfrm>
            <a:off x="1412479" y="3900713"/>
            <a:ext cx="334636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Josh surveyed 120 people </a:t>
            </a:r>
          </a:p>
          <a:p>
            <a:pPr algn="ctr"/>
            <a:r>
              <a:rPr lang="en-GB" sz="2000" dirty="0"/>
              <a:t>about their favourite sport.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Complete the table to </a:t>
            </a:r>
          </a:p>
          <a:p>
            <a:pPr algn="ctr"/>
            <a:r>
              <a:rPr lang="en-GB" sz="2000" dirty="0"/>
              <a:t>show the angles in a pie chart.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A8786AA-59EC-4DE7-807F-5E9E77F78452}"/>
              </a:ext>
            </a:extLst>
          </p:cNvPr>
          <p:cNvSpPr txBox="1"/>
          <p:nvPr/>
        </p:nvSpPr>
        <p:spPr>
          <a:xfrm>
            <a:off x="-85269" y="6180975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②</a:t>
            </a:r>
            <a:endParaRPr lang="en-GB" sz="36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306028CC-BB02-4CD7-9EF4-B988CE40CBFD}"/>
              </a:ext>
            </a:extLst>
          </p:cNvPr>
          <p:cNvCxnSpPr>
            <a:cxnSpLocks/>
          </p:cNvCxnSpPr>
          <p:nvPr/>
        </p:nvCxnSpPr>
        <p:spPr>
          <a:xfrm flipV="1">
            <a:off x="0" y="3465513"/>
            <a:ext cx="9906000" cy="89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4057BA49-04C5-4CBE-ADB6-A99694139505}"/>
                  </a:ext>
                </a:extLst>
              </p:cNvPr>
              <p:cNvSpPr txBox="1"/>
              <p:nvPr/>
            </p:nvSpPr>
            <p:spPr>
              <a:xfrm>
                <a:off x="3605965" y="5831795"/>
                <a:ext cx="8467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57BA49-04C5-4CBE-ADB6-A99694139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965" y="5831795"/>
                <a:ext cx="846706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BF2D1B65-59F4-4358-A864-8D1C00779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9144" y="5721532"/>
            <a:ext cx="447335" cy="82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6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xmlns="" id="{89C505A8-D6A4-4A98-A839-465763E6C062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4978400" y="1066798"/>
              <a:ext cx="4795520" cy="22542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2560">
                      <a:extLst>
                        <a:ext uri="{9D8B030D-6E8A-4147-A177-3AD203B41FA5}">
                          <a16:colId xmlns:a16="http://schemas.microsoft.com/office/drawing/2014/main" xmlns="" val="507155855"/>
                        </a:ext>
                      </a:extLst>
                    </a:gridCol>
                    <a:gridCol w="965200">
                      <a:extLst>
                        <a:ext uri="{9D8B030D-6E8A-4147-A177-3AD203B41FA5}">
                          <a16:colId xmlns:a16="http://schemas.microsoft.com/office/drawing/2014/main" xmlns="" val="3668985928"/>
                        </a:ext>
                      </a:extLst>
                    </a:gridCol>
                    <a:gridCol w="1198880">
                      <a:extLst>
                        <a:ext uri="{9D8B030D-6E8A-4147-A177-3AD203B41FA5}">
                          <a16:colId xmlns:a16="http://schemas.microsoft.com/office/drawing/2014/main" xmlns="" val="773284583"/>
                        </a:ext>
                      </a:extLst>
                    </a:gridCol>
                    <a:gridCol w="1198880">
                      <a:extLst>
                        <a:ext uri="{9D8B030D-6E8A-4147-A177-3AD203B41FA5}">
                          <a16:colId xmlns:a16="http://schemas.microsoft.com/office/drawing/2014/main" xmlns="" val="2453768306"/>
                        </a:ext>
                      </a:extLst>
                    </a:gridCol>
                  </a:tblGrid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Favourite Food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8947174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Pizza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 × 6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114492818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Salad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 × 6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180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652344049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Pie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 × 6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760452125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493695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89C505A8-D6A4-4A98-A839-465763E6C062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4978400" y="1066798"/>
              <a:ext cx="4795520" cy="22542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2560">
                      <a:extLst>
                        <a:ext uri="{9D8B030D-6E8A-4147-A177-3AD203B41FA5}">
                          <a16:colId xmlns:a16="http://schemas.microsoft.com/office/drawing/2014/main" val="507155855"/>
                        </a:ext>
                      </a:extLst>
                    </a:gridCol>
                    <a:gridCol w="965200">
                      <a:extLst>
                        <a:ext uri="{9D8B030D-6E8A-4147-A177-3AD203B41FA5}">
                          <a16:colId xmlns:a16="http://schemas.microsoft.com/office/drawing/2014/main" val="3668985928"/>
                        </a:ext>
                      </a:extLst>
                    </a:gridCol>
                    <a:gridCol w="1198880">
                      <a:extLst>
                        <a:ext uri="{9D8B030D-6E8A-4147-A177-3AD203B41FA5}">
                          <a16:colId xmlns:a16="http://schemas.microsoft.com/office/drawing/2014/main" val="773284583"/>
                        </a:ext>
                      </a:extLst>
                    </a:gridCol>
                    <a:gridCol w="1198880">
                      <a:extLst>
                        <a:ext uri="{9D8B030D-6E8A-4147-A177-3AD203B41FA5}">
                          <a16:colId xmlns:a16="http://schemas.microsoft.com/office/drawing/2014/main" val="2453768306"/>
                        </a:ext>
                      </a:extLst>
                    </a:gridCol>
                  </a:tblGrid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Favourite Food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4717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Pizza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508" t="-98667" r="-101015" b="-3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508" t="-98667" r="-1015" b="-3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49281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Salad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508" t="-198667" r="-101015" b="-2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508" t="-198667" r="-1015" b="-2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34404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Pie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508" t="-298667" r="-101015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508" t="-298667" r="-1015" b="-1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0452125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508" t="-409589" r="-1015" b="-32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4936954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8F0876-B60C-4323-8947-3D29947B9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" y="84174"/>
            <a:ext cx="1028077" cy="11553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9804150-A98B-4943-9D38-7217D7DB58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44" y="3570297"/>
            <a:ext cx="927259" cy="1060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85BFE74-B0DC-4A88-9E3D-5DFE9B1DBB53}"/>
              </a:ext>
            </a:extLst>
          </p:cNvPr>
          <p:cNvSpPr txBox="1"/>
          <p:nvPr/>
        </p:nvSpPr>
        <p:spPr>
          <a:xfrm>
            <a:off x="1280399" y="131353"/>
            <a:ext cx="33463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Julie surveyed 60 people </a:t>
            </a:r>
          </a:p>
          <a:p>
            <a:pPr algn="ctr"/>
            <a:r>
              <a:rPr lang="en-GB" sz="2000" dirty="0"/>
              <a:t>about their favourite food.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Complete the table to </a:t>
            </a:r>
          </a:p>
          <a:p>
            <a:pPr algn="ctr"/>
            <a:r>
              <a:rPr lang="en-GB" sz="2000" dirty="0"/>
              <a:t>show the angles in a pie chart.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B74BB561-4A11-4702-AD47-22112C0856D3}"/>
                  </a:ext>
                </a:extLst>
              </p:cNvPr>
              <p:cNvSpPr txBox="1"/>
              <p:nvPr/>
            </p:nvSpPr>
            <p:spPr>
              <a:xfrm>
                <a:off x="7151805" y="203155"/>
                <a:ext cx="106490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m:rPr>
                          <m:nor/>
                        </m:rPr>
                        <a:rPr lang="en-GB" sz="3200" dirty="0"/>
                        <m:t>°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4BB561-4A11-4702-AD47-22112C085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805" y="203155"/>
                <a:ext cx="10649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C6BC6DC-4433-423F-95DA-506387701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984" y="92892"/>
            <a:ext cx="447335" cy="8255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4E238647-60DF-4ACD-BF06-01431C92B355}"/>
                  </a:ext>
                </a:extLst>
              </p:cNvPr>
              <p:cNvSpPr txBox="1"/>
              <p:nvPr/>
            </p:nvSpPr>
            <p:spPr>
              <a:xfrm>
                <a:off x="1624007" y="2487201"/>
                <a:ext cx="76334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238647-60DF-4ACD-BF06-01431C92B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007" y="2487201"/>
                <a:ext cx="763349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0474624F-2539-483E-BD8A-CB5D9B65AF4A}"/>
                  </a:ext>
                </a:extLst>
              </p:cNvPr>
              <p:cNvSpPr txBox="1"/>
              <p:nvPr/>
            </p:nvSpPr>
            <p:spPr>
              <a:xfrm>
                <a:off x="2356285" y="2661875"/>
                <a:ext cx="8424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m:rPr>
                          <m:nor/>
                        </m:rPr>
                        <a:rPr lang="en-GB" sz="2400" dirty="0"/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74624F-2539-483E-BD8A-CB5D9B65A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285" y="2661875"/>
                <a:ext cx="84241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E094899-8E36-441B-A29C-14CD67F98CF2}"/>
              </a:ext>
            </a:extLst>
          </p:cNvPr>
          <p:cNvSpPr txBox="1"/>
          <p:nvPr/>
        </p:nvSpPr>
        <p:spPr>
          <a:xfrm>
            <a:off x="657490" y="2010946"/>
            <a:ext cx="3883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How many degrees for one person?</a:t>
            </a:r>
          </a:p>
        </p:txBody>
      </p:sp>
      <p:sp>
        <p:nvSpPr>
          <p:cNvPr id="17" name="5-Point Star 4">
            <a:extLst>
              <a:ext uri="{FF2B5EF4-FFF2-40B4-BE49-F238E27FC236}">
                <a16:creationId xmlns:a16="http://schemas.microsoft.com/office/drawing/2014/main" xmlns="" id="{D1BFD60C-BBDB-4E40-A558-5E7892D81212}"/>
              </a:ext>
            </a:extLst>
          </p:cNvPr>
          <p:cNvSpPr/>
          <p:nvPr/>
        </p:nvSpPr>
        <p:spPr>
          <a:xfrm>
            <a:off x="237296" y="1915902"/>
            <a:ext cx="468278" cy="468278"/>
          </a:xfrm>
          <a:prstGeom prst="star5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18" name="5-Point Star 32">
            <a:extLst>
              <a:ext uri="{FF2B5EF4-FFF2-40B4-BE49-F238E27FC236}">
                <a16:creationId xmlns:a16="http://schemas.microsoft.com/office/drawing/2014/main" xmlns="" id="{36BCF69E-5BE2-47A1-B8E9-108F8124FCEE}"/>
              </a:ext>
            </a:extLst>
          </p:cNvPr>
          <p:cNvSpPr/>
          <p:nvPr/>
        </p:nvSpPr>
        <p:spPr>
          <a:xfrm>
            <a:off x="4439701" y="1895582"/>
            <a:ext cx="468278" cy="468278"/>
          </a:xfrm>
          <a:prstGeom prst="star5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D06FC16-4253-4472-8682-8C9FFDC01640}"/>
              </a:ext>
            </a:extLst>
          </p:cNvPr>
          <p:cNvSpPr txBox="1"/>
          <p:nvPr/>
        </p:nvSpPr>
        <p:spPr>
          <a:xfrm>
            <a:off x="-75109" y="2828175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①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xmlns="" id="{F27FFDE4-39BA-4ABB-9205-C886EAF8D6E0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042332" y="3770269"/>
              <a:ext cx="4728624" cy="2711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9748">
                      <a:extLst>
                        <a:ext uri="{9D8B030D-6E8A-4147-A177-3AD203B41FA5}">
                          <a16:colId xmlns:a16="http://schemas.microsoft.com/office/drawing/2014/main" xmlns="" val="507155855"/>
                        </a:ext>
                      </a:extLst>
                    </a:gridCol>
                    <a:gridCol w="924564">
                      <a:extLst>
                        <a:ext uri="{9D8B030D-6E8A-4147-A177-3AD203B41FA5}">
                          <a16:colId xmlns:a16="http://schemas.microsoft.com/office/drawing/2014/main" xmlns="" val="3668985928"/>
                        </a:ext>
                      </a:extLst>
                    </a:gridCol>
                    <a:gridCol w="1182156">
                      <a:extLst>
                        <a:ext uri="{9D8B030D-6E8A-4147-A177-3AD203B41FA5}">
                          <a16:colId xmlns:a16="http://schemas.microsoft.com/office/drawing/2014/main" xmlns="" val="773284583"/>
                        </a:ext>
                      </a:extLst>
                    </a:gridCol>
                    <a:gridCol w="1182156">
                      <a:extLst>
                        <a:ext uri="{9D8B030D-6E8A-4147-A177-3AD203B41FA5}">
                          <a16:colId xmlns:a16="http://schemas.microsoft.com/office/drawing/2014/main" xmlns="" val="2453768306"/>
                        </a:ext>
                      </a:extLst>
                    </a:gridCol>
                  </a:tblGrid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Favourite Sport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8947174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Basketball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 × 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114492818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Football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45 × 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135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652344049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Tennis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25 × 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75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760452125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Athletics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 × 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49369547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5264840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F27FFDE4-39BA-4ABB-9205-C886EAF8D6E0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042332" y="3770269"/>
              <a:ext cx="4728624" cy="2711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9748">
                      <a:extLst>
                        <a:ext uri="{9D8B030D-6E8A-4147-A177-3AD203B41FA5}">
                          <a16:colId xmlns:a16="http://schemas.microsoft.com/office/drawing/2014/main" val="507155855"/>
                        </a:ext>
                      </a:extLst>
                    </a:gridCol>
                    <a:gridCol w="924564">
                      <a:extLst>
                        <a:ext uri="{9D8B030D-6E8A-4147-A177-3AD203B41FA5}">
                          <a16:colId xmlns:a16="http://schemas.microsoft.com/office/drawing/2014/main" val="3668985928"/>
                        </a:ext>
                      </a:extLst>
                    </a:gridCol>
                    <a:gridCol w="1182156">
                      <a:extLst>
                        <a:ext uri="{9D8B030D-6E8A-4147-A177-3AD203B41FA5}">
                          <a16:colId xmlns:a16="http://schemas.microsoft.com/office/drawing/2014/main" val="773284583"/>
                        </a:ext>
                      </a:extLst>
                    </a:gridCol>
                    <a:gridCol w="1182156">
                      <a:extLst>
                        <a:ext uri="{9D8B030D-6E8A-4147-A177-3AD203B41FA5}">
                          <a16:colId xmlns:a16="http://schemas.microsoft.com/office/drawing/2014/main" val="2453768306"/>
                        </a:ext>
                      </a:extLst>
                    </a:gridCol>
                  </a:tblGrid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Favourite Sport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4717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Basketball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200515" t="-98667" r="-101031" b="-4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300515" t="-98667" r="-1031" b="-4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49281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Football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200515" t="-198667" r="-101031" b="-3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300515" t="-198667" r="-1031" b="-3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34404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Tennis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200515" t="-298667" r="-101031" b="-2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300515" t="-298667" r="-1031" b="-2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045212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Athletics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200515" t="-398667" r="-101031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300515" t="-398667" r="-1031" b="-1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49369547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300515" t="-512329" r="-1031" b="-32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648408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09C24F4-124E-4132-BE01-B80135DB374C}"/>
              </a:ext>
            </a:extLst>
          </p:cNvPr>
          <p:cNvSpPr txBox="1"/>
          <p:nvPr/>
        </p:nvSpPr>
        <p:spPr>
          <a:xfrm>
            <a:off x="1412479" y="3900713"/>
            <a:ext cx="334636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Josh surveyed 120 people </a:t>
            </a:r>
          </a:p>
          <a:p>
            <a:pPr algn="ctr"/>
            <a:r>
              <a:rPr lang="en-GB" sz="2000" dirty="0"/>
              <a:t>about their favourite sport.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Complete the table to </a:t>
            </a:r>
          </a:p>
          <a:p>
            <a:pPr algn="ctr"/>
            <a:r>
              <a:rPr lang="en-GB" sz="2000" dirty="0"/>
              <a:t>show the angles in a pie chart.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A8786AA-59EC-4DE7-807F-5E9E77F78452}"/>
              </a:ext>
            </a:extLst>
          </p:cNvPr>
          <p:cNvSpPr txBox="1"/>
          <p:nvPr/>
        </p:nvSpPr>
        <p:spPr>
          <a:xfrm>
            <a:off x="-85269" y="6180975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②</a:t>
            </a:r>
            <a:endParaRPr lang="en-GB" sz="36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306028CC-BB02-4CD7-9EF4-B988CE40CBFD}"/>
              </a:ext>
            </a:extLst>
          </p:cNvPr>
          <p:cNvCxnSpPr>
            <a:cxnSpLocks/>
          </p:cNvCxnSpPr>
          <p:nvPr/>
        </p:nvCxnSpPr>
        <p:spPr>
          <a:xfrm flipV="1">
            <a:off x="0" y="3465513"/>
            <a:ext cx="9906000" cy="89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4057BA49-04C5-4CBE-ADB6-A99694139505}"/>
                  </a:ext>
                </a:extLst>
              </p:cNvPr>
              <p:cNvSpPr txBox="1"/>
              <p:nvPr/>
            </p:nvSpPr>
            <p:spPr>
              <a:xfrm>
                <a:off x="3605965" y="5831795"/>
                <a:ext cx="106490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nor/>
                        </m:rPr>
                        <a:rPr lang="en-GB" sz="3200" dirty="0"/>
                        <m:t>°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57BA49-04C5-4CBE-ADB6-A99694139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965" y="5831795"/>
                <a:ext cx="1064907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BF2D1B65-59F4-4358-A864-8D1C00779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9144" y="5721532"/>
            <a:ext cx="447335" cy="8255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E4CDE69-495E-4FE5-90F6-E4039C0EFE96}"/>
              </a:ext>
            </a:extLst>
          </p:cNvPr>
          <p:cNvSpPr/>
          <p:nvPr/>
        </p:nvSpPr>
        <p:spPr>
          <a:xfrm>
            <a:off x="659587" y="6025495"/>
            <a:ext cx="25517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516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1006E7A4-950C-4D1F-92FA-A98F42944375}"/>
              </a:ext>
            </a:extLst>
          </p:cNvPr>
          <p:cNvSpPr/>
          <p:nvPr/>
        </p:nvSpPr>
        <p:spPr>
          <a:xfrm>
            <a:off x="4855562" y="3740324"/>
            <a:ext cx="3648358" cy="2877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33A71F5B-97B8-45E9-8478-FBD784A771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05" y="3675166"/>
            <a:ext cx="839895" cy="9607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898893A9-8A73-422D-B53C-AC64B7B137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" y="50754"/>
            <a:ext cx="1518096" cy="105910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09C24F4-124E-4132-BE01-B80135DB374C}"/>
              </a:ext>
            </a:extLst>
          </p:cNvPr>
          <p:cNvSpPr txBox="1"/>
          <p:nvPr/>
        </p:nvSpPr>
        <p:spPr>
          <a:xfrm>
            <a:off x="1384073" y="3900713"/>
            <a:ext cx="340317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Max surveyed 30 people </a:t>
            </a:r>
          </a:p>
          <a:p>
            <a:pPr algn="ctr"/>
            <a:r>
              <a:rPr lang="en-GB" sz="2000" dirty="0"/>
              <a:t>about how they got to school.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Complete a frequency table to </a:t>
            </a:r>
          </a:p>
          <a:p>
            <a:pPr algn="ctr"/>
            <a:r>
              <a:rPr lang="en-GB" sz="2000" dirty="0"/>
              <a:t>show the angles in a pie chart.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306028CC-BB02-4CD7-9EF4-B988CE40CBFD}"/>
              </a:ext>
            </a:extLst>
          </p:cNvPr>
          <p:cNvCxnSpPr>
            <a:cxnSpLocks/>
          </p:cNvCxnSpPr>
          <p:nvPr/>
        </p:nvCxnSpPr>
        <p:spPr>
          <a:xfrm flipV="1">
            <a:off x="0" y="3465513"/>
            <a:ext cx="9906000" cy="89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4057BA49-04C5-4CBE-ADB6-A99694139505}"/>
                  </a:ext>
                </a:extLst>
              </p:cNvPr>
              <p:cNvSpPr txBox="1"/>
              <p:nvPr/>
            </p:nvSpPr>
            <p:spPr>
              <a:xfrm>
                <a:off x="2945565" y="5780995"/>
                <a:ext cx="8467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57BA49-04C5-4CBE-ADB6-A99694139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5565" y="5780995"/>
                <a:ext cx="84670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BF2D1B65-59F4-4358-A864-8D1C00779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744" y="5670732"/>
            <a:ext cx="447335" cy="825596"/>
          </a:xfrm>
          <a:prstGeom prst="rect">
            <a:avLst/>
          </a:prstGeom>
        </p:spPr>
      </p:pic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xmlns="" id="{234EA662-04CD-420E-A752-D89B6268B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527486"/>
              </p:ext>
            </p:extLst>
          </p:nvPr>
        </p:nvGraphicFramePr>
        <p:xfrm>
          <a:off x="5127601" y="102182"/>
          <a:ext cx="4728624" cy="316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024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1039288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182156">
                  <a:extLst>
                    <a:ext uri="{9D8B030D-6E8A-4147-A177-3AD203B41FA5}">
                      <a16:colId xmlns:a16="http://schemas.microsoft.com/office/drawing/2014/main" xmlns="" val="773284583"/>
                    </a:ext>
                  </a:extLst>
                </a:gridCol>
                <a:gridCol w="1182156">
                  <a:extLst>
                    <a:ext uri="{9D8B030D-6E8A-4147-A177-3AD203B41FA5}">
                      <a16:colId xmlns:a16="http://schemas.microsoft.com/office/drawing/2014/main" xmlns="" val="2453768306"/>
                    </a:ext>
                  </a:extLst>
                </a:gridCol>
              </a:tblGrid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ysClr val="windowText" lastClr="000000"/>
                          </a:solidFill>
                        </a:rPr>
                        <a:t>Favourite Pet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ysClr val="windowText" lastClr="000000"/>
                          </a:solidFill>
                        </a:rPr>
                        <a:t>Calculation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ysClr val="windowText" lastClr="000000"/>
                          </a:solidFill>
                        </a:rPr>
                        <a:t>Angle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Maths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English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344049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Science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452125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P.E.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9369547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Art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6484082"/>
                  </a:ext>
                </a:extLst>
              </a:tr>
              <a:tr h="44131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7502844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16DEE27-130C-42E4-A7E2-11B613BDAC43}"/>
              </a:ext>
            </a:extLst>
          </p:cNvPr>
          <p:cNvSpPr txBox="1"/>
          <p:nvPr/>
        </p:nvSpPr>
        <p:spPr>
          <a:xfrm>
            <a:off x="1497748" y="232626"/>
            <a:ext cx="334636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Anna surveyed 45 people </a:t>
            </a:r>
          </a:p>
          <a:p>
            <a:pPr algn="ctr"/>
            <a:r>
              <a:rPr lang="en-GB" sz="2000" dirty="0"/>
              <a:t>about their favourite subject.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Complete the table to </a:t>
            </a:r>
          </a:p>
          <a:p>
            <a:pPr algn="ctr"/>
            <a:r>
              <a:rPr lang="en-GB" sz="2000" dirty="0"/>
              <a:t>show the angles in a pie chart.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BBEE96C-115B-43FC-BB4F-15AB8470A6FF}"/>
                  </a:ext>
                </a:extLst>
              </p:cNvPr>
              <p:cNvSpPr txBox="1"/>
              <p:nvPr/>
            </p:nvSpPr>
            <p:spPr>
              <a:xfrm>
                <a:off x="3081634" y="2265308"/>
                <a:ext cx="8467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BBEE96C-115B-43FC-BB4F-15AB8470A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634" y="2265308"/>
                <a:ext cx="846706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C89C5CDF-3828-4139-B906-B040E053C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4813" y="2155045"/>
            <a:ext cx="447335" cy="82559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43B9E91-D532-4BEC-AB25-7F91623A9AC8}"/>
              </a:ext>
            </a:extLst>
          </p:cNvPr>
          <p:cNvSpPr txBox="1"/>
          <p:nvPr/>
        </p:nvSpPr>
        <p:spPr>
          <a:xfrm>
            <a:off x="-3989" y="2523375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③</a:t>
            </a:r>
            <a:endParaRPr lang="en-GB" sz="3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FD5D010-0D75-48E3-A145-91D6F4AC61DA}"/>
              </a:ext>
            </a:extLst>
          </p:cNvPr>
          <p:cNvSpPr txBox="1"/>
          <p:nvPr/>
        </p:nvSpPr>
        <p:spPr>
          <a:xfrm>
            <a:off x="-64949" y="6191135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④</a:t>
            </a:r>
            <a:endParaRPr lang="en-GB" sz="3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BB51930-339E-4E37-812F-87A85273341E}"/>
              </a:ext>
            </a:extLst>
          </p:cNvPr>
          <p:cNvSpPr txBox="1"/>
          <p:nvPr/>
        </p:nvSpPr>
        <p:spPr>
          <a:xfrm>
            <a:off x="5207190" y="4055608"/>
            <a:ext cx="294510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7 people said they walked.</a:t>
            </a:r>
          </a:p>
          <a:p>
            <a:endParaRPr lang="en-GB" sz="2000" dirty="0"/>
          </a:p>
          <a:p>
            <a:r>
              <a:rPr lang="en-GB" sz="2000" dirty="0"/>
              <a:t>5 people got the bus.</a:t>
            </a:r>
          </a:p>
          <a:p>
            <a:endParaRPr lang="en-GB" sz="2000" dirty="0"/>
          </a:p>
          <a:p>
            <a:r>
              <a:rPr lang="en-GB" sz="2000" dirty="0"/>
              <a:t>10 cycled.</a:t>
            </a:r>
          </a:p>
          <a:p>
            <a:endParaRPr lang="en-GB" sz="2000" dirty="0"/>
          </a:p>
          <a:p>
            <a:r>
              <a:rPr lang="en-GB" sz="2000" dirty="0"/>
              <a:t>8 got a lift in a car.</a:t>
            </a:r>
          </a:p>
        </p:txBody>
      </p:sp>
    </p:spTree>
    <p:extLst>
      <p:ext uri="{BB962C8B-B14F-4D97-AF65-F5344CB8AC3E}">
        <p14:creationId xmlns:p14="http://schemas.microsoft.com/office/powerpoint/2010/main" val="338559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1006E7A4-950C-4D1F-92FA-A98F42944375}"/>
              </a:ext>
            </a:extLst>
          </p:cNvPr>
          <p:cNvSpPr/>
          <p:nvPr/>
        </p:nvSpPr>
        <p:spPr>
          <a:xfrm>
            <a:off x="4855562" y="3740324"/>
            <a:ext cx="3648358" cy="28773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33A71F5B-97B8-45E9-8478-FBD784A771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05" y="3675166"/>
            <a:ext cx="839895" cy="9607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898893A9-8A73-422D-B53C-AC64B7B137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" y="50754"/>
            <a:ext cx="1518096" cy="105910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09C24F4-124E-4132-BE01-B80135DB374C}"/>
              </a:ext>
            </a:extLst>
          </p:cNvPr>
          <p:cNvSpPr txBox="1"/>
          <p:nvPr/>
        </p:nvSpPr>
        <p:spPr>
          <a:xfrm>
            <a:off x="1384073" y="3900713"/>
            <a:ext cx="340317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Max surveyed 30 people </a:t>
            </a:r>
          </a:p>
          <a:p>
            <a:pPr algn="ctr"/>
            <a:r>
              <a:rPr lang="en-GB" sz="2000" dirty="0"/>
              <a:t>about how they got to school.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Complete a frequency table to </a:t>
            </a:r>
          </a:p>
          <a:p>
            <a:pPr algn="ctr"/>
            <a:r>
              <a:rPr lang="en-GB" sz="2000" dirty="0"/>
              <a:t>show the angles in a pie chart.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306028CC-BB02-4CD7-9EF4-B988CE40CBFD}"/>
              </a:ext>
            </a:extLst>
          </p:cNvPr>
          <p:cNvCxnSpPr>
            <a:cxnSpLocks/>
          </p:cNvCxnSpPr>
          <p:nvPr/>
        </p:nvCxnSpPr>
        <p:spPr>
          <a:xfrm flipV="1">
            <a:off x="0" y="3465513"/>
            <a:ext cx="9906000" cy="89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4057BA49-04C5-4CBE-ADB6-A99694139505}"/>
                  </a:ext>
                </a:extLst>
              </p:cNvPr>
              <p:cNvSpPr txBox="1"/>
              <p:nvPr/>
            </p:nvSpPr>
            <p:spPr>
              <a:xfrm>
                <a:off x="2945565" y="5780995"/>
                <a:ext cx="129253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m:rPr>
                          <m:nor/>
                        </m:rPr>
                        <a:rPr lang="en-GB" sz="3200" dirty="0"/>
                        <m:t>°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57BA49-04C5-4CBE-ADB6-A99694139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5565" y="5780995"/>
                <a:ext cx="129253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BF2D1B65-59F4-4358-A864-8D1C00779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744" y="5670732"/>
            <a:ext cx="447335" cy="8255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xmlns="" id="{234EA662-04CD-420E-A752-D89B6268B846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127601" y="102182"/>
              <a:ext cx="4728624" cy="31686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5024">
                      <a:extLst>
                        <a:ext uri="{9D8B030D-6E8A-4147-A177-3AD203B41FA5}">
                          <a16:colId xmlns:a16="http://schemas.microsoft.com/office/drawing/2014/main" xmlns="" val="507155855"/>
                        </a:ext>
                      </a:extLst>
                    </a:gridCol>
                    <a:gridCol w="1039288">
                      <a:extLst>
                        <a:ext uri="{9D8B030D-6E8A-4147-A177-3AD203B41FA5}">
                          <a16:colId xmlns:a16="http://schemas.microsoft.com/office/drawing/2014/main" xmlns="" val="3668985928"/>
                        </a:ext>
                      </a:extLst>
                    </a:gridCol>
                    <a:gridCol w="1182156">
                      <a:extLst>
                        <a:ext uri="{9D8B030D-6E8A-4147-A177-3AD203B41FA5}">
                          <a16:colId xmlns:a16="http://schemas.microsoft.com/office/drawing/2014/main" xmlns="" val="773284583"/>
                        </a:ext>
                      </a:extLst>
                    </a:gridCol>
                    <a:gridCol w="1182156">
                      <a:extLst>
                        <a:ext uri="{9D8B030D-6E8A-4147-A177-3AD203B41FA5}">
                          <a16:colId xmlns:a16="http://schemas.microsoft.com/office/drawing/2014/main" xmlns="" val="2453768306"/>
                        </a:ext>
                      </a:extLst>
                    </a:gridCol>
                  </a:tblGrid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Favourite Pet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8947174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Maths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 × 8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80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114492818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English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 × 8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32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652344049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Science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7 × 8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56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760452125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P.E.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 × 8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49369547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Art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 × 8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72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526484082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37502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234EA662-04CD-420E-A752-D89B6268B846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127601" y="102182"/>
              <a:ext cx="4728624" cy="31686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5024">
                      <a:extLst>
                        <a:ext uri="{9D8B030D-6E8A-4147-A177-3AD203B41FA5}">
                          <a16:colId xmlns:a16="http://schemas.microsoft.com/office/drawing/2014/main" val="507155855"/>
                        </a:ext>
                      </a:extLst>
                    </a:gridCol>
                    <a:gridCol w="1039288">
                      <a:extLst>
                        <a:ext uri="{9D8B030D-6E8A-4147-A177-3AD203B41FA5}">
                          <a16:colId xmlns:a16="http://schemas.microsoft.com/office/drawing/2014/main" val="3668985928"/>
                        </a:ext>
                      </a:extLst>
                    </a:gridCol>
                    <a:gridCol w="1182156">
                      <a:extLst>
                        <a:ext uri="{9D8B030D-6E8A-4147-A177-3AD203B41FA5}">
                          <a16:colId xmlns:a16="http://schemas.microsoft.com/office/drawing/2014/main" val="773284583"/>
                        </a:ext>
                      </a:extLst>
                    </a:gridCol>
                    <a:gridCol w="1182156">
                      <a:extLst>
                        <a:ext uri="{9D8B030D-6E8A-4147-A177-3AD203B41FA5}">
                          <a16:colId xmlns:a16="http://schemas.microsoft.com/office/drawing/2014/main" val="2453768306"/>
                        </a:ext>
                      </a:extLst>
                    </a:gridCol>
                  </a:tblGrid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Favourite Pet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4717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Maths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00515" t="-98667" r="-101031" b="-5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00515" t="-98667" r="-1031" b="-5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49281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English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00515" t="-198667" r="-101031" b="-4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00515" t="-198667" r="-1031" b="-4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34404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Science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00515" t="-298667" r="-101031" b="-3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00515" t="-298667" r="-1031" b="-3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045212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P.E.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00515" t="-398667" r="-101031" b="-2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00515" t="-398667" r="-1031" b="-2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4936954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Art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00515" t="-498667" r="-101031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00515" t="-498667" r="-1031" b="-1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6484082"/>
                      </a:ext>
                    </a:extLst>
                  </a:tr>
                  <a:tr h="4413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45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00515" t="-615068" r="-1031" b="-328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75028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16DEE27-130C-42E4-A7E2-11B613BDAC43}"/>
              </a:ext>
            </a:extLst>
          </p:cNvPr>
          <p:cNvSpPr txBox="1"/>
          <p:nvPr/>
        </p:nvSpPr>
        <p:spPr>
          <a:xfrm>
            <a:off x="1497748" y="232626"/>
            <a:ext cx="334636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Anna surveyed 45 people </a:t>
            </a:r>
          </a:p>
          <a:p>
            <a:pPr algn="ctr"/>
            <a:r>
              <a:rPr lang="en-GB" sz="2000" dirty="0"/>
              <a:t>about their favourite subject.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Complete the table to </a:t>
            </a:r>
          </a:p>
          <a:p>
            <a:pPr algn="ctr"/>
            <a:r>
              <a:rPr lang="en-GB" sz="2000" dirty="0"/>
              <a:t>show the angles in a pie chart.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BBEE96C-115B-43FC-BB4F-15AB8470A6FF}"/>
                  </a:ext>
                </a:extLst>
              </p:cNvPr>
              <p:cNvSpPr txBox="1"/>
              <p:nvPr/>
            </p:nvSpPr>
            <p:spPr>
              <a:xfrm>
                <a:off x="3081634" y="2265308"/>
                <a:ext cx="106490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m:rPr>
                          <m:nor/>
                        </m:rPr>
                        <a:rPr lang="en-GB" sz="3200" dirty="0"/>
                        <m:t>°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BBEE96C-115B-43FC-BB4F-15AB8470A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634" y="2265308"/>
                <a:ext cx="106490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C89C5CDF-3828-4139-B906-B040E053C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4813" y="2155045"/>
            <a:ext cx="447335" cy="82559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43B9E91-D532-4BEC-AB25-7F91623A9AC8}"/>
              </a:ext>
            </a:extLst>
          </p:cNvPr>
          <p:cNvSpPr txBox="1"/>
          <p:nvPr/>
        </p:nvSpPr>
        <p:spPr>
          <a:xfrm>
            <a:off x="-3989" y="2523375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③</a:t>
            </a:r>
            <a:endParaRPr lang="en-GB" sz="3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FD5D010-0D75-48E3-A145-91D6F4AC61DA}"/>
              </a:ext>
            </a:extLst>
          </p:cNvPr>
          <p:cNvSpPr txBox="1"/>
          <p:nvPr/>
        </p:nvSpPr>
        <p:spPr>
          <a:xfrm>
            <a:off x="-64949" y="6191135"/>
            <a:ext cx="798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④</a:t>
            </a:r>
            <a:endParaRPr lang="en-GB" sz="3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BB51930-339E-4E37-812F-87A85273341E}"/>
              </a:ext>
            </a:extLst>
          </p:cNvPr>
          <p:cNvSpPr txBox="1"/>
          <p:nvPr/>
        </p:nvSpPr>
        <p:spPr>
          <a:xfrm>
            <a:off x="5207190" y="4055608"/>
            <a:ext cx="294510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7 people said they walked.</a:t>
            </a:r>
          </a:p>
          <a:p>
            <a:endParaRPr lang="en-GB" sz="2000" dirty="0"/>
          </a:p>
          <a:p>
            <a:r>
              <a:rPr lang="en-GB" sz="2000" dirty="0"/>
              <a:t>5 people got the bus.</a:t>
            </a:r>
          </a:p>
          <a:p>
            <a:endParaRPr lang="en-GB" sz="2000" dirty="0"/>
          </a:p>
          <a:p>
            <a:r>
              <a:rPr lang="en-GB" sz="2000" dirty="0"/>
              <a:t>10 cycled.</a:t>
            </a:r>
          </a:p>
          <a:p>
            <a:endParaRPr lang="en-GB" sz="2000" dirty="0"/>
          </a:p>
          <a:p>
            <a:r>
              <a:rPr lang="en-GB" sz="2000" dirty="0"/>
              <a:t>8 got a lift in a car.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37DDCD08-8C28-47BF-B0A5-3489405831F7}"/>
                  </a:ext>
                </a:extLst>
              </p:cNvPr>
              <p:cNvSpPr txBox="1"/>
              <p:nvPr/>
            </p:nvSpPr>
            <p:spPr>
              <a:xfrm>
                <a:off x="8442125" y="3942035"/>
                <a:ext cx="129253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=84</m:t>
                      </m:r>
                      <m:r>
                        <m:rPr>
                          <m:nor/>
                        </m:rPr>
                        <a:rPr lang="en-GB" sz="3200" dirty="0"/>
                        <m:t>°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7DDCD08-8C28-47BF-B0A5-348940583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2125" y="3942035"/>
                <a:ext cx="129253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891C5FE9-3114-49B2-BBB9-2D51BA416E3B}"/>
                  </a:ext>
                </a:extLst>
              </p:cNvPr>
              <p:cNvSpPr txBox="1"/>
              <p:nvPr/>
            </p:nvSpPr>
            <p:spPr>
              <a:xfrm>
                <a:off x="8472605" y="4561795"/>
                <a:ext cx="129253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=60</m:t>
                      </m:r>
                      <m:r>
                        <m:rPr>
                          <m:nor/>
                        </m:rPr>
                        <a:rPr lang="en-GB" sz="3200" dirty="0"/>
                        <m:t>°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91C5FE9-3114-49B2-BBB9-2D51BA416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605" y="4561795"/>
                <a:ext cx="1292533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FA38BB3C-2929-4269-9899-39DE8C5FB5ED}"/>
                  </a:ext>
                </a:extLst>
              </p:cNvPr>
              <p:cNvSpPr txBox="1"/>
              <p:nvPr/>
            </p:nvSpPr>
            <p:spPr>
              <a:xfrm>
                <a:off x="8442125" y="5181555"/>
                <a:ext cx="152016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=120</m:t>
                      </m:r>
                      <m:r>
                        <m:rPr>
                          <m:nor/>
                        </m:rPr>
                        <a:rPr lang="en-GB" sz="3200" dirty="0"/>
                        <m:t>°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A38BB3C-2929-4269-9899-39DE8C5FB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2125" y="5181555"/>
                <a:ext cx="152016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8978CE3A-6BA5-4A12-821D-33170660B37B}"/>
                  </a:ext>
                </a:extLst>
              </p:cNvPr>
              <p:cNvSpPr txBox="1"/>
              <p:nvPr/>
            </p:nvSpPr>
            <p:spPr>
              <a:xfrm>
                <a:off x="8472605" y="5801315"/>
                <a:ext cx="129253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=96</m:t>
                      </m:r>
                      <m:r>
                        <m:rPr>
                          <m:nor/>
                        </m:rPr>
                        <a:rPr lang="en-GB" sz="3200" dirty="0"/>
                        <m:t>°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978CE3A-6BA5-4A12-821D-33170660B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605" y="5801315"/>
                <a:ext cx="129253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C2D311B8-7B87-4627-AC28-A88E1A8C1B38}"/>
              </a:ext>
            </a:extLst>
          </p:cNvPr>
          <p:cNvSpPr/>
          <p:nvPr/>
        </p:nvSpPr>
        <p:spPr>
          <a:xfrm>
            <a:off x="639267" y="2693015"/>
            <a:ext cx="25517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0662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E0A7AA18-C64A-447C-B8E9-AED5110305F3}"/>
              </a:ext>
            </a:extLst>
          </p:cNvPr>
          <p:cNvSpPr/>
          <p:nvPr/>
        </p:nvSpPr>
        <p:spPr>
          <a:xfrm>
            <a:off x="1149927" y="401782"/>
            <a:ext cx="2466110" cy="246611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C1066A73-B677-430F-8042-6B02F0EBAEC9}"/>
              </a:ext>
            </a:extLst>
          </p:cNvPr>
          <p:cNvCxnSpPr>
            <a:cxnSpLocks/>
            <a:stCxn id="2" idx="0"/>
          </p:cNvCxnSpPr>
          <p:nvPr/>
        </p:nvCxnSpPr>
        <p:spPr>
          <a:xfrm>
            <a:off x="2382982" y="401782"/>
            <a:ext cx="0" cy="123305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xmlns="" id="{BB7715A1-116C-4D5A-BDA8-AA39BD1F880C}"/>
              </a:ext>
            </a:extLst>
          </p:cNvPr>
          <p:cNvSpPr/>
          <p:nvPr/>
        </p:nvSpPr>
        <p:spPr>
          <a:xfrm>
            <a:off x="1149927" y="3990109"/>
            <a:ext cx="2466110" cy="246611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25FF5028-2EAA-49B3-9AB8-5BBC4B3DDF38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2382982" y="3990109"/>
            <a:ext cx="0" cy="123305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xmlns="" id="{3BD0F586-4F8A-4856-A63E-CBB3CA8BD187}"/>
              </a:ext>
            </a:extLst>
          </p:cNvPr>
          <p:cNvSpPr/>
          <p:nvPr/>
        </p:nvSpPr>
        <p:spPr>
          <a:xfrm>
            <a:off x="6289965" y="401782"/>
            <a:ext cx="2466110" cy="246611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6423DC0C-09F9-49EE-A906-F3A5FC476B10}"/>
              </a:ext>
            </a:extLst>
          </p:cNvPr>
          <p:cNvCxnSpPr>
            <a:cxnSpLocks/>
            <a:stCxn id="9" idx="0"/>
          </p:cNvCxnSpPr>
          <p:nvPr/>
        </p:nvCxnSpPr>
        <p:spPr>
          <a:xfrm>
            <a:off x="7523020" y="401782"/>
            <a:ext cx="0" cy="123305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1D0D5665-E9E3-4383-AE64-088F983034BE}"/>
              </a:ext>
            </a:extLst>
          </p:cNvPr>
          <p:cNvSpPr/>
          <p:nvPr/>
        </p:nvSpPr>
        <p:spPr>
          <a:xfrm>
            <a:off x="6289965" y="3990109"/>
            <a:ext cx="2466110" cy="246611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1D3197A-08D0-423E-975B-E475571E216A}"/>
              </a:ext>
            </a:extLst>
          </p:cNvPr>
          <p:cNvCxnSpPr>
            <a:cxnSpLocks/>
            <a:stCxn id="11" idx="0"/>
          </p:cNvCxnSpPr>
          <p:nvPr/>
        </p:nvCxnSpPr>
        <p:spPr>
          <a:xfrm>
            <a:off x="7523020" y="3990109"/>
            <a:ext cx="0" cy="123305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00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ECA24C0-3A06-48FA-80F8-B4595ECA9166}"/>
              </a:ext>
            </a:extLst>
          </p:cNvPr>
          <p:cNvSpPr txBox="1"/>
          <p:nvPr/>
        </p:nvSpPr>
        <p:spPr>
          <a:xfrm>
            <a:off x="163600" y="1551233"/>
            <a:ext cx="301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Use the template to complete a pie chart.</a:t>
            </a:r>
          </a:p>
          <a:p>
            <a:pPr lvl="1"/>
            <a:r>
              <a:rPr lang="en-GB" sz="1200" dirty="0"/>
              <a:t>Remember to label it! 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xmlns="" id="{8D02B200-CF94-47A3-95A9-5945F7385F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774287"/>
              </p:ext>
            </p:extLst>
          </p:nvPr>
        </p:nvGraphicFramePr>
        <p:xfrm>
          <a:off x="5052816" y="4311431"/>
          <a:ext cx="4593268" cy="2429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553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1162286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162286">
                  <a:extLst>
                    <a:ext uri="{9D8B030D-6E8A-4147-A177-3AD203B41FA5}">
                      <a16:colId xmlns:a16="http://schemas.microsoft.com/office/drawing/2014/main" xmlns="" val="773284583"/>
                    </a:ext>
                  </a:extLst>
                </a:gridCol>
                <a:gridCol w="1134143">
                  <a:extLst>
                    <a:ext uri="{9D8B030D-6E8A-4147-A177-3AD203B41FA5}">
                      <a16:colId xmlns:a16="http://schemas.microsoft.com/office/drawing/2014/main" xmlns="" val="2453768306"/>
                    </a:ext>
                  </a:extLst>
                </a:gridCol>
              </a:tblGrid>
              <a:tr h="432398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Company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Calculation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Angle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49931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Samsung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  <a:tr h="49931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Sony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344049"/>
                  </a:ext>
                </a:extLst>
              </a:tr>
              <a:tr h="49931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Apple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452125"/>
                  </a:ext>
                </a:extLst>
              </a:tr>
              <a:tr h="49931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Huawei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8618300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xmlns="" id="{6F9EBCDF-EC07-40AC-A0B2-7BC4DF49B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180210"/>
              </p:ext>
            </p:extLst>
          </p:nvPr>
        </p:nvGraphicFramePr>
        <p:xfrm>
          <a:off x="163600" y="760340"/>
          <a:ext cx="4535025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3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1191244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191244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1191244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Sport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Football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Rugby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Swimming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DC094690-03FC-4F01-A5B9-6230B574E043}"/>
              </a:ext>
            </a:extLst>
          </p:cNvPr>
          <p:cNvSpPr/>
          <p:nvPr/>
        </p:nvSpPr>
        <p:spPr>
          <a:xfrm>
            <a:off x="825539" y="367247"/>
            <a:ext cx="33865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10 students were asked about their favourite sport.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82EA90B-A862-4E4F-9192-78C3173B6279}"/>
              </a:ext>
            </a:extLst>
          </p:cNvPr>
          <p:cNvSpPr txBox="1"/>
          <p:nvPr/>
        </p:nvSpPr>
        <p:spPr>
          <a:xfrm>
            <a:off x="130881" y="4829931"/>
            <a:ext cx="298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Use the template to complete a pie chart</a:t>
            </a:r>
          </a:p>
          <a:p>
            <a:r>
              <a:rPr lang="en-GB" sz="1200" dirty="0"/>
              <a:t>	 showing this information.</a:t>
            </a:r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xmlns="" id="{DA3D9C49-CA11-448B-AB7D-6019928C2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281468"/>
              </p:ext>
            </p:extLst>
          </p:nvPr>
        </p:nvGraphicFramePr>
        <p:xfrm>
          <a:off x="22750" y="3983862"/>
          <a:ext cx="4816725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905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939705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939705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939705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939705">
                  <a:extLst>
                    <a:ext uri="{9D8B030D-6E8A-4147-A177-3AD203B41FA5}">
                      <a16:colId xmlns:a16="http://schemas.microsoft.com/office/drawing/2014/main" xmlns="" val="1810777233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Chips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Pasta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Burgers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Salad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C8918BBC-5465-4179-AB6D-27B9B7A59FEC}"/>
              </a:ext>
            </a:extLst>
          </p:cNvPr>
          <p:cNvSpPr/>
          <p:nvPr/>
        </p:nvSpPr>
        <p:spPr>
          <a:xfrm>
            <a:off x="888844" y="3633387"/>
            <a:ext cx="3346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20 students were asked about their favourite food.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1CFEBB46-64F2-4B76-BC16-96CA6A6AD0EA}"/>
              </a:ext>
            </a:extLst>
          </p:cNvPr>
          <p:cNvSpPr txBox="1"/>
          <p:nvPr/>
        </p:nvSpPr>
        <p:spPr>
          <a:xfrm>
            <a:off x="5161654" y="1606409"/>
            <a:ext cx="298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Use the template to complete a pie chart</a:t>
            </a:r>
          </a:p>
          <a:p>
            <a:r>
              <a:rPr lang="en-GB" sz="1200" dirty="0"/>
              <a:t>	 showing this information.</a:t>
            </a:r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xmlns="" id="{5D004F8E-A731-4B1D-A9B7-CB04D1ED5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950679"/>
              </p:ext>
            </p:extLst>
          </p:nvPr>
        </p:nvGraphicFramePr>
        <p:xfrm>
          <a:off x="5052653" y="760340"/>
          <a:ext cx="4593595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899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896174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896174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896174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896174">
                  <a:extLst>
                    <a:ext uri="{9D8B030D-6E8A-4147-A177-3AD203B41FA5}">
                      <a16:colId xmlns:a16="http://schemas.microsoft.com/office/drawing/2014/main" xmlns="" val="3584049955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Ford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Honda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Nissan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Ferrari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09DAE087-B2E2-4974-B0E7-A971A6C9168B}"/>
              </a:ext>
            </a:extLst>
          </p:cNvPr>
          <p:cNvSpPr/>
          <p:nvPr/>
        </p:nvSpPr>
        <p:spPr>
          <a:xfrm>
            <a:off x="5552900" y="327280"/>
            <a:ext cx="35931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40 teachers were surveyed to see what car they drove.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C0BBF929-D621-49F2-842B-ADEBFD2631D7}"/>
              </a:ext>
            </a:extLst>
          </p:cNvPr>
          <p:cNvSpPr/>
          <p:nvPr/>
        </p:nvSpPr>
        <p:spPr>
          <a:xfrm>
            <a:off x="5509844" y="3584503"/>
            <a:ext cx="3679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60 teachers were surveyed to see what phone they had.</a:t>
            </a:r>
          </a:p>
          <a:p>
            <a:pPr marL="228600" indent="-228600">
              <a:buAutoNum type="alphaLcParenR"/>
            </a:pPr>
            <a:r>
              <a:rPr lang="en-GB" sz="1200" dirty="0"/>
              <a:t>Complete the table to see what angle each category </a:t>
            </a:r>
          </a:p>
          <a:p>
            <a:pPr lvl="1"/>
            <a:r>
              <a:rPr lang="en-GB" sz="1200" dirty="0"/>
              <a:t>would have in a pie chart.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xmlns="" id="{8C3C7A7D-1476-424B-9E53-54A2C3EC7671}"/>
              </a:ext>
            </a:extLst>
          </p:cNvPr>
          <p:cNvGrpSpPr/>
          <p:nvPr/>
        </p:nvGrpSpPr>
        <p:grpSpPr>
          <a:xfrm>
            <a:off x="3066348" y="1823916"/>
            <a:ext cx="1732602" cy="1782374"/>
            <a:chOff x="4086699" y="2541070"/>
            <a:chExt cx="1732602" cy="1782374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xmlns="" id="{70FB1A27-D177-4974-AA5D-B17618813567}"/>
                </a:ext>
              </a:extLst>
            </p:cNvPr>
            <p:cNvSpPr/>
            <p:nvPr/>
          </p:nvSpPr>
          <p:spPr>
            <a:xfrm>
              <a:off x="4086699" y="2565955"/>
              <a:ext cx="1732602" cy="173260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xmlns="" id="{657F4857-0DF1-46BF-93D8-969F37718B23}"/>
                </a:ext>
              </a:extLst>
            </p:cNvPr>
            <p:cNvSpPr/>
            <p:nvPr/>
          </p:nvSpPr>
          <p:spPr>
            <a:xfrm>
              <a:off x="4928115" y="2541070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71873696-3005-4026-B8AA-6615FAB8F9EC}"/>
                </a:ext>
              </a:extLst>
            </p:cNvPr>
            <p:cNvSpPr/>
            <p:nvPr/>
          </p:nvSpPr>
          <p:spPr>
            <a:xfrm>
              <a:off x="5752504" y="368678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CF9E9C6F-D214-481F-88D0-7BA55B5DC305}"/>
                </a:ext>
              </a:extLst>
            </p:cNvPr>
            <p:cNvSpPr/>
            <p:nvPr/>
          </p:nvSpPr>
          <p:spPr>
            <a:xfrm>
              <a:off x="4928115" y="427367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98C8D392-C7EC-401F-86DA-E4E7AAC4B575}"/>
                </a:ext>
              </a:extLst>
            </p:cNvPr>
            <p:cNvSpPr/>
            <p:nvPr/>
          </p:nvSpPr>
          <p:spPr>
            <a:xfrm>
              <a:off x="4100234" y="367281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A0BB4775-4619-4BC4-9C7C-32B08593F86A}"/>
                </a:ext>
              </a:extLst>
            </p:cNvPr>
            <p:cNvSpPr/>
            <p:nvPr/>
          </p:nvSpPr>
          <p:spPr>
            <a:xfrm>
              <a:off x="4419790" y="410895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BBE60CBD-3009-4C71-912A-1D5873A5B9C3}"/>
                </a:ext>
              </a:extLst>
            </p:cNvPr>
            <p:cNvSpPr/>
            <p:nvPr/>
          </p:nvSpPr>
          <p:spPr>
            <a:xfrm>
              <a:off x="5439041" y="410633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3B052E90-4F59-49AF-9923-7456CC0C728F}"/>
                </a:ext>
              </a:extLst>
            </p:cNvPr>
            <p:cNvSpPr/>
            <p:nvPr/>
          </p:nvSpPr>
          <p:spPr>
            <a:xfrm>
              <a:off x="5449082" y="272325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3693A798-32B7-4D89-95AF-933467B5C7A5}"/>
                </a:ext>
              </a:extLst>
            </p:cNvPr>
            <p:cNvSpPr/>
            <p:nvPr/>
          </p:nvSpPr>
          <p:spPr>
            <a:xfrm>
              <a:off x="4426485" y="271076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23F1F866-E21E-4718-9365-2AD243674ACD}"/>
                </a:ext>
              </a:extLst>
            </p:cNvPr>
            <p:cNvSpPr/>
            <p:nvPr/>
          </p:nvSpPr>
          <p:spPr>
            <a:xfrm>
              <a:off x="5756434" y="314935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52EA2C23-969F-4F41-9EC9-D9698FF979F7}"/>
                </a:ext>
              </a:extLst>
            </p:cNvPr>
            <p:cNvSpPr/>
            <p:nvPr/>
          </p:nvSpPr>
          <p:spPr>
            <a:xfrm>
              <a:off x="4101981" y="315066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E1F9CF72-FD81-41A3-804B-AF53F1F39D70}"/>
                </a:ext>
              </a:extLst>
            </p:cNvPr>
            <p:cNvSpPr/>
            <p:nvPr/>
          </p:nvSpPr>
          <p:spPr>
            <a:xfrm>
              <a:off x="4928115" y="341093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xmlns="" id="{64757D38-7F0C-4403-A23B-E87FAF6A9210}"/>
              </a:ext>
            </a:extLst>
          </p:cNvPr>
          <p:cNvGrpSpPr/>
          <p:nvPr/>
        </p:nvGrpSpPr>
        <p:grpSpPr>
          <a:xfrm>
            <a:off x="2945241" y="4958695"/>
            <a:ext cx="1732602" cy="1782374"/>
            <a:chOff x="4086699" y="2541070"/>
            <a:chExt cx="1732602" cy="1782374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xmlns="" id="{26E00550-CAA2-4BA5-8CC3-CFDB5E674508}"/>
                </a:ext>
              </a:extLst>
            </p:cNvPr>
            <p:cNvSpPr/>
            <p:nvPr/>
          </p:nvSpPr>
          <p:spPr>
            <a:xfrm>
              <a:off x="4086699" y="2565955"/>
              <a:ext cx="1732602" cy="173260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xmlns="" id="{52B88B37-02D8-4D65-83B8-F78F3E18BDF5}"/>
                </a:ext>
              </a:extLst>
            </p:cNvPr>
            <p:cNvSpPr/>
            <p:nvPr/>
          </p:nvSpPr>
          <p:spPr>
            <a:xfrm>
              <a:off x="4928115" y="2541070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xmlns="" id="{4D870055-5430-4F04-850F-0FD5D267EA0B}"/>
                </a:ext>
              </a:extLst>
            </p:cNvPr>
            <p:cNvSpPr/>
            <p:nvPr/>
          </p:nvSpPr>
          <p:spPr>
            <a:xfrm>
              <a:off x="5752504" y="368678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xmlns="" id="{FC06FA33-377F-4ADB-B554-46856D4C800E}"/>
                </a:ext>
              </a:extLst>
            </p:cNvPr>
            <p:cNvSpPr/>
            <p:nvPr/>
          </p:nvSpPr>
          <p:spPr>
            <a:xfrm>
              <a:off x="4928115" y="427367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xmlns="" id="{DB19D1C7-8495-4AFB-9372-D8DD272DBE2F}"/>
                </a:ext>
              </a:extLst>
            </p:cNvPr>
            <p:cNvSpPr/>
            <p:nvPr/>
          </p:nvSpPr>
          <p:spPr>
            <a:xfrm>
              <a:off x="4100234" y="367281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xmlns="" id="{1FEDE99C-17C6-4416-97F4-C371232B9C54}"/>
                </a:ext>
              </a:extLst>
            </p:cNvPr>
            <p:cNvSpPr/>
            <p:nvPr/>
          </p:nvSpPr>
          <p:spPr>
            <a:xfrm>
              <a:off x="4419790" y="410895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xmlns="" id="{BB96CAD3-3B0C-4072-9771-34DAC65AE945}"/>
                </a:ext>
              </a:extLst>
            </p:cNvPr>
            <p:cNvSpPr/>
            <p:nvPr/>
          </p:nvSpPr>
          <p:spPr>
            <a:xfrm>
              <a:off x="5439041" y="410633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xmlns="" id="{3847E554-CEAA-4EE2-9F86-DCC72318AFE3}"/>
                </a:ext>
              </a:extLst>
            </p:cNvPr>
            <p:cNvSpPr/>
            <p:nvPr/>
          </p:nvSpPr>
          <p:spPr>
            <a:xfrm>
              <a:off x="5449082" y="272325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xmlns="" id="{D4453D9D-7701-4CE7-B566-3BF7426FBBB3}"/>
                </a:ext>
              </a:extLst>
            </p:cNvPr>
            <p:cNvSpPr/>
            <p:nvPr/>
          </p:nvSpPr>
          <p:spPr>
            <a:xfrm>
              <a:off x="4426485" y="271076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xmlns="" id="{92048663-5A69-4F7A-BE27-423CE18A96BE}"/>
                </a:ext>
              </a:extLst>
            </p:cNvPr>
            <p:cNvSpPr/>
            <p:nvPr/>
          </p:nvSpPr>
          <p:spPr>
            <a:xfrm>
              <a:off x="5756434" y="314935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xmlns="" id="{D62C43CC-221E-4981-B50A-0489826C52E5}"/>
                </a:ext>
              </a:extLst>
            </p:cNvPr>
            <p:cNvSpPr/>
            <p:nvPr/>
          </p:nvSpPr>
          <p:spPr>
            <a:xfrm>
              <a:off x="4101981" y="315066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xmlns="" id="{D098B1C7-D5C1-4AD8-B30F-2F3A6E4D4D2E}"/>
                </a:ext>
              </a:extLst>
            </p:cNvPr>
            <p:cNvSpPr/>
            <p:nvPr/>
          </p:nvSpPr>
          <p:spPr>
            <a:xfrm>
              <a:off x="4928115" y="341093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xmlns="" id="{6D075027-DF54-4EBC-8584-6867996757D5}"/>
              </a:ext>
            </a:extLst>
          </p:cNvPr>
          <p:cNvGrpSpPr/>
          <p:nvPr/>
        </p:nvGrpSpPr>
        <p:grpSpPr>
          <a:xfrm>
            <a:off x="7912448" y="1779129"/>
            <a:ext cx="1732602" cy="1782374"/>
            <a:chOff x="4086699" y="2541070"/>
            <a:chExt cx="1732602" cy="1782374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xmlns="" id="{F4C98827-9BC4-47B9-BDB2-6223753233CD}"/>
                </a:ext>
              </a:extLst>
            </p:cNvPr>
            <p:cNvSpPr/>
            <p:nvPr/>
          </p:nvSpPr>
          <p:spPr>
            <a:xfrm>
              <a:off x="4086699" y="2565955"/>
              <a:ext cx="1732602" cy="173260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xmlns="" id="{22F3A74C-1DE4-444F-AF6F-C6607DA25B40}"/>
                </a:ext>
              </a:extLst>
            </p:cNvPr>
            <p:cNvSpPr/>
            <p:nvPr/>
          </p:nvSpPr>
          <p:spPr>
            <a:xfrm>
              <a:off x="4928115" y="2541070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xmlns="" id="{3A9F1E04-A53C-4B24-A1D8-757AE75F5814}"/>
                </a:ext>
              </a:extLst>
            </p:cNvPr>
            <p:cNvSpPr/>
            <p:nvPr/>
          </p:nvSpPr>
          <p:spPr>
            <a:xfrm>
              <a:off x="5752504" y="368678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xmlns="" id="{DD543043-3928-48CB-AA99-8050AF384052}"/>
                </a:ext>
              </a:extLst>
            </p:cNvPr>
            <p:cNvSpPr/>
            <p:nvPr/>
          </p:nvSpPr>
          <p:spPr>
            <a:xfrm>
              <a:off x="4928115" y="427367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xmlns="" id="{B592A60D-276D-43ED-BE21-D8FEE60D0AC8}"/>
                </a:ext>
              </a:extLst>
            </p:cNvPr>
            <p:cNvSpPr/>
            <p:nvPr/>
          </p:nvSpPr>
          <p:spPr>
            <a:xfrm>
              <a:off x="4100234" y="367281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xmlns="" id="{AE02C0CD-CFB9-4B6B-A1A1-826F49EF6058}"/>
                </a:ext>
              </a:extLst>
            </p:cNvPr>
            <p:cNvSpPr/>
            <p:nvPr/>
          </p:nvSpPr>
          <p:spPr>
            <a:xfrm>
              <a:off x="4419790" y="410895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xmlns="" id="{C4C2BAEE-90AA-4148-9DAC-8412C35BB1F1}"/>
                </a:ext>
              </a:extLst>
            </p:cNvPr>
            <p:cNvSpPr/>
            <p:nvPr/>
          </p:nvSpPr>
          <p:spPr>
            <a:xfrm>
              <a:off x="5439041" y="410633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xmlns="" id="{FBFFC868-8C6E-46FC-9ADA-DFDCF94E9DDD}"/>
                </a:ext>
              </a:extLst>
            </p:cNvPr>
            <p:cNvSpPr/>
            <p:nvPr/>
          </p:nvSpPr>
          <p:spPr>
            <a:xfrm>
              <a:off x="5449082" y="272325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xmlns="" id="{A9290556-7A86-4D91-97FC-8294F9EFEACC}"/>
                </a:ext>
              </a:extLst>
            </p:cNvPr>
            <p:cNvSpPr/>
            <p:nvPr/>
          </p:nvSpPr>
          <p:spPr>
            <a:xfrm>
              <a:off x="4426485" y="271076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xmlns="" id="{D1AC6AEA-E82F-4AE9-93AE-B2353A6CA8D7}"/>
                </a:ext>
              </a:extLst>
            </p:cNvPr>
            <p:cNvSpPr/>
            <p:nvPr/>
          </p:nvSpPr>
          <p:spPr>
            <a:xfrm>
              <a:off x="5756434" y="314935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xmlns="" id="{294A2D3D-4470-4D5F-88B5-6789D5CB7E70}"/>
                </a:ext>
              </a:extLst>
            </p:cNvPr>
            <p:cNvSpPr/>
            <p:nvPr/>
          </p:nvSpPr>
          <p:spPr>
            <a:xfrm>
              <a:off x="4101981" y="315066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xmlns="" id="{2E8F333E-269E-46F7-8ED6-558B6B98D2F9}"/>
                </a:ext>
              </a:extLst>
            </p:cNvPr>
            <p:cNvSpPr/>
            <p:nvPr/>
          </p:nvSpPr>
          <p:spPr>
            <a:xfrm>
              <a:off x="4928115" y="341093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C3EC9724-AD4A-432A-AE8C-F124ABA45366}"/>
              </a:ext>
            </a:extLst>
          </p:cNvPr>
          <p:cNvSpPr/>
          <p:nvPr/>
        </p:nvSpPr>
        <p:spPr>
          <a:xfrm>
            <a:off x="112637" y="211822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1.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02CD61E4-B503-4D1E-9743-98BC5BAE7037}"/>
              </a:ext>
            </a:extLst>
          </p:cNvPr>
          <p:cNvSpPr/>
          <p:nvPr/>
        </p:nvSpPr>
        <p:spPr>
          <a:xfrm>
            <a:off x="112637" y="3624780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2.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97BC070B-1B36-4693-BDBA-1C21EB8907A4}"/>
              </a:ext>
            </a:extLst>
          </p:cNvPr>
          <p:cNvSpPr/>
          <p:nvPr/>
        </p:nvSpPr>
        <p:spPr>
          <a:xfrm>
            <a:off x="5008773" y="214566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3.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AF973CBC-5D94-4F2A-BF15-E67929380319}"/>
              </a:ext>
            </a:extLst>
          </p:cNvPr>
          <p:cNvSpPr/>
          <p:nvPr/>
        </p:nvSpPr>
        <p:spPr>
          <a:xfrm>
            <a:off x="5008773" y="3584503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4.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66B7777B-1DB0-496F-8306-C1E86B86CF4D}"/>
              </a:ext>
            </a:extLst>
          </p:cNvPr>
          <p:cNvSpPr/>
          <p:nvPr/>
        </p:nvSpPr>
        <p:spPr>
          <a:xfrm>
            <a:off x="20320" y="31966"/>
            <a:ext cx="9855200" cy="6754913"/>
          </a:xfrm>
          <a:prstGeom prst="roundRect">
            <a:avLst>
              <a:gd name="adj" fmla="val 3581"/>
            </a:avLst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213E75-3AC4-4524-A4A1-DFC4F811FF72}"/>
              </a:ext>
            </a:extLst>
          </p:cNvPr>
          <p:cNvSpPr txBox="1"/>
          <p:nvPr/>
        </p:nvSpPr>
        <p:spPr>
          <a:xfrm>
            <a:off x="4487116" y="-11691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u="sng" dirty="0"/>
              <a:t>Pie Charts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xmlns="" id="{12F78F7D-8021-4D3B-A0BA-C4568CB08865}"/>
              </a:ext>
            </a:extLst>
          </p:cNvPr>
          <p:cNvCxnSpPr>
            <a:cxnSpLocks/>
          </p:cNvCxnSpPr>
          <p:nvPr/>
        </p:nvCxnSpPr>
        <p:spPr>
          <a:xfrm>
            <a:off x="3932649" y="1873686"/>
            <a:ext cx="1176" cy="84617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00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ECA24C0-3A06-48FA-80F8-B4595ECA9166}"/>
              </a:ext>
            </a:extLst>
          </p:cNvPr>
          <p:cNvSpPr txBox="1"/>
          <p:nvPr/>
        </p:nvSpPr>
        <p:spPr>
          <a:xfrm>
            <a:off x="163600" y="1551233"/>
            <a:ext cx="301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Use the template to complete a pie chart.</a:t>
            </a:r>
          </a:p>
          <a:p>
            <a:pPr lvl="1"/>
            <a:r>
              <a:rPr lang="en-GB" sz="1200" dirty="0"/>
              <a:t>Remember to label it!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xmlns="" id="{8D02B200-CF94-47A3-95A9-5945F7385F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7794062"/>
                  </p:ext>
                </p:extLst>
              </p:nvPr>
            </p:nvGraphicFramePr>
            <p:xfrm>
              <a:off x="5052816" y="4311431"/>
              <a:ext cx="4593268" cy="2429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4553">
                      <a:extLst>
                        <a:ext uri="{9D8B030D-6E8A-4147-A177-3AD203B41FA5}">
                          <a16:colId xmlns:a16="http://schemas.microsoft.com/office/drawing/2014/main" xmlns="" val="507155855"/>
                        </a:ext>
                      </a:extLst>
                    </a:gridCol>
                    <a:gridCol w="1162286">
                      <a:extLst>
                        <a:ext uri="{9D8B030D-6E8A-4147-A177-3AD203B41FA5}">
                          <a16:colId xmlns:a16="http://schemas.microsoft.com/office/drawing/2014/main" xmlns="" val="3668985928"/>
                        </a:ext>
                      </a:extLst>
                    </a:gridCol>
                    <a:gridCol w="1162286">
                      <a:extLst>
                        <a:ext uri="{9D8B030D-6E8A-4147-A177-3AD203B41FA5}">
                          <a16:colId xmlns:a16="http://schemas.microsoft.com/office/drawing/2014/main" xmlns="" val="773284583"/>
                        </a:ext>
                      </a:extLst>
                    </a:gridCol>
                    <a:gridCol w="1134143">
                      <a:extLst>
                        <a:ext uri="{9D8B030D-6E8A-4147-A177-3AD203B41FA5}">
                          <a16:colId xmlns:a16="http://schemas.microsoft.com/office/drawing/2014/main" xmlns="" val="2453768306"/>
                        </a:ext>
                      </a:extLst>
                    </a:gridCol>
                  </a:tblGrid>
                  <a:tr h="4323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Company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8947174"/>
                      </a:ext>
                    </a:extLst>
                  </a:tr>
                  <a:tr h="499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Samsung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  <a:latin typeface="+mn-lt"/>
                            </a:rPr>
                            <a:t>120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1400" dirty="0" smtClean="0">
                                  <a:latin typeface="+mn-lt"/>
                                </a:rPr>
                                <m:t>°</m:t>
                              </m:r>
                            </m:oMath>
                          </a14:m>
                          <a:endParaRPr lang="en-GB" sz="1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114492818"/>
                      </a:ext>
                    </a:extLst>
                  </a:tr>
                  <a:tr h="499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Sony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  <a:latin typeface="+mn-lt"/>
                            </a:rPr>
                            <a:t>7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GB" sz="1400" dirty="0" smtClean="0">
                                  <a:latin typeface="+mn-lt"/>
                                </a:rPr>
                                <m:t>°</m:t>
                              </m:r>
                            </m:oMath>
                          </a14:m>
                          <a:endParaRPr lang="en-GB" sz="1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652344049"/>
                      </a:ext>
                    </a:extLst>
                  </a:tr>
                  <a:tr h="499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Apple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  <a:latin typeface="+mn-lt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0" dirty="0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  <m:r>
                                <m:rPr>
                                  <m:nor/>
                                </m:rPr>
                                <a:rPr lang="en-GB" sz="1400" dirty="0" smtClean="0">
                                  <a:latin typeface="+mn-lt"/>
                                </a:rPr>
                                <m:t>°</m:t>
                              </m:r>
                            </m:oMath>
                          </a14:m>
                          <a:endParaRPr lang="en-GB" sz="1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760452125"/>
                      </a:ext>
                    </a:extLst>
                  </a:tr>
                  <a:tr h="499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Huawei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  <a:latin typeface="+mn-lt"/>
                            </a:rPr>
                            <a:t>6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0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m:rPr>
                                  <m:nor/>
                                </m:rPr>
                                <a:rPr lang="en-GB" sz="1400" dirty="0" smtClean="0">
                                  <a:latin typeface="+mn-lt"/>
                                </a:rPr>
                                <m:t>°</m:t>
                              </m:r>
                            </m:oMath>
                          </a14:m>
                          <a:endParaRPr lang="en-GB" sz="1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6086183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8D02B200-CF94-47A3-95A9-5945F7385F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7794062"/>
                  </p:ext>
                </p:extLst>
              </p:nvPr>
            </p:nvGraphicFramePr>
            <p:xfrm>
              <a:off x="5052816" y="4311431"/>
              <a:ext cx="4593268" cy="2429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4553">
                      <a:extLst>
                        <a:ext uri="{9D8B030D-6E8A-4147-A177-3AD203B41FA5}">
                          <a16:colId xmlns:a16="http://schemas.microsoft.com/office/drawing/2014/main" val="507155855"/>
                        </a:ext>
                      </a:extLst>
                    </a:gridCol>
                    <a:gridCol w="1162286">
                      <a:extLst>
                        <a:ext uri="{9D8B030D-6E8A-4147-A177-3AD203B41FA5}">
                          <a16:colId xmlns:a16="http://schemas.microsoft.com/office/drawing/2014/main" val="3668985928"/>
                        </a:ext>
                      </a:extLst>
                    </a:gridCol>
                    <a:gridCol w="1162286">
                      <a:extLst>
                        <a:ext uri="{9D8B030D-6E8A-4147-A177-3AD203B41FA5}">
                          <a16:colId xmlns:a16="http://schemas.microsoft.com/office/drawing/2014/main" val="773284583"/>
                        </a:ext>
                      </a:extLst>
                    </a:gridCol>
                    <a:gridCol w="1134143">
                      <a:extLst>
                        <a:ext uri="{9D8B030D-6E8A-4147-A177-3AD203B41FA5}">
                          <a16:colId xmlns:a16="http://schemas.microsoft.com/office/drawing/2014/main" val="2453768306"/>
                        </a:ext>
                      </a:extLst>
                    </a:gridCol>
                  </a:tblGrid>
                  <a:tr h="4323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Company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47174"/>
                      </a:ext>
                    </a:extLst>
                  </a:tr>
                  <a:tr h="499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Samsung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452" t="-87805" r="-1075" b="-302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492818"/>
                      </a:ext>
                    </a:extLst>
                  </a:tr>
                  <a:tr h="499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Sony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452" t="-187805" r="-1075" b="-202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344049"/>
                      </a:ext>
                    </a:extLst>
                  </a:tr>
                  <a:tr h="499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Apple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452" t="-287805" r="-1075" b="-102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0452125"/>
                      </a:ext>
                    </a:extLst>
                  </a:tr>
                  <a:tr h="499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Huawei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452" t="-387805" r="-1075" b="-2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861830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xmlns="" id="{6F9EBCDF-EC07-40AC-A0B2-7BC4DF49B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048206"/>
              </p:ext>
            </p:extLst>
          </p:nvPr>
        </p:nvGraphicFramePr>
        <p:xfrm>
          <a:off x="163600" y="760340"/>
          <a:ext cx="4535025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3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1191244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191244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1191244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Sport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Football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Rugby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Swimming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DC094690-03FC-4F01-A5B9-6230B574E043}"/>
              </a:ext>
            </a:extLst>
          </p:cNvPr>
          <p:cNvSpPr/>
          <p:nvPr/>
        </p:nvSpPr>
        <p:spPr>
          <a:xfrm>
            <a:off x="825539" y="367247"/>
            <a:ext cx="33865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10 students were asked about their favourite sport.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82EA90B-A862-4E4F-9192-78C3173B6279}"/>
              </a:ext>
            </a:extLst>
          </p:cNvPr>
          <p:cNvSpPr txBox="1"/>
          <p:nvPr/>
        </p:nvSpPr>
        <p:spPr>
          <a:xfrm>
            <a:off x="130881" y="4829931"/>
            <a:ext cx="298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Use the template to complete a pie chart</a:t>
            </a:r>
          </a:p>
          <a:p>
            <a:r>
              <a:rPr lang="en-GB" sz="1200" dirty="0"/>
              <a:t>	 showing this information.</a:t>
            </a:r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xmlns="" id="{DA3D9C49-CA11-448B-AB7D-6019928C2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674260"/>
              </p:ext>
            </p:extLst>
          </p:nvPr>
        </p:nvGraphicFramePr>
        <p:xfrm>
          <a:off x="22750" y="3983862"/>
          <a:ext cx="4816725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905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939705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939705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939705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939705">
                  <a:extLst>
                    <a:ext uri="{9D8B030D-6E8A-4147-A177-3AD203B41FA5}">
                      <a16:colId xmlns:a16="http://schemas.microsoft.com/office/drawing/2014/main" xmlns="" val="1810777233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Chips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Pasta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Burgers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Salad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C8918BBC-5465-4179-AB6D-27B9B7A59FEC}"/>
              </a:ext>
            </a:extLst>
          </p:cNvPr>
          <p:cNvSpPr/>
          <p:nvPr/>
        </p:nvSpPr>
        <p:spPr>
          <a:xfrm>
            <a:off x="888844" y="3633387"/>
            <a:ext cx="3346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20 students were asked about their favourite food.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1CFEBB46-64F2-4B76-BC16-96CA6A6AD0EA}"/>
              </a:ext>
            </a:extLst>
          </p:cNvPr>
          <p:cNvSpPr txBox="1"/>
          <p:nvPr/>
        </p:nvSpPr>
        <p:spPr>
          <a:xfrm>
            <a:off x="5161654" y="1606409"/>
            <a:ext cx="298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Use the template to complete a pie chart</a:t>
            </a:r>
          </a:p>
          <a:p>
            <a:r>
              <a:rPr lang="en-GB" sz="1200" dirty="0"/>
              <a:t>	 showing this information.</a:t>
            </a:r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xmlns="" id="{5D004F8E-A731-4B1D-A9B7-CB04D1ED5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382920"/>
              </p:ext>
            </p:extLst>
          </p:nvPr>
        </p:nvGraphicFramePr>
        <p:xfrm>
          <a:off x="5052653" y="760340"/>
          <a:ext cx="4593595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899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896174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896174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896174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896174">
                  <a:extLst>
                    <a:ext uri="{9D8B030D-6E8A-4147-A177-3AD203B41FA5}">
                      <a16:colId xmlns:a16="http://schemas.microsoft.com/office/drawing/2014/main" xmlns="" val="3584049955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Ford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Honda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Nissan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Ferrari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09DAE087-B2E2-4974-B0E7-A971A6C9168B}"/>
              </a:ext>
            </a:extLst>
          </p:cNvPr>
          <p:cNvSpPr/>
          <p:nvPr/>
        </p:nvSpPr>
        <p:spPr>
          <a:xfrm>
            <a:off x="5552900" y="327280"/>
            <a:ext cx="35931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40 teachers were surveyed to see what car they drove.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C0BBF929-D621-49F2-842B-ADEBFD2631D7}"/>
              </a:ext>
            </a:extLst>
          </p:cNvPr>
          <p:cNvSpPr/>
          <p:nvPr/>
        </p:nvSpPr>
        <p:spPr>
          <a:xfrm>
            <a:off x="5509844" y="3584503"/>
            <a:ext cx="3679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60 teachers were surveyed to see what phone they had.</a:t>
            </a:r>
          </a:p>
          <a:p>
            <a:pPr marL="228600" indent="-228600">
              <a:buAutoNum type="alphaLcParenR"/>
            </a:pPr>
            <a:r>
              <a:rPr lang="en-GB" sz="1200" dirty="0"/>
              <a:t>Complete the table to see what angle each category </a:t>
            </a:r>
          </a:p>
          <a:p>
            <a:pPr lvl="1"/>
            <a:r>
              <a:rPr lang="en-GB" sz="1200" dirty="0"/>
              <a:t>would have in a pie chart.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xmlns="" id="{2E931A6E-9A15-4160-AC98-A30FE67D9BE1}"/>
              </a:ext>
            </a:extLst>
          </p:cNvPr>
          <p:cNvCxnSpPr>
            <a:cxnSpLocks/>
            <a:stCxn id="12" idx="5"/>
            <a:endCxn id="67" idx="5"/>
          </p:cNvCxnSpPr>
          <p:nvPr/>
        </p:nvCxnSpPr>
        <p:spPr>
          <a:xfrm>
            <a:off x="3448615" y="2036094"/>
            <a:ext cx="501630" cy="70017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xmlns="" id="{8C3C7A7D-1476-424B-9E53-54A2C3EC7671}"/>
              </a:ext>
            </a:extLst>
          </p:cNvPr>
          <p:cNvGrpSpPr/>
          <p:nvPr/>
        </p:nvGrpSpPr>
        <p:grpSpPr>
          <a:xfrm>
            <a:off x="3066348" y="1823916"/>
            <a:ext cx="1732602" cy="1782374"/>
            <a:chOff x="4086699" y="2541070"/>
            <a:chExt cx="1732602" cy="1782374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xmlns="" id="{70FB1A27-D177-4974-AA5D-B17618813567}"/>
                </a:ext>
              </a:extLst>
            </p:cNvPr>
            <p:cNvSpPr/>
            <p:nvPr/>
          </p:nvSpPr>
          <p:spPr>
            <a:xfrm>
              <a:off x="4086699" y="2565955"/>
              <a:ext cx="1732602" cy="173260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xmlns="" id="{657F4857-0DF1-46BF-93D8-969F37718B23}"/>
                </a:ext>
              </a:extLst>
            </p:cNvPr>
            <p:cNvSpPr/>
            <p:nvPr/>
          </p:nvSpPr>
          <p:spPr>
            <a:xfrm>
              <a:off x="4928115" y="2541070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71873696-3005-4026-B8AA-6615FAB8F9EC}"/>
                </a:ext>
              </a:extLst>
            </p:cNvPr>
            <p:cNvSpPr/>
            <p:nvPr/>
          </p:nvSpPr>
          <p:spPr>
            <a:xfrm>
              <a:off x="5752504" y="368678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CF9E9C6F-D214-481F-88D0-7BA55B5DC305}"/>
                </a:ext>
              </a:extLst>
            </p:cNvPr>
            <p:cNvSpPr/>
            <p:nvPr/>
          </p:nvSpPr>
          <p:spPr>
            <a:xfrm>
              <a:off x="4928115" y="427367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98C8D392-C7EC-401F-86DA-E4E7AAC4B575}"/>
                </a:ext>
              </a:extLst>
            </p:cNvPr>
            <p:cNvSpPr/>
            <p:nvPr/>
          </p:nvSpPr>
          <p:spPr>
            <a:xfrm>
              <a:off x="4100234" y="367281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A0BB4775-4619-4BC4-9C7C-32B08593F86A}"/>
                </a:ext>
              </a:extLst>
            </p:cNvPr>
            <p:cNvSpPr/>
            <p:nvPr/>
          </p:nvSpPr>
          <p:spPr>
            <a:xfrm>
              <a:off x="4419790" y="410895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BBE60CBD-3009-4C71-912A-1D5873A5B9C3}"/>
                </a:ext>
              </a:extLst>
            </p:cNvPr>
            <p:cNvSpPr/>
            <p:nvPr/>
          </p:nvSpPr>
          <p:spPr>
            <a:xfrm>
              <a:off x="5439041" y="410633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3B052E90-4F59-49AF-9923-7456CC0C728F}"/>
                </a:ext>
              </a:extLst>
            </p:cNvPr>
            <p:cNvSpPr/>
            <p:nvPr/>
          </p:nvSpPr>
          <p:spPr>
            <a:xfrm>
              <a:off x="5449082" y="272325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3693A798-32B7-4D89-95AF-933467B5C7A5}"/>
                </a:ext>
              </a:extLst>
            </p:cNvPr>
            <p:cNvSpPr/>
            <p:nvPr/>
          </p:nvSpPr>
          <p:spPr>
            <a:xfrm>
              <a:off x="4426485" y="271076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23F1F866-E21E-4718-9365-2AD243674ACD}"/>
                </a:ext>
              </a:extLst>
            </p:cNvPr>
            <p:cNvSpPr/>
            <p:nvPr/>
          </p:nvSpPr>
          <p:spPr>
            <a:xfrm>
              <a:off x="5756434" y="314935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52EA2C23-969F-4F41-9EC9-D9698FF979F7}"/>
                </a:ext>
              </a:extLst>
            </p:cNvPr>
            <p:cNvSpPr/>
            <p:nvPr/>
          </p:nvSpPr>
          <p:spPr>
            <a:xfrm>
              <a:off x="4101981" y="315066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E1F9CF72-FD81-41A3-804B-AF53F1F39D70}"/>
                </a:ext>
              </a:extLst>
            </p:cNvPr>
            <p:cNvSpPr/>
            <p:nvPr/>
          </p:nvSpPr>
          <p:spPr>
            <a:xfrm>
              <a:off x="4928115" y="341093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</p:grp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xmlns="" id="{A806AD3D-662C-46C5-A244-31ED57982816}"/>
              </a:ext>
            </a:extLst>
          </p:cNvPr>
          <p:cNvCxnSpPr>
            <a:cxnSpLocks/>
            <a:stCxn id="8" idx="5"/>
          </p:cNvCxnSpPr>
          <p:nvPr/>
        </p:nvCxnSpPr>
        <p:spPr>
          <a:xfrm flipH="1" flipV="1">
            <a:off x="3938588" y="2722245"/>
            <a:ext cx="522583" cy="70941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xmlns="" id="{4BD25D6D-32F7-4793-90C5-60DE86CC78F0}"/>
              </a:ext>
            </a:extLst>
          </p:cNvPr>
          <p:cNvCxnSpPr>
            <a:cxnSpLocks/>
            <a:stCxn id="3" idx="4"/>
          </p:cNvCxnSpPr>
          <p:nvPr/>
        </p:nvCxnSpPr>
        <p:spPr>
          <a:xfrm>
            <a:off x="3932649" y="1873686"/>
            <a:ext cx="1176" cy="84617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xmlns="" id="{256BC85D-B8CA-4954-B6E4-7882A8522B80}"/>
              </a:ext>
            </a:extLst>
          </p:cNvPr>
          <p:cNvCxnSpPr>
            <a:cxnSpLocks/>
          </p:cNvCxnSpPr>
          <p:nvPr/>
        </p:nvCxnSpPr>
        <p:spPr>
          <a:xfrm>
            <a:off x="3811542" y="5008465"/>
            <a:ext cx="0" cy="82009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xmlns="" id="{36E73DC4-842D-47B7-AE04-4A1E35B2645B}"/>
              </a:ext>
            </a:extLst>
          </p:cNvPr>
          <p:cNvCxnSpPr>
            <a:cxnSpLocks/>
          </p:cNvCxnSpPr>
          <p:nvPr/>
        </p:nvCxnSpPr>
        <p:spPr>
          <a:xfrm flipH="1">
            <a:off x="3829139" y="5593398"/>
            <a:ext cx="814299" cy="24245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xmlns="" id="{F497F7E5-7C49-404C-B705-5DC90F96CEE6}"/>
              </a:ext>
            </a:extLst>
          </p:cNvPr>
          <p:cNvCxnSpPr>
            <a:cxnSpLocks/>
          </p:cNvCxnSpPr>
          <p:nvPr/>
        </p:nvCxnSpPr>
        <p:spPr>
          <a:xfrm flipV="1">
            <a:off x="3305175" y="5845810"/>
            <a:ext cx="504825" cy="70485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xmlns="" id="{8A378696-4A91-4479-8F12-3D2242AFEC74}"/>
              </a:ext>
            </a:extLst>
          </p:cNvPr>
          <p:cNvCxnSpPr>
            <a:cxnSpLocks/>
          </p:cNvCxnSpPr>
          <p:nvPr/>
        </p:nvCxnSpPr>
        <p:spPr>
          <a:xfrm flipV="1">
            <a:off x="2981325" y="5835852"/>
            <a:ext cx="847813" cy="27665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xmlns="" id="{64757D38-7F0C-4403-A23B-E87FAF6A9210}"/>
              </a:ext>
            </a:extLst>
          </p:cNvPr>
          <p:cNvGrpSpPr/>
          <p:nvPr/>
        </p:nvGrpSpPr>
        <p:grpSpPr>
          <a:xfrm>
            <a:off x="2945241" y="4958695"/>
            <a:ext cx="1732602" cy="1782374"/>
            <a:chOff x="4086699" y="2541070"/>
            <a:chExt cx="1732602" cy="1782374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xmlns="" id="{26E00550-CAA2-4BA5-8CC3-CFDB5E674508}"/>
                </a:ext>
              </a:extLst>
            </p:cNvPr>
            <p:cNvSpPr/>
            <p:nvPr/>
          </p:nvSpPr>
          <p:spPr>
            <a:xfrm>
              <a:off x="4086699" y="2565955"/>
              <a:ext cx="1732602" cy="173260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xmlns="" id="{52B88B37-02D8-4D65-83B8-F78F3E18BDF5}"/>
                </a:ext>
              </a:extLst>
            </p:cNvPr>
            <p:cNvSpPr/>
            <p:nvPr/>
          </p:nvSpPr>
          <p:spPr>
            <a:xfrm>
              <a:off x="4928115" y="2541070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xmlns="" id="{4D870055-5430-4F04-850F-0FD5D267EA0B}"/>
                </a:ext>
              </a:extLst>
            </p:cNvPr>
            <p:cNvSpPr/>
            <p:nvPr/>
          </p:nvSpPr>
          <p:spPr>
            <a:xfrm>
              <a:off x="5752504" y="368678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xmlns="" id="{FC06FA33-377F-4ADB-B554-46856D4C800E}"/>
                </a:ext>
              </a:extLst>
            </p:cNvPr>
            <p:cNvSpPr/>
            <p:nvPr/>
          </p:nvSpPr>
          <p:spPr>
            <a:xfrm>
              <a:off x="4928115" y="427367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xmlns="" id="{DB19D1C7-8495-4AFB-9372-D8DD272DBE2F}"/>
                </a:ext>
              </a:extLst>
            </p:cNvPr>
            <p:cNvSpPr/>
            <p:nvPr/>
          </p:nvSpPr>
          <p:spPr>
            <a:xfrm>
              <a:off x="4100234" y="367281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xmlns="" id="{1FEDE99C-17C6-4416-97F4-C371232B9C54}"/>
                </a:ext>
              </a:extLst>
            </p:cNvPr>
            <p:cNvSpPr/>
            <p:nvPr/>
          </p:nvSpPr>
          <p:spPr>
            <a:xfrm>
              <a:off x="4419790" y="410895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xmlns="" id="{BB96CAD3-3B0C-4072-9771-34DAC65AE945}"/>
                </a:ext>
              </a:extLst>
            </p:cNvPr>
            <p:cNvSpPr/>
            <p:nvPr/>
          </p:nvSpPr>
          <p:spPr>
            <a:xfrm>
              <a:off x="5439041" y="410633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xmlns="" id="{3847E554-CEAA-4EE2-9F86-DCC72318AFE3}"/>
                </a:ext>
              </a:extLst>
            </p:cNvPr>
            <p:cNvSpPr/>
            <p:nvPr/>
          </p:nvSpPr>
          <p:spPr>
            <a:xfrm>
              <a:off x="5449082" y="272325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xmlns="" id="{D4453D9D-7701-4CE7-B566-3BF7426FBBB3}"/>
                </a:ext>
              </a:extLst>
            </p:cNvPr>
            <p:cNvSpPr/>
            <p:nvPr/>
          </p:nvSpPr>
          <p:spPr>
            <a:xfrm>
              <a:off x="4426485" y="271076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xmlns="" id="{92048663-5A69-4F7A-BE27-423CE18A96BE}"/>
                </a:ext>
              </a:extLst>
            </p:cNvPr>
            <p:cNvSpPr/>
            <p:nvPr/>
          </p:nvSpPr>
          <p:spPr>
            <a:xfrm>
              <a:off x="5756434" y="314935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xmlns="" id="{D62C43CC-221E-4981-B50A-0489826C52E5}"/>
                </a:ext>
              </a:extLst>
            </p:cNvPr>
            <p:cNvSpPr/>
            <p:nvPr/>
          </p:nvSpPr>
          <p:spPr>
            <a:xfrm>
              <a:off x="4101981" y="315066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xmlns="" id="{D098B1C7-D5C1-4AD8-B30F-2F3A6E4D4D2E}"/>
                </a:ext>
              </a:extLst>
            </p:cNvPr>
            <p:cNvSpPr/>
            <p:nvPr/>
          </p:nvSpPr>
          <p:spPr>
            <a:xfrm>
              <a:off x="4928115" y="341093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xmlns="" id="{6D075027-DF54-4EBC-8584-6867996757D5}"/>
              </a:ext>
            </a:extLst>
          </p:cNvPr>
          <p:cNvGrpSpPr/>
          <p:nvPr/>
        </p:nvGrpSpPr>
        <p:grpSpPr>
          <a:xfrm>
            <a:off x="7912448" y="1779129"/>
            <a:ext cx="1732602" cy="1782374"/>
            <a:chOff x="4086699" y="2541070"/>
            <a:chExt cx="1732602" cy="1782374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xmlns="" id="{F4C98827-9BC4-47B9-BDB2-6223753233CD}"/>
                </a:ext>
              </a:extLst>
            </p:cNvPr>
            <p:cNvSpPr/>
            <p:nvPr/>
          </p:nvSpPr>
          <p:spPr>
            <a:xfrm>
              <a:off x="4086699" y="2565955"/>
              <a:ext cx="1732602" cy="173260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xmlns="" id="{22F3A74C-1DE4-444F-AF6F-C6607DA25B40}"/>
                </a:ext>
              </a:extLst>
            </p:cNvPr>
            <p:cNvSpPr/>
            <p:nvPr/>
          </p:nvSpPr>
          <p:spPr>
            <a:xfrm>
              <a:off x="4928115" y="2541070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xmlns="" id="{3A9F1E04-A53C-4B24-A1D8-757AE75F5814}"/>
                </a:ext>
              </a:extLst>
            </p:cNvPr>
            <p:cNvSpPr/>
            <p:nvPr/>
          </p:nvSpPr>
          <p:spPr>
            <a:xfrm>
              <a:off x="5752504" y="368678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xmlns="" id="{DD543043-3928-48CB-AA99-8050AF384052}"/>
                </a:ext>
              </a:extLst>
            </p:cNvPr>
            <p:cNvSpPr/>
            <p:nvPr/>
          </p:nvSpPr>
          <p:spPr>
            <a:xfrm>
              <a:off x="4928115" y="427367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xmlns="" id="{B592A60D-276D-43ED-BE21-D8FEE60D0AC8}"/>
                </a:ext>
              </a:extLst>
            </p:cNvPr>
            <p:cNvSpPr/>
            <p:nvPr/>
          </p:nvSpPr>
          <p:spPr>
            <a:xfrm>
              <a:off x="4100234" y="367281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xmlns="" id="{AE02C0CD-CFB9-4B6B-A1A1-826F49EF6058}"/>
                </a:ext>
              </a:extLst>
            </p:cNvPr>
            <p:cNvSpPr/>
            <p:nvPr/>
          </p:nvSpPr>
          <p:spPr>
            <a:xfrm>
              <a:off x="4419790" y="4108952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xmlns="" id="{C4C2BAEE-90AA-4148-9DAC-8412C35BB1F1}"/>
                </a:ext>
              </a:extLst>
            </p:cNvPr>
            <p:cNvSpPr/>
            <p:nvPr/>
          </p:nvSpPr>
          <p:spPr>
            <a:xfrm>
              <a:off x="5439041" y="410633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xmlns="" id="{FBFFC868-8C6E-46FC-9ADA-DFDCF94E9DDD}"/>
                </a:ext>
              </a:extLst>
            </p:cNvPr>
            <p:cNvSpPr/>
            <p:nvPr/>
          </p:nvSpPr>
          <p:spPr>
            <a:xfrm>
              <a:off x="5449082" y="272325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xmlns="" id="{A9290556-7A86-4D91-97FC-8294F9EFEACC}"/>
                </a:ext>
              </a:extLst>
            </p:cNvPr>
            <p:cNvSpPr/>
            <p:nvPr/>
          </p:nvSpPr>
          <p:spPr>
            <a:xfrm>
              <a:off x="4426485" y="271076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xmlns="" id="{D1AC6AEA-E82F-4AE9-93AE-B2353A6CA8D7}"/>
                </a:ext>
              </a:extLst>
            </p:cNvPr>
            <p:cNvSpPr/>
            <p:nvPr/>
          </p:nvSpPr>
          <p:spPr>
            <a:xfrm>
              <a:off x="5756434" y="3149354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xmlns="" id="{294A2D3D-4470-4D5F-88B5-6789D5CB7E70}"/>
                </a:ext>
              </a:extLst>
            </p:cNvPr>
            <p:cNvSpPr/>
            <p:nvPr/>
          </p:nvSpPr>
          <p:spPr>
            <a:xfrm>
              <a:off x="4101981" y="3150663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xmlns="" id="{2E8F333E-269E-46F7-8ED6-558B6B98D2F9}"/>
                </a:ext>
              </a:extLst>
            </p:cNvPr>
            <p:cNvSpPr/>
            <p:nvPr/>
          </p:nvSpPr>
          <p:spPr>
            <a:xfrm>
              <a:off x="4928115" y="3410937"/>
              <a:ext cx="49770" cy="49770"/>
            </a:xfrm>
            <a:prstGeom prst="ellipse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 dirty="0"/>
            </a:p>
          </p:txBody>
        </p:sp>
      </p:grp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xmlns="" id="{EF9EF86E-186B-43C5-947D-B30AF049D587}"/>
              </a:ext>
            </a:extLst>
          </p:cNvPr>
          <p:cNvCxnSpPr>
            <a:cxnSpLocks/>
          </p:cNvCxnSpPr>
          <p:nvPr/>
        </p:nvCxnSpPr>
        <p:spPr>
          <a:xfrm>
            <a:off x="8777288" y="1803718"/>
            <a:ext cx="1461" cy="87844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xmlns="" id="{1EE7898B-C440-4543-A44B-841B3406C5CB}"/>
              </a:ext>
            </a:extLst>
          </p:cNvPr>
          <p:cNvCxnSpPr>
            <a:cxnSpLocks/>
            <a:stCxn id="154" idx="2"/>
            <a:endCxn id="156" idx="7"/>
          </p:cNvCxnSpPr>
          <p:nvPr/>
        </p:nvCxnSpPr>
        <p:spPr>
          <a:xfrm flipH="1">
            <a:off x="8796345" y="2412298"/>
            <a:ext cx="785838" cy="24398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xmlns="" id="{2FCEE5F1-5730-4B8F-8EB7-B0C8EEADBA21}"/>
              </a:ext>
            </a:extLst>
          </p:cNvPr>
          <p:cNvCxnSpPr>
            <a:cxnSpLocks/>
            <a:stCxn id="148" idx="0"/>
            <a:endCxn id="156" idx="4"/>
          </p:cNvCxnSpPr>
          <p:nvPr/>
        </p:nvCxnSpPr>
        <p:spPr>
          <a:xfrm flipV="1">
            <a:off x="8778749" y="2698766"/>
            <a:ext cx="0" cy="81296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xmlns="" id="{377CC048-29F1-4431-A089-ED2A0CD4624B}"/>
              </a:ext>
            </a:extLst>
          </p:cNvPr>
          <p:cNvCxnSpPr>
            <a:cxnSpLocks/>
            <a:stCxn id="153" idx="5"/>
            <a:endCxn id="156" idx="1"/>
          </p:cNvCxnSpPr>
          <p:nvPr/>
        </p:nvCxnSpPr>
        <p:spPr>
          <a:xfrm>
            <a:off x="8294715" y="1991307"/>
            <a:ext cx="466438" cy="66497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1" name="Rectangle 170">
            <a:extLst>
              <a:ext uri="{FF2B5EF4-FFF2-40B4-BE49-F238E27FC236}">
                <a16:creationId xmlns:a16="http://schemas.microsoft.com/office/drawing/2014/main" xmlns="" id="{37DD1809-FB1B-46E7-BB00-0A0A02DF8AF1}"/>
              </a:ext>
            </a:extLst>
          </p:cNvPr>
          <p:cNvSpPr/>
          <p:nvPr/>
        </p:nvSpPr>
        <p:spPr>
          <a:xfrm>
            <a:off x="3087590" y="1449100"/>
            <a:ext cx="1158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Swimming</a:t>
            </a:r>
            <a:endParaRPr lang="en-GB" dirty="0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xmlns="" id="{84D82175-EE6F-41A4-B8AC-D66C7CA47B47}"/>
              </a:ext>
            </a:extLst>
          </p:cNvPr>
          <p:cNvSpPr/>
          <p:nvPr/>
        </p:nvSpPr>
        <p:spPr>
          <a:xfrm>
            <a:off x="3907764" y="2415581"/>
            <a:ext cx="946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Football</a:t>
            </a:r>
            <a:endParaRPr lang="en-GB" dirty="0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xmlns="" id="{343D0487-6752-4817-B5A9-78DE37A6237B}"/>
              </a:ext>
            </a:extLst>
          </p:cNvPr>
          <p:cNvSpPr/>
          <p:nvPr/>
        </p:nvSpPr>
        <p:spPr>
          <a:xfrm>
            <a:off x="3061043" y="2859327"/>
            <a:ext cx="765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Rugby</a:t>
            </a:r>
            <a:endParaRPr lang="en-GB" dirty="0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xmlns="" id="{AE2586DC-1205-45C0-862F-12A8941589CA}"/>
              </a:ext>
            </a:extLst>
          </p:cNvPr>
          <p:cNvSpPr/>
          <p:nvPr/>
        </p:nvSpPr>
        <p:spPr>
          <a:xfrm>
            <a:off x="3819084" y="5246487"/>
            <a:ext cx="693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Chips</a:t>
            </a:r>
            <a:endParaRPr lang="en-GB" dirty="0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xmlns="" id="{5B08A695-DD61-4203-8A72-175494A64E02}"/>
              </a:ext>
            </a:extLst>
          </p:cNvPr>
          <p:cNvSpPr/>
          <p:nvPr/>
        </p:nvSpPr>
        <p:spPr>
          <a:xfrm>
            <a:off x="3747332" y="5990680"/>
            <a:ext cx="680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Pasta</a:t>
            </a:r>
            <a:endParaRPr lang="en-GB" dirty="0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xmlns="" id="{E01ADE8B-7C56-4BDA-B972-A851B9B983D1}"/>
              </a:ext>
            </a:extLst>
          </p:cNvPr>
          <p:cNvSpPr/>
          <p:nvPr/>
        </p:nvSpPr>
        <p:spPr>
          <a:xfrm>
            <a:off x="2221645" y="6346673"/>
            <a:ext cx="896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Burgers</a:t>
            </a:r>
            <a:endParaRPr lang="en-GB" dirty="0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xmlns="" id="{AEB1F0D3-E3C7-47EF-A4D1-D8A5552A237A}"/>
              </a:ext>
            </a:extLst>
          </p:cNvPr>
          <p:cNvSpPr/>
          <p:nvPr/>
        </p:nvSpPr>
        <p:spPr>
          <a:xfrm>
            <a:off x="3081536" y="5407198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Salad</a:t>
            </a:r>
            <a:endParaRPr lang="en-GB" dirty="0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xmlns="" id="{1C37454B-34B6-408A-97C6-37E78918ABD0}"/>
              </a:ext>
            </a:extLst>
          </p:cNvPr>
          <p:cNvSpPr/>
          <p:nvPr/>
        </p:nvSpPr>
        <p:spPr>
          <a:xfrm>
            <a:off x="8794390" y="2046254"/>
            <a:ext cx="607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Ford</a:t>
            </a:r>
            <a:endParaRPr lang="en-GB" dirty="0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xmlns="" id="{A2A777A0-1622-403F-8805-FD65E6A517C3}"/>
              </a:ext>
            </a:extLst>
          </p:cNvPr>
          <p:cNvSpPr/>
          <p:nvPr/>
        </p:nvSpPr>
        <p:spPr>
          <a:xfrm>
            <a:off x="8800871" y="2684821"/>
            <a:ext cx="805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Honda</a:t>
            </a:r>
            <a:endParaRPr lang="en-GB" dirty="0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xmlns="" id="{907FB096-EBF3-4F1D-8F77-BB8D33EE6D08}"/>
              </a:ext>
            </a:extLst>
          </p:cNvPr>
          <p:cNvSpPr/>
          <p:nvPr/>
        </p:nvSpPr>
        <p:spPr>
          <a:xfrm>
            <a:off x="7944829" y="2656285"/>
            <a:ext cx="798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Nissan</a:t>
            </a:r>
            <a:endParaRPr lang="en-GB" dirty="0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xmlns="" id="{115151F0-89A4-46D4-A770-54E2676EF69B}"/>
              </a:ext>
            </a:extLst>
          </p:cNvPr>
          <p:cNvSpPr/>
          <p:nvPr/>
        </p:nvSpPr>
        <p:spPr>
          <a:xfrm>
            <a:off x="8027351" y="1497318"/>
            <a:ext cx="80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ysClr val="windowText" lastClr="000000"/>
                </a:solidFill>
              </a:rPr>
              <a:t>Ferrari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ACB01C8-5CA9-460A-A3C6-DDFBA85EEFE4}"/>
              </a:ext>
            </a:extLst>
          </p:cNvPr>
          <p:cNvSpPr/>
          <p:nvPr/>
        </p:nvSpPr>
        <p:spPr>
          <a:xfrm>
            <a:off x="132032" y="2246337"/>
            <a:ext cx="19370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Answers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C3EC9724-AD4A-432A-AE8C-F124ABA45366}"/>
              </a:ext>
            </a:extLst>
          </p:cNvPr>
          <p:cNvSpPr/>
          <p:nvPr/>
        </p:nvSpPr>
        <p:spPr>
          <a:xfrm>
            <a:off x="112637" y="211822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1.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02CD61E4-B503-4D1E-9743-98BC5BAE7037}"/>
              </a:ext>
            </a:extLst>
          </p:cNvPr>
          <p:cNvSpPr/>
          <p:nvPr/>
        </p:nvSpPr>
        <p:spPr>
          <a:xfrm>
            <a:off x="112637" y="3624780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2.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97BC070B-1B36-4693-BDBA-1C21EB8907A4}"/>
              </a:ext>
            </a:extLst>
          </p:cNvPr>
          <p:cNvSpPr/>
          <p:nvPr/>
        </p:nvSpPr>
        <p:spPr>
          <a:xfrm>
            <a:off x="5008773" y="214566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3.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AF973CBC-5D94-4F2A-BF15-E67929380319}"/>
              </a:ext>
            </a:extLst>
          </p:cNvPr>
          <p:cNvSpPr/>
          <p:nvPr/>
        </p:nvSpPr>
        <p:spPr>
          <a:xfrm>
            <a:off x="5008773" y="3584503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4.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66B7777B-1DB0-496F-8306-C1E86B86CF4D}"/>
              </a:ext>
            </a:extLst>
          </p:cNvPr>
          <p:cNvSpPr/>
          <p:nvPr/>
        </p:nvSpPr>
        <p:spPr>
          <a:xfrm>
            <a:off x="20320" y="31966"/>
            <a:ext cx="9855200" cy="6754913"/>
          </a:xfrm>
          <a:prstGeom prst="roundRect">
            <a:avLst>
              <a:gd name="adj" fmla="val 3581"/>
            </a:avLst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213E75-3AC4-4524-A4A1-DFC4F811FF72}"/>
              </a:ext>
            </a:extLst>
          </p:cNvPr>
          <p:cNvSpPr txBox="1"/>
          <p:nvPr/>
        </p:nvSpPr>
        <p:spPr>
          <a:xfrm>
            <a:off x="4487116" y="-11691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u="sng" dirty="0"/>
              <a:t>Pie Charts</a:t>
            </a:r>
          </a:p>
        </p:txBody>
      </p:sp>
    </p:spTree>
    <p:extLst>
      <p:ext uri="{BB962C8B-B14F-4D97-AF65-F5344CB8AC3E}">
        <p14:creationId xmlns:p14="http://schemas.microsoft.com/office/powerpoint/2010/main" val="374080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9E21C16-B3B9-4FA6-8B11-67F197D6E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056276" y="1066436"/>
            <a:ext cx="6826795" cy="47142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92528D-8A4E-4315-81FE-4653A30AC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033885" y="1066436"/>
            <a:ext cx="6826795" cy="471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4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55F74A05-2A24-4147-AA7B-23E5D7201352}"/>
              </a:ext>
            </a:extLst>
          </p:cNvPr>
          <p:cNvSpPr/>
          <p:nvPr/>
        </p:nvSpPr>
        <p:spPr>
          <a:xfrm>
            <a:off x="20320" y="31966"/>
            <a:ext cx="9845040" cy="6754913"/>
          </a:xfrm>
          <a:prstGeom prst="roundRect">
            <a:avLst>
              <a:gd name="adj" fmla="val 3581"/>
            </a:avLst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07FA019-10BD-4EA8-A328-50C01A3847C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 rot="16200000">
            <a:off x="-689676" y="1162959"/>
            <a:ext cx="6552353" cy="4492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D838549-3D2E-4999-985D-4FC953F9E76B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 rot="16200000">
            <a:off x="4129133" y="1156793"/>
            <a:ext cx="6552353" cy="4505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CFBFA84-3CEA-4B37-8750-4AFE5E0FB5CF}"/>
              </a:ext>
            </a:extLst>
          </p:cNvPr>
          <p:cNvSpPr txBox="1"/>
          <p:nvPr/>
        </p:nvSpPr>
        <p:spPr>
          <a:xfrm rot="16200000">
            <a:off x="-387765" y="3282630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Pie Charts</a:t>
            </a:r>
          </a:p>
        </p:txBody>
      </p:sp>
    </p:spTree>
    <p:extLst>
      <p:ext uri="{BB962C8B-B14F-4D97-AF65-F5344CB8AC3E}">
        <p14:creationId xmlns:p14="http://schemas.microsoft.com/office/powerpoint/2010/main" val="321154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A2B90C0-2AF2-46A3-9716-52931B3BA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045277" y="1068424"/>
            <a:ext cx="6824599" cy="46645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028947B-FEDC-4E3D-8BAC-806EAD16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37938" y="1068423"/>
            <a:ext cx="6824599" cy="466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8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5731694" y="2236607"/>
            <a:ext cx="3240000" cy="3240000"/>
            <a:chOff x="5731694" y="2236607"/>
            <a:chExt cx="3240000" cy="3240000"/>
          </a:xfrm>
        </p:grpSpPr>
        <p:sp>
          <p:nvSpPr>
            <p:cNvPr id="8" name="Oval 7"/>
            <p:cNvSpPr/>
            <p:nvPr/>
          </p:nvSpPr>
          <p:spPr>
            <a:xfrm>
              <a:off x="5731694" y="2236607"/>
              <a:ext cx="3240000" cy="32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cxnSp>
          <p:nvCxnSpPr>
            <p:cNvPr id="12" name="Straight Connector 11"/>
            <p:cNvCxnSpPr>
              <a:stCxn id="8" idx="0"/>
            </p:cNvCxnSpPr>
            <p:nvPr/>
          </p:nvCxnSpPr>
          <p:spPr>
            <a:xfrm flipH="1">
              <a:off x="7347895" y="2236607"/>
              <a:ext cx="3799" cy="16164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4F7C7CF7-AA10-4CC6-96C5-10BA5B0BF3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9" y="78685"/>
            <a:ext cx="956192" cy="10831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82787" y="391505"/>
            <a:ext cx="69404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Tom surveyed 30 people about their favourite subject.</a:t>
            </a:r>
          </a:p>
          <a:p>
            <a:r>
              <a:rPr lang="en-GB" sz="2400" dirty="0"/>
              <a:t>Complete a Pie Chart to show this information.</a:t>
            </a:r>
          </a:p>
        </p:txBody>
      </p:sp>
      <p:sp>
        <p:nvSpPr>
          <p:cNvPr id="10" name="Pie 9"/>
          <p:cNvSpPr/>
          <p:nvPr/>
        </p:nvSpPr>
        <p:spPr>
          <a:xfrm rot="3604171">
            <a:off x="5730939" y="2233016"/>
            <a:ext cx="3240000" cy="3240000"/>
          </a:xfrm>
          <a:prstGeom prst="pie">
            <a:avLst>
              <a:gd name="adj1" fmla="val 1801621"/>
              <a:gd name="adj2" fmla="val 12593159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64652" y="5307471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English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95873" y="2334466"/>
            <a:ext cx="1002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Maths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82367" y="2285623"/>
            <a:ext cx="1074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History</a:t>
            </a:r>
          </a:p>
        </p:txBody>
      </p:sp>
      <p:sp>
        <p:nvSpPr>
          <p:cNvPr id="26" name="Pie 25"/>
          <p:cNvSpPr/>
          <p:nvPr/>
        </p:nvSpPr>
        <p:spPr>
          <a:xfrm rot="19807483">
            <a:off x="5727894" y="2238134"/>
            <a:ext cx="3240000" cy="3240000"/>
          </a:xfrm>
          <a:prstGeom prst="pie">
            <a:avLst>
              <a:gd name="adj1" fmla="val 17998125"/>
              <a:gd name="adj2" fmla="val 3534556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73017" y="3046683"/>
              <a:ext cx="4804783" cy="34255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6372">
                      <a:extLst>
                        <a:ext uri="{9D8B030D-6E8A-4147-A177-3AD203B41FA5}">
                          <a16:colId xmlns:a16="http://schemas.microsoft.com/office/drawing/2014/main" xmlns="" val="60422947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xmlns="" val="2360892734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xmlns="" val="2016211485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xmlns="" val="3594749488"/>
                        </a:ext>
                      </a:extLst>
                    </a:gridCol>
                  </a:tblGrid>
                  <a:tr h="103258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  <a:endParaRPr lang="en-GB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  <a:endParaRPr lang="en-GB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288725222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Maths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 x 12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7481346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English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5 x 12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23208671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History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 x 12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180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2051299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4039386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9308025"/>
                  </p:ext>
                </p:extLst>
              </p:nvPr>
            </p:nvGraphicFramePr>
            <p:xfrm>
              <a:off x="73017" y="3046683"/>
              <a:ext cx="4804783" cy="34255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6372">
                      <a:extLst>
                        <a:ext uri="{9D8B030D-6E8A-4147-A177-3AD203B41FA5}">
                          <a16:colId xmlns:a16="http://schemas.microsoft.com/office/drawing/2014/main" val="60422947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val="2360892734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val="2016211485"/>
                        </a:ext>
                      </a:extLst>
                    </a:gridCol>
                    <a:gridCol w="1296137">
                      <a:extLst>
                        <a:ext uri="{9D8B030D-6E8A-4147-A177-3AD203B41FA5}">
                          <a16:colId xmlns:a16="http://schemas.microsoft.com/office/drawing/2014/main" val="3594749488"/>
                        </a:ext>
                      </a:extLst>
                    </a:gridCol>
                  </a:tblGrid>
                  <a:tr h="103258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8725222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Maths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1362" t="-174490" r="-100939" b="-312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1362" t="-174490" r="-939" b="-3122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481346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English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ysClr val="windowText" lastClr="000000"/>
                              </a:solidFill>
                            </a:rPr>
                            <a:t>5</a:t>
                          </a: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1362" t="-274490" r="-100939" b="-212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1362" t="-274490" r="-939" b="-2122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208671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History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1362" t="-370707" r="-100939" b="-1101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1362" t="-370707" r="-939" b="-1101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051299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</a:t>
                          </a:r>
                          <a:r>
                            <a:rPr lang="en-GB" sz="2400" b="0" dirty="0" smtClean="0">
                              <a:solidFill>
                                <a:sysClr val="windowText" lastClr="000000"/>
                              </a:solidFill>
                            </a:rPr>
                            <a:t>0</a:t>
                          </a: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1362" t="-475510" r="-939" b="-112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39386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5207" y="1918241"/>
                <a:ext cx="76334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07" y="1918241"/>
                <a:ext cx="763349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797485" y="2092915"/>
                <a:ext cx="10123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m:rPr>
                          <m:nor/>
                        </m:rPr>
                        <a:rPr lang="en-GB" sz="2400" dirty="0"/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485" y="2092915"/>
                <a:ext cx="101232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403304" y="1879032"/>
            <a:ext cx="1420635" cy="868256"/>
            <a:chOff x="3192998" y="2046623"/>
            <a:chExt cx="1420635" cy="86825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196459DA-2CE6-46FC-88D0-7BA402CF9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92998" y="2046623"/>
              <a:ext cx="470449" cy="8682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601305" y="2271225"/>
                  <a:ext cx="101232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dirty="0"/>
                          <m:t>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1305" y="2271225"/>
                  <a:ext cx="1012328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/>
          <p:cNvGrpSpPr/>
          <p:nvPr/>
        </p:nvGrpSpPr>
        <p:grpSpPr>
          <a:xfrm>
            <a:off x="156016" y="1255502"/>
            <a:ext cx="5574923" cy="495749"/>
            <a:chOff x="73017" y="1395039"/>
            <a:chExt cx="5574923" cy="495749"/>
          </a:xfrm>
        </p:grpSpPr>
        <p:sp>
          <p:nvSpPr>
            <p:cNvPr id="25" name="TextBox 24"/>
            <p:cNvSpPr txBox="1"/>
            <p:nvPr/>
          </p:nvSpPr>
          <p:spPr>
            <a:xfrm>
              <a:off x="533851" y="1429123"/>
              <a:ext cx="46215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How many degrees for one person?</a:t>
              </a:r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73017" y="1395039"/>
              <a:ext cx="468278" cy="468278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5179662" y="1395039"/>
              <a:ext cx="468278" cy="468278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</p:grpSp>
      <p:sp>
        <p:nvSpPr>
          <p:cNvPr id="9" name="Pie 8"/>
          <p:cNvSpPr/>
          <p:nvPr/>
        </p:nvSpPr>
        <p:spPr>
          <a:xfrm>
            <a:off x="5730939" y="2233016"/>
            <a:ext cx="3240000" cy="3240000"/>
          </a:xfrm>
          <a:prstGeom prst="pie">
            <a:avLst>
              <a:gd name="adj1" fmla="val 1748665"/>
              <a:gd name="adj2" fmla="val 5404016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6516BAD-B807-4F77-8DA4-160F204C86C4}"/>
              </a:ext>
            </a:extLst>
          </p:cNvPr>
          <p:cNvSpPr/>
          <p:nvPr/>
        </p:nvSpPr>
        <p:spPr>
          <a:xfrm>
            <a:off x="5135517" y="5768408"/>
            <a:ext cx="25517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00658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3399684" y="1877201"/>
            <a:ext cx="1250717" cy="868256"/>
            <a:chOff x="3192998" y="2046623"/>
            <a:chExt cx="1250717" cy="868256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xmlns="" id="{196459DA-2CE6-46FC-88D0-7BA402CF9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92998" y="2046623"/>
              <a:ext cx="470449" cy="8682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3601305" y="2271225"/>
                  <a:ext cx="84241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=9</m:t>
                        </m:r>
                        <m:r>
                          <m:rPr>
                            <m:nor/>
                          </m:rPr>
                          <a:rPr lang="en-GB" sz="2400" dirty="0"/>
                          <m:t>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1305" y="2271225"/>
                  <a:ext cx="842410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5731694" y="2236607"/>
            <a:ext cx="3240000" cy="3240000"/>
            <a:chOff x="5731694" y="2236607"/>
            <a:chExt cx="3240000" cy="3240000"/>
          </a:xfrm>
        </p:grpSpPr>
        <p:sp>
          <p:nvSpPr>
            <p:cNvPr id="8" name="Oval 7"/>
            <p:cNvSpPr/>
            <p:nvPr/>
          </p:nvSpPr>
          <p:spPr>
            <a:xfrm>
              <a:off x="5731694" y="2236607"/>
              <a:ext cx="3240000" cy="32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cxnSp>
          <p:nvCxnSpPr>
            <p:cNvPr id="12" name="Straight Connector 11"/>
            <p:cNvCxnSpPr>
              <a:stCxn id="8" idx="0"/>
            </p:cNvCxnSpPr>
            <p:nvPr/>
          </p:nvCxnSpPr>
          <p:spPr>
            <a:xfrm flipH="1">
              <a:off x="7347895" y="2236607"/>
              <a:ext cx="3799" cy="16164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Pie 9"/>
          <p:cNvSpPr/>
          <p:nvPr/>
        </p:nvSpPr>
        <p:spPr>
          <a:xfrm rot="3604171">
            <a:off x="5730939" y="2233016"/>
            <a:ext cx="3240000" cy="3240000"/>
          </a:xfrm>
          <a:prstGeom prst="pie">
            <a:avLst>
              <a:gd name="adj1" fmla="val 3404362"/>
              <a:gd name="adj2" fmla="val 12593159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20896" y="5562360"/>
            <a:ext cx="976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Tennis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48348" y="2228473"/>
            <a:ext cx="1198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Football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74530" y="2070971"/>
            <a:ext cx="95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Rugby</a:t>
            </a:r>
          </a:p>
        </p:txBody>
      </p:sp>
      <p:sp>
        <p:nvSpPr>
          <p:cNvPr id="26" name="Pie 25"/>
          <p:cNvSpPr/>
          <p:nvPr/>
        </p:nvSpPr>
        <p:spPr>
          <a:xfrm rot="19807483">
            <a:off x="5727894" y="2238134"/>
            <a:ext cx="3240000" cy="3240000"/>
          </a:xfrm>
          <a:prstGeom prst="pie">
            <a:avLst>
              <a:gd name="adj1" fmla="val 17998125"/>
              <a:gd name="adj2" fmla="val 4488633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73017" y="3046683"/>
              <a:ext cx="4951596" cy="34255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949">
                      <a:extLst>
                        <a:ext uri="{9D8B030D-6E8A-4147-A177-3AD203B41FA5}">
                          <a16:colId xmlns:a16="http://schemas.microsoft.com/office/drawing/2014/main" xmlns="" val="60422947"/>
                        </a:ext>
                      </a:extLst>
                    </a:gridCol>
                    <a:gridCol w="1311081">
                      <a:extLst>
                        <a:ext uri="{9D8B030D-6E8A-4147-A177-3AD203B41FA5}">
                          <a16:colId xmlns:a16="http://schemas.microsoft.com/office/drawing/2014/main" xmlns="" val="2360892734"/>
                        </a:ext>
                      </a:extLst>
                    </a:gridCol>
                    <a:gridCol w="1373831">
                      <a:extLst>
                        <a:ext uri="{9D8B030D-6E8A-4147-A177-3AD203B41FA5}">
                          <a16:colId xmlns:a16="http://schemas.microsoft.com/office/drawing/2014/main" xmlns="" val="2016211485"/>
                        </a:ext>
                      </a:extLst>
                    </a:gridCol>
                    <a:gridCol w="1194735">
                      <a:extLst>
                        <a:ext uri="{9D8B030D-6E8A-4147-A177-3AD203B41FA5}">
                          <a16:colId xmlns:a16="http://schemas.microsoft.com/office/drawing/2014/main" xmlns="" val="3594749488"/>
                        </a:ext>
                      </a:extLst>
                    </a:gridCol>
                  </a:tblGrid>
                  <a:tr h="103258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288725222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 x 9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135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7481346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Tennis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8 x 9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72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23208671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Rugby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17 x 9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153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2051299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4039386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1452647"/>
                  </p:ext>
                </p:extLst>
              </p:nvPr>
            </p:nvGraphicFramePr>
            <p:xfrm>
              <a:off x="73017" y="3046683"/>
              <a:ext cx="4951596" cy="34255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949">
                      <a:extLst>
                        <a:ext uri="{9D8B030D-6E8A-4147-A177-3AD203B41FA5}">
                          <a16:colId xmlns:a16="http://schemas.microsoft.com/office/drawing/2014/main" val="60422947"/>
                        </a:ext>
                      </a:extLst>
                    </a:gridCol>
                    <a:gridCol w="1311081">
                      <a:extLst>
                        <a:ext uri="{9D8B030D-6E8A-4147-A177-3AD203B41FA5}">
                          <a16:colId xmlns:a16="http://schemas.microsoft.com/office/drawing/2014/main" val="2360892734"/>
                        </a:ext>
                      </a:extLst>
                    </a:gridCol>
                    <a:gridCol w="1373831">
                      <a:extLst>
                        <a:ext uri="{9D8B030D-6E8A-4147-A177-3AD203B41FA5}">
                          <a16:colId xmlns:a16="http://schemas.microsoft.com/office/drawing/2014/main" val="2016211485"/>
                        </a:ext>
                      </a:extLst>
                    </a:gridCol>
                    <a:gridCol w="1194735">
                      <a:extLst>
                        <a:ext uri="{9D8B030D-6E8A-4147-A177-3AD203B41FA5}">
                          <a16:colId xmlns:a16="http://schemas.microsoft.com/office/drawing/2014/main" val="3594749488"/>
                        </a:ext>
                      </a:extLst>
                    </a:gridCol>
                  </a:tblGrid>
                  <a:tr h="103258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8725222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174490" r="-87611" b="-312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174490" r="-1020" b="-3122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481346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Tennis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ysClr val="windowText" lastClr="000000"/>
                              </a:solidFill>
                            </a:rPr>
                            <a:t>8</a:t>
                          </a: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274490" r="-87611" b="-212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274490" r="-1020" b="-2122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208671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Rugby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ysClr val="windowText" lastClr="000000"/>
                              </a:solidFill>
                            </a:rPr>
                            <a:t>17</a:t>
                          </a:r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370707" r="-87611" b="-1101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370707" r="-1020" b="-1101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0512999"/>
                      </a:ext>
                    </a:extLst>
                  </a:tr>
                  <a:tr h="5982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475510" r="-1020" b="-112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39386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5207" y="1918241"/>
                <a:ext cx="763349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07" y="1918241"/>
                <a:ext cx="763349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797485" y="2092915"/>
                <a:ext cx="8424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=9</m:t>
                      </m:r>
                      <m:r>
                        <m:rPr>
                          <m:nor/>
                        </m:rPr>
                        <a:rPr lang="en-GB" sz="2400" dirty="0"/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485" y="2092915"/>
                <a:ext cx="84241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56016" y="1255502"/>
            <a:ext cx="5574923" cy="495749"/>
            <a:chOff x="73017" y="1395039"/>
            <a:chExt cx="5574923" cy="495749"/>
          </a:xfrm>
        </p:grpSpPr>
        <p:sp>
          <p:nvSpPr>
            <p:cNvPr id="25" name="TextBox 24"/>
            <p:cNvSpPr txBox="1"/>
            <p:nvPr/>
          </p:nvSpPr>
          <p:spPr>
            <a:xfrm>
              <a:off x="533851" y="1429123"/>
              <a:ext cx="46215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How many degrees for one person?</a:t>
              </a:r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73017" y="1395039"/>
              <a:ext cx="468278" cy="468278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5179662" y="1395039"/>
              <a:ext cx="468278" cy="468278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000"/>
            </a:p>
          </p:txBody>
        </p:sp>
      </p:grpSp>
      <p:sp>
        <p:nvSpPr>
          <p:cNvPr id="9" name="Pie 8"/>
          <p:cNvSpPr/>
          <p:nvPr/>
        </p:nvSpPr>
        <p:spPr>
          <a:xfrm>
            <a:off x="5730939" y="2233016"/>
            <a:ext cx="3240000" cy="3240000"/>
          </a:xfrm>
          <a:prstGeom prst="pie">
            <a:avLst>
              <a:gd name="adj1" fmla="val 2724180"/>
              <a:gd name="adj2" fmla="val 7036115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070A88FD-0466-4CF2-97FA-4439843FC5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06" y="61490"/>
            <a:ext cx="1146555" cy="1158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BF9A60CA-2285-4727-9AB7-D1E049F34B01}"/>
              </a:ext>
            </a:extLst>
          </p:cNvPr>
          <p:cNvSpPr txBox="1"/>
          <p:nvPr/>
        </p:nvSpPr>
        <p:spPr>
          <a:xfrm>
            <a:off x="1482787" y="391505"/>
            <a:ext cx="67145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Julie surveyed 40 people about their favourite sport.</a:t>
            </a:r>
          </a:p>
          <a:p>
            <a:r>
              <a:rPr lang="en-GB" sz="2400" dirty="0"/>
              <a:t>Complete a Pie Chart to show this information.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9537F644-CF6D-47FA-AB82-E4F02D913716}"/>
              </a:ext>
            </a:extLst>
          </p:cNvPr>
          <p:cNvSpPr/>
          <p:nvPr/>
        </p:nvSpPr>
        <p:spPr>
          <a:xfrm>
            <a:off x="5135517" y="5768408"/>
            <a:ext cx="25517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5135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81A094-8ED5-4725-8906-76C4DB01ADAF}"/>
              </a:ext>
            </a:extLst>
          </p:cNvPr>
          <p:cNvSpPr txBox="1"/>
          <p:nvPr/>
        </p:nvSpPr>
        <p:spPr>
          <a:xfrm>
            <a:off x="171270" y="1525585"/>
            <a:ext cx="4554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Complete the table below to calculate the angle for each category.</a:t>
            </a:r>
          </a:p>
          <a:p>
            <a:pPr marL="228600" indent="-228600">
              <a:buAutoNum type="alphaLcParenR"/>
            </a:pPr>
            <a:r>
              <a:rPr lang="en-GB" sz="1200" dirty="0"/>
              <a:t>Use the angles to draw a pie chart.</a:t>
            </a:r>
          </a:p>
          <a:p>
            <a:pPr marL="228600" indent="-228600">
              <a:buAutoNum type="alphaLcParenR"/>
            </a:pPr>
            <a:r>
              <a:rPr lang="en-GB" sz="1200" dirty="0"/>
              <a:t>Label the pie chart.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29E78B31-1521-4435-B2E4-3983939F2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330156"/>
              </p:ext>
            </p:extLst>
          </p:nvPr>
        </p:nvGraphicFramePr>
        <p:xfrm>
          <a:off x="105815" y="647263"/>
          <a:ext cx="4685491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251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1187251417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E1E57D0-6FD3-491F-9FA7-CA6DF04DB4EF}"/>
              </a:ext>
            </a:extLst>
          </p:cNvPr>
          <p:cNvSpPr/>
          <p:nvPr/>
        </p:nvSpPr>
        <p:spPr>
          <a:xfrm>
            <a:off x="728378" y="255487"/>
            <a:ext cx="34403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40 students were asked about their favourite colour.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86000E0-781B-4811-A70C-0ED8BEC07065}"/>
              </a:ext>
            </a:extLst>
          </p:cNvPr>
          <p:cNvSpPr/>
          <p:nvPr/>
        </p:nvSpPr>
        <p:spPr>
          <a:xfrm>
            <a:off x="112637" y="100062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1.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B9112C04-5202-455D-B1C2-A57A0DE98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558724"/>
              </p:ext>
            </p:extLst>
          </p:nvPr>
        </p:nvGraphicFramePr>
        <p:xfrm>
          <a:off x="151926" y="2227945"/>
          <a:ext cx="4593268" cy="216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553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1162286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162286">
                  <a:extLst>
                    <a:ext uri="{9D8B030D-6E8A-4147-A177-3AD203B41FA5}">
                      <a16:colId xmlns:a16="http://schemas.microsoft.com/office/drawing/2014/main" xmlns="" val="773284583"/>
                    </a:ext>
                  </a:extLst>
                </a:gridCol>
                <a:gridCol w="1134143">
                  <a:extLst>
                    <a:ext uri="{9D8B030D-6E8A-4147-A177-3AD203B41FA5}">
                      <a16:colId xmlns:a16="http://schemas.microsoft.com/office/drawing/2014/main" xmlns="" val="2453768306"/>
                    </a:ext>
                  </a:extLst>
                </a:gridCol>
              </a:tblGrid>
              <a:tr h="385113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Company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Calculation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Angle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44470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  <a:tr h="44470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344049"/>
                  </a:ext>
                </a:extLst>
              </a:tr>
              <a:tr h="44470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452125"/>
                  </a:ext>
                </a:extLst>
              </a:tr>
              <a:tr h="44470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86183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95D8062-1D45-4F8A-9D51-84CCEF2BBDAC}"/>
              </a:ext>
            </a:extLst>
          </p:cNvPr>
          <p:cNvSpPr txBox="1"/>
          <p:nvPr/>
        </p:nvSpPr>
        <p:spPr>
          <a:xfrm>
            <a:off x="448301" y="5957767"/>
            <a:ext cx="4000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Complete a table to calculate the angle for each category.</a:t>
            </a:r>
          </a:p>
          <a:p>
            <a:pPr marL="228600" indent="-228600">
              <a:buAutoNum type="alphaLcParenR"/>
            </a:pPr>
            <a:r>
              <a:rPr lang="en-GB" sz="1200" dirty="0"/>
              <a:t>Use the angles to draw a pie chart.</a:t>
            </a:r>
          </a:p>
          <a:p>
            <a:pPr marL="228600" indent="-228600">
              <a:buAutoNum type="alphaLcParenR"/>
            </a:pPr>
            <a:r>
              <a:rPr lang="en-GB" sz="1200" dirty="0"/>
              <a:t>Label the pie chart.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A39D271A-8EF2-406F-A94A-7F8BC1590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482803"/>
              </p:ext>
            </p:extLst>
          </p:nvPr>
        </p:nvGraphicFramePr>
        <p:xfrm>
          <a:off x="105815" y="5033530"/>
          <a:ext cx="4685490" cy="79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325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1187251417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4109991210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No. of Siblings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Zero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Three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4+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D2306F0-D6F7-4000-BD4E-898DD62C8F43}"/>
              </a:ext>
            </a:extLst>
          </p:cNvPr>
          <p:cNvSpPr/>
          <p:nvPr/>
        </p:nvSpPr>
        <p:spPr>
          <a:xfrm>
            <a:off x="700774" y="4687669"/>
            <a:ext cx="34955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90 students were asked how many siblings they had.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3B38ED6-4B61-4791-902D-06E6B8B43850}"/>
              </a:ext>
            </a:extLst>
          </p:cNvPr>
          <p:cNvSpPr/>
          <p:nvPr/>
        </p:nvSpPr>
        <p:spPr>
          <a:xfrm>
            <a:off x="112637" y="4532244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2.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FC821B05-C7D7-46D7-B5AE-A6479D38AB60}"/>
              </a:ext>
            </a:extLst>
          </p:cNvPr>
          <p:cNvSpPr/>
          <p:nvPr/>
        </p:nvSpPr>
        <p:spPr>
          <a:xfrm>
            <a:off x="20320" y="31966"/>
            <a:ext cx="4856480" cy="6754913"/>
          </a:xfrm>
          <a:prstGeom prst="roundRect">
            <a:avLst>
              <a:gd name="adj" fmla="val 3581"/>
            </a:avLst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DE8C112-6AA9-47C7-9F90-F94C385C9855}"/>
              </a:ext>
            </a:extLst>
          </p:cNvPr>
          <p:cNvSpPr txBox="1"/>
          <p:nvPr/>
        </p:nvSpPr>
        <p:spPr>
          <a:xfrm>
            <a:off x="1691162" y="-20483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u="sng" dirty="0"/>
              <a:t>Pie Charts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3BEBFEDF-DA65-42E3-A4BB-84B9DE858A17}"/>
              </a:ext>
            </a:extLst>
          </p:cNvPr>
          <p:cNvSpPr txBox="1"/>
          <p:nvPr/>
        </p:nvSpPr>
        <p:spPr>
          <a:xfrm>
            <a:off x="5170537" y="1525585"/>
            <a:ext cx="4554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Complete the table below to calculate the angle for each category.</a:t>
            </a:r>
          </a:p>
          <a:p>
            <a:pPr marL="228600" indent="-228600">
              <a:buAutoNum type="alphaLcParenR"/>
            </a:pPr>
            <a:r>
              <a:rPr lang="en-GB" sz="1200" dirty="0"/>
              <a:t>Use the angles to draw a pie chart.</a:t>
            </a:r>
          </a:p>
          <a:p>
            <a:pPr marL="228600" indent="-228600">
              <a:buAutoNum type="alphaLcParenR"/>
            </a:pPr>
            <a:r>
              <a:rPr lang="en-GB" sz="1200" dirty="0"/>
              <a:t>Label the pie chart.</a:t>
            </a:r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xmlns="" id="{41834199-3EDF-4B08-A1A3-E6ED772E90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394361"/>
              </p:ext>
            </p:extLst>
          </p:nvPr>
        </p:nvGraphicFramePr>
        <p:xfrm>
          <a:off x="5105082" y="647263"/>
          <a:ext cx="4685491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251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1187251417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C9A7B21-C0B7-444D-AAFA-2C3732656276}"/>
              </a:ext>
            </a:extLst>
          </p:cNvPr>
          <p:cNvSpPr/>
          <p:nvPr/>
        </p:nvSpPr>
        <p:spPr>
          <a:xfrm>
            <a:off x="5727645" y="255487"/>
            <a:ext cx="34403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40 students were asked about their favourite colour.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8848AE18-4439-4657-A8A7-0790D51B35FA}"/>
              </a:ext>
            </a:extLst>
          </p:cNvPr>
          <p:cNvSpPr/>
          <p:nvPr/>
        </p:nvSpPr>
        <p:spPr>
          <a:xfrm>
            <a:off x="5111904" y="100062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1.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xmlns="" id="{6B4F1A27-6E78-461A-84F8-3CB51DF97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537897"/>
              </p:ext>
            </p:extLst>
          </p:nvPr>
        </p:nvGraphicFramePr>
        <p:xfrm>
          <a:off x="5151193" y="2227945"/>
          <a:ext cx="4593268" cy="216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553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1162286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1162286">
                  <a:extLst>
                    <a:ext uri="{9D8B030D-6E8A-4147-A177-3AD203B41FA5}">
                      <a16:colId xmlns:a16="http://schemas.microsoft.com/office/drawing/2014/main" xmlns="" val="773284583"/>
                    </a:ext>
                  </a:extLst>
                </a:gridCol>
                <a:gridCol w="1134143">
                  <a:extLst>
                    <a:ext uri="{9D8B030D-6E8A-4147-A177-3AD203B41FA5}">
                      <a16:colId xmlns:a16="http://schemas.microsoft.com/office/drawing/2014/main" xmlns="" val="2453768306"/>
                    </a:ext>
                  </a:extLst>
                </a:gridCol>
              </a:tblGrid>
              <a:tr h="385113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Company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Calculation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Angle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44470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  <a:tr h="44470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344049"/>
                  </a:ext>
                </a:extLst>
              </a:tr>
              <a:tr h="44470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452125"/>
                  </a:ext>
                </a:extLst>
              </a:tr>
              <a:tr h="44470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8618300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11F808A-EFC9-4ED1-A484-9F6619DDFCAF}"/>
              </a:ext>
            </a:extLst>
          </p:cNvPr>
          <p:cNvSpPr txBox="1"/>
          <p:nvPr/>
        </p:nvSpPr>
        <p:spPr>
          <a:xfrm>
            <a:off x="5447568" y="5957767"/>
            <a:ext cx="4000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Complete a table to calculate the angle for each category.</a:t>
            </a:r>
          </a:p>
          <a:p>
            <a:pPr marL="228600" indent="-228600">
              <a:buAutoNum type="alphaLcParenR"/>
            </a:pPr>
            <a:r>
              <a:rPr lang="en-GB" sz="1200" dirty="0"/>
              <a:t>Use the angles to draw a pie chart.</a:t>
            </a:r>
          </a:p>
          <a:p>
            <a:pPr marL="228600" indent="-228600">
              <a:buAutoNum type="alphaLcParenR"/>
            </a:pPr>
            <a:r>
              <a:rPr lang="en-GB" sz="1200" dirty="0"/>
              <a:t>Label the pie chart.</a:t>
            </a: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xmlns="" id="{01755C00-0DEC-4CDD-90C1-587E33586C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252301"/>
              </p:ext>
            </p:extLst>
          </p:nvPr>
        </p:nvGraphicFramePr>
        <p:xfrm>
          <a:off x="5105082" y="5033530"/>
          <a:ext cx="4685490" cy="79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325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1187251417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4109991210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No. of Siblings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Zero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Three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4+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91855DC0-67EC-452C-B86A-B0665BA490F2}"/>
              </a:ext>
            </a:extLst>
          </p:cNvPr>
          <p:cNvSpPr/>
          <p:nvPr/>
        </p:nvSpPr>
        <p:spPr>
          <a:xfrm>
            <a:off x="5700041" y="4687669"/>
            <a:ext cx="34955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90 students were asked how many siblings they had.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97EB09D-D721-4D2B-B8AE-509B78E53B27}"/>
              </a:ext>
            </a:extLst>
          </p:cNvPr>
          <p:cNvSpPr/>
          <p:nvPr/>
        </p:nvSpPr>
        <p:spPr>
          <a:xfrm>
            <a:off x="5111904" y="4532244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2.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05848A13-17C7-4581-AFE7-D69E90895C8C}"/>
              </a:ext>
            </a:extLst>
          </p:cNvPr>
          <p:cNvSpPr/>
          <p:nvPr/>
        </p:nvSpPr>
        <p:spPr>
          <a:xfrm>
            <a:off x="5019587" y="31966"/>
            <a:ext cx="4856480" cy="6754913"/>
          </a:xfrm>
          <a:prstGeom prst="roundRect">
            <a:avLst>
              <a:gd name="adj" fmla="val 3581"/>
            </a:avLst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C8254FF6-6E71-4F51-9AC3-86D5BEB9F8EE}"/>
              </a:ext>
            </a:extLst>
          </p:cNvPr>
          <p:cNvSpPr txBox="1"/>
          <p:nvPr/>
        </p:nvSpPr>
        <p:spPr>
          <a:xfrm>
            <a:off x="6690429" y="-20483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u="sng" dirty="0"/>
              <a:t>Pie Charts</a:t>
            </a:r>
          </a:p>
        </p:txBody>
      </p:sp>
    </p:spTree>
    <p:extLst>
      <p:ext uri="{BB962C8B-B14F-4D97-AF65-F5344CB8AC3E}">
        <p14:creationId xmlns:p14="http://schemas.microsoft.com/office/powerpoint/2010/main" val="296005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81A094-8ED5-4725-8906-76C4DB01ADAF}"/>
              </a:ext>
            </a:extLst>
          </p:cNvPr>
          <p:cNvSpPr txBox="1"/>
          <p:nvPr/>
        </p:nvSpPr>
        <p:spPr>
          <a:xfrm>
            <a:off x="171270" y="1525585"/>
            <a:ext cx="4554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Complete the table below to calculate the angle for each category.</a:t>
            </a:r>
          </a:p>
          <a:p>
            <a:pPr marL="228600" indent="-228600">
              <a:buAutoNum type="alphaLcParenR"/>
            </a:pPr>
            <a:r>
              <a:rPr lang="en-GB" sz="1200" dirty="0"/>
              <a:t>Use the angles to draw a pie chart.</a:t>
            </a:r>
          </a:p>
          <a:p>
            <a:pPr marL="228600" indent="-228600">
              <a:buAutoNum type="alphaLcParenR"/>
            </a:pPr>
            <a:r>
              <a:rPr lang="en-GB" sz="1200" dirty="0"/>
              <a:t>Label the pie chart.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29E78B31-1521-4435-B2E4-3983939F273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815" y="647263"/>
          <a:ext cx="4685491" cy="68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251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891560">
                  <a:extLst>
                    <a:ext uri="{9D8B030D-6E8A-4147-A177-3AD203B41FA5}">
                      <a16:colId xmlns:a16="http://schemas.microsoft.com/office/drawing/2014/main" xmlns="" val="1187251417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E1E57D0-6FD3-491F-9FA7-CA6DF04DB4EF}"/>
              </a:ext>
            </a:extLst>
          </p:cNvPr>
          <p:cNvSpPr/>
          <p:nvPr/>
        </p:nvSpPr>
        <p:spPr>
          <a:xfrm>
            <a:off x="728378" y="255487"/>
            <a:ext cx="34403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40 students were asked about their favourite colour.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86000E0-781B-4811-A70C-0ED8BEC07065}"/>
              </a:ext>
            </a:extLst>
          </p:cNvPr>
          <p:cNvSpPr/>
          <p:nvPr/>
        </p:nvSpPr>
        <p:spPr>
          <a:xfrm>
            <a:off x="112637" y="100062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xmlns="" id="{B9112C04-5202-455D-B1C2-A57A0DE98097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51926" y="2227945"/>
              <a:ext cx="4593268" cy="21639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4553">
                      <a:extLst>
                        <a:ext uri="{9D8B030D-6E8A-4147-A177-3AD203B41FA5}">
                          <a16:colId xmlns:a16="http://schemas.microsoft.com/office/drawing/2014/main" xmlns="" val="507155855"/>
                        </a:ext>
                      </a:extLst>
                    </a:gridCol>
                    <a:gridCol w="1162286">
                      <a:extLst>
                        <a:ext uri="{9D8B030D-6E8A-4147-A177-3AD203B41FA5}">
                          <a16:colId xmlns:a16="http://schemas.microsoft.com/office/drawing/2014/main" xmlns="" val="3668985928"/>
                        </a:ext>
                      </a:extLst>
                    </a:gridCol>
                    <a:gridCol w="1162286">
                      <a:extLst>
                        <a:ext uri="{9D8B030D-6E8A-4147-A177-3AD203B41FA5}">
                          <a16:colId xmlns:a16="http://schemas.microsoft.com/office/drawing/2014/main" xmlns="" val="773284583"/>
                        </a:ext>
                      </a:extLst>
                    </a:gridCol>
                    <a:gridCol w="1134143">
                      <a:extLst>
                        <a:ext uri="{9D8B030D-6E8A-4147-A177-3AD203B41FA5}">
                          <a16:colId xmlns:a16="http://schemas.microsoft.com/office/drawing/2014/main" xmlns="" val="2453768306"/>
                        </a:ext>
                      </a:extLst>
                    </a:gridCol>
                  </a:tblGrid>
                  <a:tr h="3851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ysClr val="windowText" lastClr="000000"/>
                              </a:solidFill>
                            </a:rPr>
                            <a:t>Company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8947174"/>
                      </a:ext>
                    </a:extLst>
                  </a:tr>
                  <a:tr h="4447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ysClr val="windowText" lastClr="000000"/>
                              </a:solidFill>
                            </a:rPr>
                            <a:t>Red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i="0" dirty="0">
                              <a:latin typeface="+mn-lt"/>
                            </a:rPr>
                            <a:t>36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/>
                                <m:t>°</m:t>
                              </m:r>
                            </m:oMath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114492818"/>
                      </a:ext>
                    </a:extLst>
                  </a:tr>
                  <a:tr h="4447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ysClr val="windowText" lastClr="000000"/>
                              </a:solidFill>
                            </a:rPr>
                            <a:t>Green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/>
                            <a:t>72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/>
                                <m:t>°</m:t>
                              </m:r>
                            </m:oMath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652344049"/>
                      </a:ext>
                    </a:extLst>
                  </a:tr>
                  <a:tr h="4447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ysClr val="windowText" lastClr="000000"/>
                              </a:solidFill>
                            </a:rPr>
                            <a:t>Yellow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/>
                            <a:t>108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/>
                                <m:t>°</m:t>
                              </m:r>
                            </m:oMath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760452125"/>
                      </a:ext>
                    </a:extLst>
                  </a:tr>
                  <a:tr h="4447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ysClr val="windowText" lastClr="000000"/>
                              </a:solidFill>
                            </a:rPr>
                            <a:t>Blue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/>
                            <a:t>144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000" dirty="0"/>
                                <m:t>°</m:t>
                              </m:r>
                            </m:oMath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6086183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9112C04-5202-455D-B1C2-A57A0DE980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8513779"/>
                  </p:ext>
                </p:extLst>
              </p:nvPr>
            </p:nvGraphicFramePr>
            <p:xfrm>
              <a:off x="151926" y="2227945"/>
              <a:ext cx="4593268" cy="21639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4553">
                      <a:extLst>
                        <a:ext uri="{9D8B030D-6E8A-4147-A177-3AD203B41FA5}">
                          <a16:colId xmlns:a16="http://schemas.microsoft.com/office/drawing/2014/main" val="507155855"/>
                        </a:ext>
                      </a:extLst>
                    </a:gridCol>
                    <a:gridCol w="1162286">
                      <a:extLst>
                        <a:ext uri="{9D8B030D-6E8A-4147-A177-3AD203B41FA5}">
                          <a16:colId xmlns:a16="http://schemas.microsoft.com/office/drawing/2014/main" val="3668985928"/>
                        </a:ext>
                      </a:extLst>
                    </a:gridCol>
                    <a:gridCol w="1162286">
                      <a:extLst>
                        <a:ext uri="{9D8B030D-6E8A-4147-A177-3AD203B41FA5}">
                          <a16:colId xmlns:a16="http://schemas.microsoft.com/office/drawing/2014/main" val="773284583"/>
                        </a:ext>
                      </a:extLst>
                    </a:gridCol>
                    <a:gridCol w="1134143">
                      <a:extLst>
                        <a:ext uri="{9D8B030D-6E8A-4147-A177-3AD203B41FA5}">
                          <a16:colId xmlns:a16="http://schemas.microsoft.com/office/drawing/2014/main" val="2453768306"/>
                        </a:ext>
                      </a:extLst>
                    </a:gridCol>
                  </a:tblGrid>
                  <a:tr h="3851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ysClr val="windowText" lastClr="000000"/>
                              </a:solidFill>
                            </a:rPr>
                            <a:t>Company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47174"/>
                      </a:ext>
                    </a:extLst>
                  </a:tr>
                  <a:tr h="4447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ysClr val="windowText" lastClr="000000"/>
                              </a:solidFill>
                            </a:rPr>
                            <a:t>Red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452" t="-86486" r="-1075" b="-3135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492818"/>
                      </a:ext>
                    </a:extLst>
                  </a:tr>
                  <a:tr h="4447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ysClr val="windowText" lastClr="000000"/>
                              </a:solidFill>
                            </a:rPr>
                            <a:t>Green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452" t="-189041" r="-1075" b="-2178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344049"/>
                      </a:ext>
                    </a:extLst>
                  </a:tr>
                  <a:tr h="4447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ysClr val="windowText" lastClr="000000"/>
                              </a:solidFill>
                            </a:rPr>
                            <a:t>Yellow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452" t="-289041" r="-1075" b="-1178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0452125"/>
                      </a:ext>
                    </a:extLst>
                  </a:tr>
                  <a:tr h="4447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ysClr val="windowText" lastClr="000000"/>
                              </a:solidFill>
                            </a:rPr>
                            <a:t>Blue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ysClr val="windowText" lastClr="000000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452" t="-389041" r="-1075" b="-178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86183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95D8062-1D45-4F8A-9D51-84CCEF2BBDAC}"/>
              </a:ext>
            </a:extLst>
          </p:cNvPr>
          <p:cNvSpPr txBox="1"/>
          <p:nvPr/>
        </p:nvSpPr>
        <p:spPr>
          <a:xfrm>
            <a:off x="448301" y="5957767"/>
            <a:ext cx="4000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lphaLcParenR"/>
            </a:pPr>
            <a:r>
              <a:rPr lang="en-GB" sz="1200" dirty="0"/>
              <a:t>Complete a table to calculate the angle for each category.</a:t>
            </a:r>
          </a:p>
          <a:p>
            <a:pPr marL="228600" indent="-228600">
              <a:buAutoNum type="alphaLcParenR"/>
            </a:pPr>
            <a:r>
              <a:rPr lang="en-GB" sz="1200" dirty="0"/>
              <a:t>Use the angles to draw a pie chart.</a:t>
            </a:r>
          </a:p>
          <a:p>
            <a:pPr marL="228600" indent="-228600">
              <a:buAutoNum type="alphaLcParenR"/>
            </a:pPr>
            <a:r>
              <a:rPr lang="en-GB" sz="1200" dirty="0"/>
              <a:t>Label the pie chart.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A39D271A-8EF2-406F-A94A-7F8BC15903B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815" y="5033530"/>
          <a:ext cx="4685490" cy="79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325">
                  <a:extLst>
                    <a:ext uri="{9D8B030D-6E8A-4147-A177-3AD203B41FA5}">
                      <a16:colId xmlns:a16="http://schemas.microsoft.com/office/drawing/2014/main" xmlns="" val="507155855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3668985928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1904152340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2016608565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1187251417"/>
                    </a:ext>
                  </a:extLst>
                </a:gridCol>
                <a:gridCol w="749033">
                  <a:extLst>
                    <a:ext uri="{9D8B030D-6E8A-4147-A177-3AD203B41FA5}">
                      <a16:colId xmlns:a16="http://schemas.microsoft.com/office/drawing/2014/main" xmlns="" val="4109991210"/>
                    </a:ext>
                  </a:extLst>
                </a:gridCol>
              </a:tblGrid>
              <a:tr h="33963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No. of Siblings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Zero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Three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4+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947174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ysClr val="windowText" lastClr="000000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492818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D2306F0-D6F7-4000-BD4E-898DD62C8F43}"/>
              </a:ext>
            </a:extLst>
          </p:cNvPr>
          <p:cNvSpPr/>
          <p:nvPr/>
        </p:nvSpPr>
        <p:spPr>
          <a:xfrm>
            <a:off x="700774" y="4687669"/>
            <a:ext cx="34955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90 students were asked how many siblings they had.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3B38ED6-4B61-4791-902D-06E6B8B43850}"/>
              </a:ext>
            </a:extLst>
          </p:cNvPr>
          <p:cNvSpPr/>
          <p:nvPr/>
        </p:nvSpPr>
        <p:spPr>
          <a:xfrm>
            <a:off x="112637" y="4532244"/>
            <a:ext cx="301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2.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ED9F157-FA41-4D06-9664-A7AFE331C93F}"/>
              </a:ext>
            </a:extLst>
          </p:cNvPr>
          <p:cNvSpPr/>
          <p:nvPr/>
        </p:nvSpPr>
        <p:spPr>
          <a:xfrm>
            <a:off x="2790571" y="1559849"/>
            <a:ext cx="19370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Answers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88A55E12-6420-4914-B401-BC5A95A7C4C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25790" y="6025317"/>
          <a:ext cx="377223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447">
                  <a:extLst>
                    <a:ext uri="{9D8B030D-6E8A-4147-A177-3AD203B41FA5}">
                      <a16:colId xmlns:a16="http://schemas.microsoft.com/office/drawing/2014/main" xmlns="" val="4264616180"/>
                    </a:ext>
                  </a:extLst>
                </a:gridCol>
                <a:gridCol w="754447">
                  <a:extLst>
                    <a:ext uri="{9D8B030D-6E8A-4147-A177-3AD203B41FA5}">
                      <a16:colId xmlns:a16="http://schemas.microsoft.com/office/drawing/2014/main" xmlns="" val="76789623"/>
                    </a:ext>
                  </a:extLst>
                </a:gridCol>
                <a:gridCol w="754447">
                  <a:extLst>
                    <a:ext uri="{9D8B030D-6E8A-4147-A177-3AD203B41FA5}">
                      <a16:colId xmlns:a16="http://schemas.microsoft.com/office/drawing/2014/main" xmlns="" val="3346961829"/>
                    </a:ext>
                  </a:extLst>
                </a:gridCol>
                <a:gridCol w="754447">
                  <a:extLst>
                    <a:ext uri="{9D8B030D-6E8A-4147-A177-3AD203B41FA5}">
                      <a16:colId xmlns:a16="http://schemas.microsoft.com/office/drawing/2014/main" xmlns="" val="2250429784"/>
                    </a:ext>
                  </a:extLst>
                </a:gridCol>
                <a:gridCol w="754447">
                  <a:extLst>
                    <a:ext uri="{9D8B030D-6E8A-4147-A177-3AD203B41FA5}">
                      <a16:colId xmlns:a16="http://schemas.microsoft.com/office/drawing/2014/main" xmlns="" val="3720600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112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96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72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48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32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1724563"/>
                  </a:ext>
                </a:extLst>
              </a:tr>
            </a:tbl>
          </a:graphicData>
        </a:graphic>
      </p:graphicFrame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FC821B05-C7D7-46D7-B5AE-A6479D38AB60}"/>
              </a:ext>
            </a:extLst>
          </p:cNvPr>
          <p:cNvSpPr/>
          <p:nvPr/>
        </p:nvSpPr>
        <p:spPr>
          <a:xfrm>
            <a:off x="20320" y="31966"/>
            <a:ext cx="4856480" cy="6754913"/>
          </a:xfrm>
          <a:prstGeom prst="roundRect">
            <a:avLst>
              <a:gd name="adj" fmla="val 3581"/>
            </a:avLst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DE8C112-6AA9-47C7-9F90-F94C385C9855}"/>
              </a:ext>
            </a:extLst>
          </p:cNvPr>
          <p:cNvSpPr txBox="1"/>
          <p:nvPr/>
        </p:nvSpPr>
        <p:spPr>
          <a:xfrm>
            <a:off x="1691162" y="-20483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u="sng" dirty="0"/>
              <a:t>Pie Charts</a:t>
            </a:r>
          </a:p>
        </p:txBody>
      </p:sp>
    </p:spTree>
    <p:extLst>
      <p:ext uri="{BB962C8B-B14F-4D97-AF65-F5344CB8AC3E}">
        <p14:creationId xmlns:p14="http://schemas.microsoft.com/office/powerpoint/2010/main" val="12909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91AAEC6-50B9-4FEB-9233-142017655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59205" y="-649048"/>
            <a:ext cx="3342642" cy="46813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6206448-33EB-4F23-AB86-1F9BAECB0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59204" y="2810436"/>
            <a:ext cx="3342642" cy="46813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6DD5273-F593-433C-832C-F8C7DABF4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08726" y="-649048"/>
            <a:ext cx="3342642" cy="46813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31D27B0-287D-4E26-9E97-8A9D8C2AF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08725" y="2810436"/>
            <a:ext cx="3342642" cy="468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6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BB0BFFE2-0655-4D75-819B-8054DD5C40EC}"/>
              </a:ext>
            </a:extLst>
          </p:cNvPr>
          <p:cNvSpPr/>
          <p:nvPr/>
        </p:nvSpPr>
        <p:spPr>
          <a:xfrm>
            <a:off x="5359791" y="84406"/>
            <a:ext cx="3235570" cy="49236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KNOWLEDGE CHECK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A728DF-F66F-485D-869C-A9E66C37E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088" y="84406"/>
            <a:ext cx="1629911" cy="1083212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69E643DC-E8BC-4254-A9A0-764C467AA1E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3017" y="3046683"/>
          <a:ext cx="2383030" cy="358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949">
                  <a:extLst>
                    <a:ext uri="{9D8B030D-6E8A-4147-A177-3AD203B41FA5}">
                      <a16:colId xmlns:a16="http://schemas.microsoft.com/office/drawing/2014/main" xmlns="" val="60422947"/>
                    </a:ext>
                  </a:extLst>
                </a:gridCol>
                <a:gridCol w="1311081">
                  <a:extLst>
                    <a:ext uri="{9D8B030D-6E8A-4147-A177-3AD203B41FA5}">
                      <a16:colId xmlns:a16="http://schemas.microsoft.com/office/drawing/2014/main" xmlns="" val="2360892734"/>
                    </a:ext>
                  </a:extLst>
                </a:gridCol>
              </a:tblGrid>
              <a:tr h="92032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Subject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Number of Students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8725222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Cat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4813469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Dog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3208671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Fish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0512999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No Pet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8936464"/>
                  </a:ext>
                </a:extLst>
              </a:tr>
              <a:tr h="53320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3938647"/>
                  </a:ext>
                </a:extLst>
              </a:tr>
            </a:tbl>
          </a:graphicData>
        </a:graphic>
      </p:graphicFrame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F9F746B2-8504-45FB-9EF9-D78F5AF244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5" y="67753"/>
            <a:ext cx="1338308" cy="111769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01EB622-EFB5-4714-9321-00D10B5B185E}"/>
              </a:ext>
            </a:extLst>
          </p:cNvPr>
          <p:cNvSpPr txBox="1"/>
          <p:nvPr/>
        </p:nvSpPr>
        <p:spPr>
          <a:xfrm>
            <a:off x="529368" y="1563812"/>
            <a:ext cx="38597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Complete a Pie Chart to </a:t>
            </a:r>
          </a:p>
          <a:p>
            <a:pPr algn="ctr"/>
            <a:r>
              <a:rPr lang="en-GB" sz="2400" dirty="0"/>
              <a:t>show this information clearly.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77F1D2D-7D5B-4160-ACFB-E93B3E765396}"/>
              </a:ext>
            </a:extLst>
          </p:cNvPr>
          <p:cNvSpPr txBox="1"/>
          <p:nvPr/>
        </p:nvSpPr>
        <p:spPr>
          <a:xfrm>
            <a:off x="1658403" y="162905"/>
            <a:ext cx="3459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Jenny surveyed 90 </a:t>
            </a:r>
          </a:p>
          <a:p>
            <a:pPr algn="ctr"/>
            <a:r>
              <a:rPr lang="en-GB" sz="2400" dirty="0"/>
              <a:t>students in Year 8 </a:t>
            </a:r>
          </a:p>
          <a:p>
            <a:pPr algn="ctr"/>
            <a:r>
              <a:rPr lang="en-GB" sz="2400" dirty="0"/>
              <a:t>about their favourite pets.</a:t>
            </a:r>
          </a:p>
        </p:txBody>
      </p:sp>
    </p:spTree>
    <p:extLst>
      <p:ext uri="{BB962C8B-B14F-4D97-AF65-F5344CB8AC3E}">
        <p14:creationId xmlns:p14="http://schemas.microsoft.com/office/powerpoint/2010/main" val="244027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BB0BFFE2-0655-4D75-819B-8054DD5C40EC}"/>
              </a:ext>
            </a:extLst>
          </p:cNvPr>
          <p:cNvSpPr/>
          <p:nvPr/>
        </p:nvSpPr>
        <p:spPr>
          <a:xfrm>
            <a:off x="5359791" y="84406"/>
            <a:ext cx="3235570" cy="49236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KNOWLEDGE CHECK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A728DF-F66F-485D-869C-A9E66C37E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088" y="84406"/>
            <a:ext cx="1629911" cy="108321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1F845F0-C2E7-49D2-BCF4-99F378FCC85D}"/>
              </a:ext>
            </a:extLst>
          </p:cNvPr>
          <p:cNvGrpSpPr/>
          <p:nvPr/>
        </p:nvGrpSpPr>
        <p:grpSpPr>
          <a:xfrm>
            <a:off x="5974763" y="2236607"/>
            <a:ext cx="3240000" cy="3240000"/>
            <a:chOff x="5731694" y="2236607"/>
            <a:chExt cx="3240000" cy="3240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4F34E216-00D8-41B8-B596-004557901A8E}"/>
                </a:ext>
              </a:extLst>
            </p:cNvPr>
            <p:cNvSpPr/>
            <p:nvPr/>
          </p:nvSpPr>
          <p:spPr>
            <a:xfrm>
              <a:off x="5731694" y="2236607"/>
              <a:ext cx="3240000" cy="32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9A2B923D-124C-4ED5-97E2-287242B0919E}"/>
                </a:ext>
              </a:extLst>
            </p:cNvPr>
            <p:cNvCxnSpPr>
              <a:stCxn id="8" idx="0"/>
            </p:cNvCxnSpPr>
            <p:nvPr/>
          </p:nvCxnSpPr>
          <p:spPr>
            <a:xfrm flipH="1">
              <a:off x="7347895" y="2236607"/>
              <a:ext cx="3799" cy="16164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DC877DB-13CC-4954-B0BF-68676513A36F}"/>
              </a:ext>
            </a:extLst>
          </p:cNvPr>
          <p:cNvSpPr txBox="1"/>
          <p:nvPr/>
        </p:nvSpPr>
        <p:spPr>
          <a:xfrm>
            <a:off x="1658403" y="162905"/>
            <a:ext cx="3459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Jenny surveyed 90 </a:t>
            </a:r>
          </a:p>
          <a:p>
            <a:pPr algn="ctr"/>
            <a:r>
              <a:rPr lang="en-GB" sz="2400" dirty="0"/>
              <a:t>students in Year 8 </a:t>
            </a:r>
          </a:p>
          <a:p>
            <a:pPr algn="ctr"/>
            <a:r>
              <a:rPr lang="en-GB" sz="2400" dirty="0"/>
              <a:t>about their favourite pets.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EA0018E-BE4C-4ED4-9FF8-98DF593F6AF0}"/>
              </a:ext>
            </a:extLst>
          </p:cNvPr>
          <p:cNvSpPr txBox="1"/>
          <p:nvPr/>
        </p:nvSpPr>
        <p:spPr>
          <a:xfrm>
            <a:off x="5313304" y="2910377"/>
            <a:ext cx="678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Fish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C55E069-D111-4E65-999F-6CEB849A7ADF}"/>
              </a:ext>
            </a:extLst>
          </p:cNvPr>
          <p:cNvSpPr txBox="1"/>
          <p:nvPr/>
        </p:nvSpPr>
        <p:spPr>
          <a:xfrm>
            <a:off x="8942459" y="2334466"/>
            <a:ext cx="595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3A44C66-30A1-445A-8279-1D52F27625B7}"/>
              </a:ext>
            </a:extLst>
          </p:cNvPr>
          <p:cNvSpPr txBox="1"/>
          <p:nvPr/>
        </p:nvSpPr>
        <p:spPr>
          <a:xfrm>
            <a:off x="6217943" y="1781604"/>
            <a:ext cx="102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No Pet</a:t>
            </a:r>
          </a:p>
        </p:txBody>
      </p:sp>
      <p:sp>
        <p:nvSpPr>
          <p:cNvPr id="15" name="Pie 25">
            <a:extLst>
              <a:ext uri="{FF2B5EF4-FFF2-40B4-BE49-F238E27FC236}">
                <a16:creationId xmlns:a16="http://schemas.microsoft.com/office/drawing/2014/main" xmlns="" id="{B5189BE3-23DD-44C6-A006-70CE9E9C087F}"/>
              </a:ext>
            </a:extLst>
          </p:cNvPr>
          <p:cNvSpPr/>
          <p:nvPr/>
        </p:nvSpPr>
        <p:spPr>
          <a:xfrm rot="19807483">
            <a:off x="5970963" y="2238134"/>
            <a:ext cx="3240000" cy="3240000"/>
          </a:xfrm>
          <a:prstGeom prst="pie">
            <a:avLst>
              <a:gd name="adj1" fmla="val 17998125"/>
              <a:gd name="adj2" fmla="val 3559876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xmlns="" id="{69E643DC-E8BC-4254-A9A0-764C467AA1E0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3017" y="3046683"/>
              <a:ext cx="4951596" cy="35863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949">
                      <a:extLst>
                        <a:ext uri="{9D8B030D-6E8A-4147-A177-3AD203B41FA5}">
                          <a16:colId xmlns:a16="http://schemas.microsoft.com/office/drawing/2014/main" xmlns="" val="60422947"/>
                        </a:ext>
                      </a:extLst>
                    </a:gridCol>
                    <a:gridCol w="1311081">
                      <a:extLst>
                        <a:ext uri="{9D8B030D-6E8A-4147-A177-3AD203B41FA5}">
                          <a16:colId xmlns:a16="http://schemas.microsoft.com/office/drawing/2014/main" xmlns="" val="2360892734"/>
                        </a:ext>
                      </a:extLst>
                    </a:gridCol>
                    <a:gridCol w="1373831">
                      <a:extLst>
                        <a:ext uri="{9D8B030D-6E8A-4147-A177-3AD203B41FA5}">
                          <a16:colId xmlns:a16="http://schemas.microsoft.com/office/drawing/2014/main" xmlns="" val="2016211485"/>
                        </a:ext>
                      </a:extLst>
                    </a:gridCol>
                    <a:gridCol w="1194735">
                      <a:extLst>
                        <a:ext uri="{9D8B030D-6E8A-4147-A177-3AD203B41FA5}">
                          <a16:colId xmlns:a16="http://schemas.microsoft.com/office/drawing/2014/main" xmlns="" val="3594749488"/>
                        </a:ext>
                      </a:extLst>
                    </a:gridCol>
                  </a:tblGrid>
                  <a:tr h="9203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288725222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 x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120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7481346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Dog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35 x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140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23208671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Fish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 x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12051299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No Pet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 x 4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40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358936464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400" dirty="0" smtClean="0"/>
                                <m:t>°</m:t>
                              </m:r>
                            </m:oMath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4039386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69E643DC-E8BC-4254-A9A0-764C467AA1E0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3017" y="3046683"/>
              <a:ext cx="4951596" cy="35863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1949">
                      <a:extLst>
                        <a:ext uri="{9D8B030D-6E8A-4147-A177-3AD203B41FA5}">
                          <a16:colId xmlns:a16="http://schemas.microsoft.com/office/drawing/2014/main" val="60422947"/>
                        </a:ext>
                      </a:extLst>
                    </a:gridCol>
                    <a:gridCol w="1311081">
                      <a:extLst>
                        <a:ext uri="{9D8B030D-6E8A-4147-A177-3AD203B41FA5}">
                          <a16:colId xmlns:a16="http://schemas.microsoft.com/office/drawing/2014/main" val="2360892734"/>
                        </a:ext>
                      </a:extLst>
                    </a:gridCol>
                    <a:gridCol w="1373831">
                      <a:extLst>
                        <a:ext uri="{9D8B030D-6E8A-4147-A177-3AD203B41FA5}">
                          <a16:colId xmlns:a16="http://schemas.microsoft.com/office/drawing/2014/main" val="2016211485"/>
                        </a:ext>
                      </a:extLst>
                    </a:gridCol>
                    <a:gridCol w="1194735">
                      <a:extLst>
                        <a:ext uri="{9D8B030D-6E8A-4147-A177-3AD203B41FA5}">
                          <a16:colId xmlns:a16="http://schemas.microsoft.com/office/drawing/2014/main" val="3594749488"/>
                        </a:ext>
                      </a:extLst>
                    </a:gridCol>
                  </a:tblGrid>
                  <a:tr h="9203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Number of Students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Angle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8725222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Cat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172727" r="-87611" b="-4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172727" r="-1020" b="-4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481346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Dog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272727" r="-87611" b="-3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272727" r="-1020" b="-3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208671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Fish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372727" r="-87611" b="-217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372727" r="-1020" b="-217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0512999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No Pet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894" t="-478161" r="-87611" b="-1195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478161" r="-1020" b="-1195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8936464"/>
                      </a:ext>
                    </a:extLst>
                  </a:tr>
                  <a:tr h="533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ysClr val="windowText" lastClr="000000"/>
                              </a:solidFill>
                            </a:rPr>
                            <a:t>90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5816" t="-571591" r="-1020" b="-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39386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6" name="Pie 8">
            <a:extLst>
              <a:ext uri="{FF2B5EF4-FFF2-40B4-BE49-F238E27FC236}">
                <a16:creationId xmlns:a16="http://schemas.microsoft.com/office/drawing/2014/main" xmlns="" id="{E46AD7B5-918A-4EAB-B613-E08B82E83990}"/>
              </a:ext>
            </a:extLst>
          </p:cNvPr>
          <p:cNvSpPr/>
          <p:nvPr/>
        </p:nvSpPr>
        <p:spPr>
          <a:xfrm>
            <a:off x="5974008" y="2233016"/>
            <a:ext cx="3240000" cy="3240000"/>
          </a:xfrm>
          <a:prstGeom prst="pie">
            <a:avLst>
              <a:gd name="adj1" fmla="val 1782525"/>
              <a:gd name="adj2" fmla="val 10967623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6" name="Pie 8">
            <a:extLst>
              <a:ext uri="{FF2B5EF4-FFF2-40B4-BE49-F238E27FC236}">
                <a16:creationId xmlns:a16="http://schemas.microsoft.com/office/drawing/2014/main" xmlns="" id="{3CE65115-136D-4D91-B472-08DFB5F72DC4}"/>
              </a:ext>
            </a:extLst>
          </p:cNvPr>
          <p:cNvSpPr/>
          <p:nvPr/>
        </p:nvSpPr>
        <p:spPr>
          <a:xfrm>
            <a:off x="5970388" y="2233016"/>
            <a:ext cx="3240000" cy="3240000"/>
          </a:xfrm>
          <a:prstGeom prst="pie">
            <a:avLst>
              <a:gd name="adj1" fmla="val 10197803"/>
              <a:gd name="adj2" fmla="val 14121680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55ED939-3C7D-45B0-96F1-ADB413FEA232}"/>
              </a:ext>
            </a:extLst>
          </p:cNvPr>
          <p:cNvSpPr txBox="1"/>
          <p:nvPr/>
        </p:nvSpPr>
        <p:spPr>
          <a:xfrm>
            <a:off x="8067472" y="551444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Dog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F9F746B2-8504-45FB-9EF9-D78F5AF244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5" y="67753"/>
            <a:ext cx="1338308" cy="111769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01EB622-EFB5-4714-9321-00D10B5B185E}"/>
              </a:ext>
            </a:extLst>
          </p:cNvPr>
          <p:cNvSpPr txBox="1"/>
          <p:nvPr/>
        </p:nvSpPr>
        <p:spPr>
          <a:xfrm>
            <a:off x="529368" y="1563812"/>
            <a:ext cx="38597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Complete a Pie Chart to </a:t>
            </a:r>
          </a:p>
          <a:p>
            <a:pPr algn="ctr"/>
            <a:r>
              <a:rPr lang="en-GB" sz="2400" dirty="0"/>
              <a:t>show this information clearly.</a:t>
            </a:r>
          </a:p>
        </p:txBody>
      </p:sp>
      <p:sp>
        <p:nvSpPr>
          <p:cNvPr id="11" name="Pie 9">
            <a:extLst>
              <a:ext uri="{FF2B5EF4-FFF2-40B4-BE49-F238E27FC236}">
                <a16:creationId xmlns:a16="http://schemas.microsoft.com/office/drawing/2014/main" xmlns="" id="{F37992F1-CA10-4FBA-9F8F-9754C4F04408}"/>
              </a:ext>
            </a:extLst>
          </p:cNvPr>
          <p:cNvSpPr/>
          <p:nvPr/>
        </p:nvSpPr>
        <p:spPr>
          <a:xfrm rot="3604171">
            <a:off x="5974008" y="2233016"/>
            <a:ext cx="3240000" cy="3240000"/>
          </a:xfrm>
          <a:prstGeom prst="pie">
            <a:avLst>
              <a:gd name="adj1" fmla="val 10131859"/>
              <a:gd name="adj2" fmla="val 12593159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76F02CC-1DD5-4532-90C9-F47F7AD55FA3}"/>
              </a:ext>
            </a:extLst>
          </p:cNvPr>
          <p:cNvSpPr txBox="1"/>
          <p:nvPr/>
        </p:nvSpPr>
        <p:spPr>
          <a:xfrm>
            <a:off x="5100924" y="1329876"/>
            <a:ext cx="4732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u="sng" dirty="0"/>
              <a:t>Favourite Pets of 90 Year 8 Students.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5C43988-6EC6-4741-A354-2E8B39E261B9}"/>
              </a:ext>
            </a:extLst>
          </p:cNvPr>
          <p:cNvSpPr txBox="1"/>
          <p:nvPr/>
        </p:nvSpPr>
        <p:spPr>
          <a:xfrm>
            <a:off x="7974022" y="309323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7D111F8-9927-4F6E-9F25-C5BCC0EAF045}"/>
              </a:ext>
            </a:extLst>
          </p:cNvPr>
          <p:cNvSpPr txBox="1"/>
          <p:nvPr/>
        </p:nvSpPr>
        <p:spPr>
          <a:xfrm>
            <a:off x="7096275" y="435680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35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90680BB-CE19-404E-8D56-44D7B3C1E61B}"/>
              </a:ext>
            </a:extLst>
          </p:cNvPr>
          <p:cNvSpPr txBox="1"/>
          <p:nvPr/>
        </p:nvSpPr>
        <p:spPr>
          <a:xfrm>
            <a:off x="6206954" y="317811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9CD45F9-8DF0-4E09-BBEE-73B9F1BC432E}"/>
              </a:ext>
            </a:extLst>
          </p:cNvPr>
          <p:cNvSpPr txBox="1"/>
          <p:nvPr/>
        </p:nvSpPr>
        <p:spPr>
          <a:xfrm>
            <a:off x="6949663" y="245083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244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CA78A0F-D6A1-4362-86B5-746E7AD5CE4B}"/>
              </a:ext>
            </a:extLst>
          </p:cNvPr>
          <p:cNvGrpSpPr/>
          <p:nvPr/>
        </p:nvGrpSpPr>
        <p:grpSpPr>
          <a:xfrm>
            <a:off x="5974763" y="1525407"/>
            <a:ext cx="3240000" cy="3240000"/>
            <a:chOff x="5731694" y="2236607"/>
            <a:chExt cx="3240000" cy="32400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xmlns="" id="{8916A48B-7A25-4567-8B05-E251EA15284E}"/>
                </a:ext>
              </a:extLst>
            </p:cNvPr>
            <p:cNvSpPr/>
            <p:nvPr/>
          </p:nvSpPr>
          <p:spPr>
            <a:xfrm>
              <a:off x="5731694" y="2236607"/>
              <a:ext cx="3240000" cy="32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59CD72A7-DDB7-47E2-9E2A-52BB2AC6E959}"/>
                </a:ext>
              </a:extLst>
            </p:cNvPr>
            <p:cNvCxnSpPr>
              <a:stCxn id="3" idx="0"/>
            </p:cNvCxnSpPr>
            <p:nvPr/>
          </p:nvCxnSpPr>
          <p:spPr>
            <a:xfrm flipH="1">
              <a:off x="7347895" y="2236607"/>
              <a:ext cx="3799" cy="16164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44499E3-3D78-4EDB-9332-BC12B89612EB}"/>
              </a:ext>
            </a:extLst>
          </p:cNvPr>
          <p:cNvSpPr txBox="1"/>
          <p:nvPr/>
        </p:nvSpPr>
        <p:spPr>
          <a:xfrm>
            <a:off x="5313304" y="2199177"/>
            <a:ext cx="678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Fish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3A214A0-BB98-4DA2-9ECF-C60E3FDDBF4C}"/>
              </a:ext>
            </a:extLst>
          </p:cNvPr>
          <p:cNvSpPr txBox="1"/>
          <p:nvPr/>
        </p:nvSpPr>
        <p:spPr>
          <a:xfrm>
            <a:off x="8942459" y="1623266"/>
            <a:ext cx="595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DD90F4-C2D0-412A-AC3F-E16D435AB3C5}"/>
              </a:ext>
            </a:extLst>
          </p:cNvPr>
          <p:cNvSpPr txBox="1"/>
          <p:nvPr/>
        </p:nvSpPr>
        <p:spPr>
          <a:xfrm>
            <a:off x="6217943" y="1070404"/>
            <a:ext cx="102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No Pet</a:t>
            </a:r>
          </a:p>
        </p:txBody>
      </p:sp>
      <p:sp>
        <p:nvSpPr>
          <p:cNvPr id="8" name="Pie 25">
            <a:extLst>
              <a:ext uri="{FF2B5EF4-FFF2-40B4-BE49-F238E27FC236}">
                <a16:creationId xmlns:a16="http://schemas.microsoft.com/office/drawing/2014/main" xmlns="" id="{D4EB06B8-2749-4134-BAAD-B7385D657777}"/>
              </a:ext>
            </a:extLst>
          </p:cNvPr>
          <p:cNvSpPr/>
          <p:nvPr/>
        </p:nvSpPr>
        <p:spPr>
          <a:xfrm rot="19807483">
            <a:off x="5970963" y="1526934"/>
            <a:ext cx="3240000" cy="3240000"/>
          </a:xfrm>
          <a:prstGeom prst="pie">
            <a:avLst>
              <a:gd name="adj1" fmla="val 17998125"/>
              <a:gd name="adj2" fmla="val 3559876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9" name="Pie 8">
            <a:extLst>
              <a:ext uri="{FF2B5EF4-FFF2-40B4-BE49-F238E27FC236}">
                <a16:creationId xmlns:a16="http://schemas.microsoft.com/office/drawing/2014/main" xmlns="" id="{8AF81F92-E8EB-4C6F-BF24-924451BC022B}"/>
              </a:ext>
            </a:extLst>
          </p:cNvPr>
          <p:cNvSpPr/>
          <p:nvPr/>
        </p:nvSpPr>
        <p:spPr>
          <a:xfrm>
            <a:off x="5974008" y="1521816"/>
            <a:ext cx="3240000" cy="3240000"/>
          </a:xfrm>
          <a:prstGeom prst="pie">
            <a:avLst>
              <a:gd name="adj1" fmla="val 1782525"/>
              <a:gd name="adj2" fmla="val 10967623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0" name="Pie 8">
            <a:extLst>
              <a:ext uri="{FF2B5EF4-FFF2-40B4-BE49-F238E27FC236}">
                <a16:creationId xmlns:a16="http://schemas.microsoft.com/office/drawing/2014/main" xmlns="" id="{6C73FE86-8F6C-443C-BC16-A5D1664F09C4}"/>
              </a:ext>
            </a:extLst>
          </p:cNvPr>
          <p:cNvSpPr/>
          <p:nvPr/>
        </p:nvSpPr>
        <p:spPr>
          <a:xfrm>
            <a:off x="5970388" y="1521816"/>
            <a:ext cx="3240000" cy="3240000"/>
          </a:xfrm>
          <a:prstGeom prst="pie">
            <a:avLst>
              <a:gd name="adj1" fmla="val 10197803"/>
              <a:gd name="adj2" fmla="val 14121680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F084D86-6C0D-4664-8DC4-0159446E8BF5}"/>
              </a:ext>
            </a:extLst>
          </p:cNvPr>
          <p:cNvSpPr txBox="1"/>
          <p:nvPr/>
        </p:nvSpPr>
        <p:spPr>
          <a:xfrm>
            <a:off x="8067472" y="480324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Dog</a:t>
            </a:r>
          </a:p>
        </p:txBody>
      </p:sp>
      <p:sp>
        <p:nvSpPr>
          <p:cNvPr id="12" name="Pie 9">
            <a:extLst>
              <a:ext uri="{FF2B5EF4-FFF2-40B4-BE49-F238E27FC236}">
                <a16:creationId xmlns:a16="http://schemas.microsoft.com/office/drawing/2014/main" xmlns="" id="{A94B7D96-1561-47E8-A87A-50F3C02B5EF1}"/>
              </a:ext>
            </a:extLst>
          </p:cNvPr>
          <p:cNvSpPr/>
          <p:nvPr/>
        </p:nvSpPr>
        <p:spPr>
          <a:xfrm rot="3604171">
            <a:off x="5974008" y="1521816"/>
            <a:ext cx="3240000" cy="3240000"/>
          </a:xfrm>
          <a:prstGeom prst="pie">
            <a:avLst>
              <a:gd name="adj1" fmla="val 10131859"/>
              <a:gd name="adj2" fmla="val 12593159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35B50DD-E721-458D-825C-DBED39E7825B}"/>
              </a:ext>
            </a:extLst>
          </p:cNvPr>
          <p:cNvSpPr txBox="1"/>
          <p:nvPr/>
        </p:nvSpPr>
        <p:spPr>
          <a:xfrm>
            <a:off x="5412708" y="39556"/>
            <a:ext cx="4109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u="sng" dirty="0"/>
              <a:t>Favourite Pets: Year 8 Students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EA7170E3-EC6C-42C4-94CD-6FD876AAD334}"/>
              </a:ext>
            </a:extLst>
          </p:cNvPr>
          <p:cNvGrpSpPr/>
          <p:nvPr/>
        </p:nvGrpSpPr>
        <p:grpSpPr>
          <a:xfrm>
            <a:off x="669727" y="1088914"/>
            <a:ext cx="4026991" cy="4026991"/>
            <a:chOff x="5731694" y="2236607"/>
            <a:chExt cx="3240000" cy="32400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84F6DFF9-E468-49AE-BD64-8833CE886141}"/>
                </a:ext>
              </a:extLst>
            </p:cNvPr>
            <p:cNvSpPr/>
            <p:nvPr/>
          </p:nvSpPr>
          <p:spPr>
            <a:xfrm>
              <a:off x="5731694" y="2236607"/>
              <a:ext cx="3240000" cy="324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D041D535-A6FD-4DB2-898B-FA2D1A94E79D}"/>
                </a:ext>
              </a:extLst>
            </p:cNvPr>
            <p:cNvCxnSpPr>
              <a:stCxn id="19" idx="0"/>
            </p:cNvCxnSpPr>
            <p:nvPr/>
          </p:nvCxnSpPr>
          <p:spPr>
            <a:xfrm flipH="1">
              <a:off x="7347895" y="2236607"/>
              <a:ext cx="3799" cy="16164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C039C02-D26F-4073-9B42-991E6705DBFC}"/>
              </a:ext>
            </a:extLst>
          </p:cNvPr>
          <p:cNvSpPr txBox="1"/>
          <p:nvPr/>
        </p:nvSpPr>
        <p:spPr>
          <a:xfrm>
            <a:off x="1" y="1875541"/>
            <a:ext cx="843172" cy="573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Fish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C0F8385-D5DB-43CF-BC38-321DB5AB43D1}"/>
              </a:ext>
            </a:extLst>
          </p:cNvPr>
          <p:cNvSpPr txBox="1"/>
          <p:nvPr/>
        </p:nvSpPr>
        <p:spPr>
          <a:xfrm>
            <a:off x="4358272" y="1210542"/>
            <a:ext cx="739967" cy="573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Cat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E396A7D-1221-4C06-A459-7C26192FCB6C}"/>
              </a:ext>
            </a:extLst>
          </p:cNvPr>
          <p:cNvSpPr txBox="1"/>
          <p:nvPr/>
        </p:nvSpPr>
        <p:spPr>
          <a:xfrm>
            <a:off x="1459655" y="523391"/>
            <a:ext cx="1269777" cy="573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No Pet</a:t>
            </a:r>
          </a:p>
        </p:txBody>
      </p:sp>
      <p:sp>
        <p:nvSpPr>
          <p:cNvPr id="24" name="Pie 25">
            <a:extLst>
              <a:ext uri="{FF2B5EF4-FFF2-40B4-BE49-F238E27FC236}">
                <a16:creationId xmlns:a16="http://schemas.microsoft.com/office/drawing/2014/main" xmlns="" id="{5EF24EC3-899E-433B-B777-73CB8C26E0AD}"/>
              </a:ext>
            </a:extLst>
          </p:cNvPr>
          <p:cNvSpPr/>
          <p:nvPr/>
        </p:nvSpPr>
        <p:spPr>
          <a:xfrm rot="19807483">
            <a:off x="665004" y="1090811"/>
            <a:ext cx="4026991" cy="4026991"/>
          </a:xfrm>
          <a:prstGeom prst="pie">
            <a:avLst>
              <a:gd name="adj1" fmla="val 17998125"/>
              <a:gd name="adj2" fmla="val 1852034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25" name="Pie 8">
            <a:extLst>
              <a:ext uri="{FF2B5EF4-FFF2-40B4-BE49-F238E27FC236}">
                <a16:creationId xmlns:a16="http://schemas.microsoft.com/office/drawing/2014/main" xmlns="" id="{5C2D7CE3-205A-4289-BABD-BC532ABC7D6A}"/>
              </a:ext>
            </a:extLst>
          </p:cNvPr>
          <p:cNvSpPr/>
          <p:nvPr/>
        </p:nvSpPr>
        <p:spPr>
          <a:xfrm>
            <a:off x="668789" y="1084450"/>
            <a:ext cx="4026991" cy="4026991"/>
          </a:xfrm>
          <a:prstGeom prst="pie">
            <a:avLst>
              <a:gd name="adj1" fmla="val 54416"/>
              <a:gd name="adj2" fmla="val 10967623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26" name="Pie 8">
            <a:extLst>
              <a:ext uri="{FF2B5EF4-FFF2-40B4-BE49-F238E27FC236}">
                <a16:creationId xmlns:a16="http://schemas.microsoft.com/office/drawing/2014/main" xmlns="" id="{0D9F8EBF-3152-464C-A3A6-1278D32DF73E}"/>
              </a:ext>
            </a:extLst>
          </p:cNvPr>
          <p:cNvSpPr/>
          <p:nvPr/>
        </p:nvSpPr>
        <p:spPr>
          <a:xfrm>
            <a:off x="664290" y="1084450"/>
            <a:ext cx="4026991" cy="4026991"/>
          </a:xfrm>
          <a:prstGeom prst="pie">
            <a:avLst>
              <a:gd name="adj1" fmla="val 8824242"/>
              <a:gd name="adj2" fmla="val 15242269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8A939A7-0B3D-4AC7-B119-4B0D7CB3F536}"/>
              </a:ext>
            </a:extLst>
          </p:cNvPr>
          <p:cNvSpPr txBox="1"/>
          <p:nvPr/>
        </p:nvSpPr>
        <p:spPr>
          <a:xfrm>
            <a:off x="4225792" y="4248533"/>
            <a:ext cx="845163" cy="573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Dog</a:t>
            </a:r>
          </a:p>
        </p:txBody>
      </p:sp>
      <p:sp>
        <p:nvSpPr>
          <p:cNvPr id="28" name="Pie 9">
            <a:extLst>
              <a:ext uri="{FF2B5EF4-FFF2-40B4-BE49-F238E27FC236}">
                <a16:creationId xmlns:a16="http://schemas.microsoft.com/office/drawing/2014/main" xmlns="" id="{63C6B1E4-4E1C-47F2-8B4C-1322E407E9E7}"/>
              </a:ext>
            </a:extLst>
          </p:cNvPr>
          <p:cNvSpPr/>
          <p:nvPr/>
        </p:nvSpPr>
        <p:spPr>
          <a:xfrm rot="3604171">
            <a:off x="668789" y="1084450"/>
            <a:ext cx="4026991" cy="4026991"/>
          </a:xfrm>
          <a:prstGeom prst="pie">
            <a:avLst>
              <a:gd name="adj1" fmla="val 11343267"/>
              <a:gd name="adj2" fmla="val 12593159"/>
            </a:avLst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03335F8-5532-492C-B821-9936DAF50805}"/>
              </a:ext>
            </a:extLst>
          </p:cNvPr>
          <p:cNvSpPr txBox="1"/>
          <p:nvPr/>
        </p:nvSpPr>
        <p:spPr>
          <a:xfrm>
            <a:off x="415157" y="33862"/>
            <a:ext cx="4109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u="sng" dirty="0"/>
              <a:t>Favourite Pets: Year 7 Students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9E7FB286-7DC9-4A3E-BE19-19EACDE17893}"/>
              </a:ext>
            </a:extLst>
          </p:cNvPr>
          <p:cNvGrpSpPr/>
          <p:nvPr/>
        </p:nvGrpSpPr>
        <p:grpSpPr>
          <a:xfrm>
            <a:off x="1005732" y="5417828"/>
            <a:ext cx="7924907" cy="1348731"/>
            <a:chOff x="1219092" y="5417828"/>
            <a:chExt cx="7924907" cy="1348731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xmlns="" id="{6BF71515-E242-42C8-9446-C56201E0EC68}"/>
                </a:ext>
              </a:extLst>
            </p:cNvPr>
            <p:cNvSpPr/>
            <p:nvPr/>
          </p:nvSpPr>
          <p:spPr>
            <a:xfrm>
              <a:off x="1219092" y="5417828"/>
              <a:ext cx="7924907" cy="134873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3200" dirty="0">
                <a:latin typeface="Comic Sans MS" panose="030F0702030302020204" pitchFamily="66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835BAE3C-517B-4700-9F31-28DCA994AE75}"/>
                </a:ext>
              </a:extLst>
            </p:cNvPr>
            <p:cNvSpPr txBox="1"/>
            <p:nvPr/>
          </p:nvSpPr>
          <p:spPr>
            <a:xfrm>
              <a:off x="1438854" y="5492029"/>
              <a:ext cx="748538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dirty="0"/>
                <a:t>What can we say about these two pie charts and the data?</a:t>
              </a:r>
            </a:p>
            <a:p>
              <a:pPr algn="ctr"/>
              <a:endParaRPr lang="en-GB" sz="2400" dirty="0"/>
            </a:p>
            <a:p>
              <a:pPr algn="ctr"/>
              <a:r>
                <a:rPr lang="en-GB" sz="2400" dirty="0"/>
                <a:t>Can we compare them?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158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C88DE544-64CA-4410-997D-CCE279F9821A}"/>
              </a:ext>
            </a:extLst>
          </p:cNvPr>
          <p:cNvSpPr/>
          <p:nvPr/>
        </p:nvSpPr>
        <p:spPr>
          <a:xfrm>
            <a:off x="74385" y="99874"/>
            <a:ext cx="9757229" cy="6658252"/>
          </a:xfrm>
          <a:prstGeom prst="roundRect">
            <a:avLst>
              <a:gd name="adj" fmla="val 7293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05373FFB-7724-4D37-A3E1-B0992644E9D0}"/>
              </a:ext>
            </a:extLst>
          </p:cNvPr>
          <p:cNvSpPr/>
          <p:nvPr/>
        </p:nvSpPr>
        <p:spPr>
          <a:xfrm>
            <a:off x="1492976" y="1349828"/>
            <a:ext cx="6920048" cy="87140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600" dirty="0">
                <a:solidFill>
                  <a:schemeClr val="tx1"/>
                </a:solidFill>
              </a:rPr>
              <a:t>I can complete a table to show </a:t>
            </a:r>
          </a:p>
          <a:p>
            <a:pPr algn="ctr"/>
            <a:r>
              <a:rPr lang="en-GB" sz="2600" dirty="0">
                <a:solidFill>
                  <a:schemeClr val="tx1"/>
                </a:solidFill>
              </a:rPr>
              <a:t>the angles for categories in a pie chart.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D45F9EC5-8F9C-48A1-AB53-7C43F167024E}"/>
              </a:ext>
            </a:extLst>
          </p:cNvPr>
          <p:cNvSpPr/>
          <p:nvPr/>
        </p:nvSpPr>
        <p:spPr>
          <a:xfrm>
            <a:off x="1492976" y="2663370"/>
            <a:ext cx="6920048" cy="8714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600" dirty="0">
                <a:solidFill>
                  <a:schemeClr val="tx1"/>
                </a:solidFill>
              </a:rPr>
              <a:t>I can draw a pie chart using values.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FF2ED6BD-5E67-49E5-8533-3CFE8B5ED1D0}"/>
              </a:ext>
            </a:extLst>
          </p:cNvPr>
          <p:cNvSpPr/>
          <p:nvPr/>
        </p:nvSpPr>
        <p:spPr>
          <a:xfrm>
            <a:off x="1492976" y="3976912"/>
            <a:ext cx="6920048" cy="871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600" dirty="0">
                <a:solidFill>
                  <a:schemeClr val="tx1"/>
                </a:solidFill>
              </a:rPr>
              <a:t>I can draw a pie chart from a frequency table.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E1C2640-8151-4495-94F5-17F311D736DD}"/>
              </a:ext>
            </a:extLst>
          </p:cNvPr>
          <p:cNvSpPr txBox="1"/>
          <p:nvPr/>
        </p:nvSpPr>
        <p:spPr>
          <a:xfrm>
            <a:off x="0" y="0"/>
            <a:ext cx="350608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/>
              <a:t>Check your success!</a:t>
            </a:r>
          </a:p>
        </p:txBody>
      </p:sp>
    </p:spTree>
    <p:extLst>
      <p:ext uri="{BB962C8B-B14F-4D97-AF65-F5344CB8AC3E}">
        <p14:creationId xmlns:p14="http://schemas.microsoft.com/office/powerpoint/2010/main" val="290490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C88DE544-64CA-4410-997D-CCE279F9821A}"/>
              </a:ext>
            </a:extLst>
          </p:cNvPr>
          <p:cNvSpPr/>
          <p:nvPr/>
        </p:nvSpPr>
        <p:spPr>
          <a:xfrm>
            <a:off x="74385" y="99874"/>
            <a:ext cx="9757229" cy="6658252"/>
          </a:xfrm>
          <a:prstGeom prst="roundRect">
            <a:avLst>
              <a:gd name="adj" fmla="val 7293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05373FFB-7724-4D37-A3E1-B0992644E9D0}"/>
              </a:ext>
            </a:extLst>
          </p:cNvPr>
          <p:cNvSpPr/>
          <p:nvPr/>
        </p:nvSpPr>
        <p:spPr>
          <a:xfrm>
            <a:off x="1492976" y="1349828"/>
            <a:ext cx="6920048" cy="87140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600" dirty="0">
                <a:solidFill>
                  <a:schemeClr val="tx1"/>
                </a:solidFill>
              </a:rPr>
              <a:t>I can complete a table to show </a:t>
            </a:r>
          </a:p>
          <a:p>
            <a:pPr algn="ctr"/>
            <a:r>
              <a:rPr lang="en-GB" sz="2600" dirty="0">
                <a:solidFill>
                  <a:schemeClr val="tx1"/>
                </a:solidFill>
              </a:rPr>
              <a:t>the angles for categories.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D45F9EC5-8F9C-48A1-AB53-7C43F167024E}"/>
              </a:ext>
            </a:extLst>
          </p:cNvPr>
          <p:cNvSpPr/>
          <p:nvPr/>
        </p:nvSpPr>
        <p:spPr>
          <a:xfrm>
            <a:off x="1492976" y="2663370"/>
            <a:ext cx="6920048" cy="8714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600" dirty="0">
                <a:solidFill>
                  <a:schemeClr val="tx1"/>
                </a:solidFill>
              </a:rPr>
              <a:t>I can draw a pie chart using values.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FF2ED6BD-5E67-49E5-8533-3CFE8B5ED1D0}"/>
              </a:ext>
            </a:extLst>
          </p:cNvPr>
          <p:cNvSpPr/>
          <p:nvPr/>
        </p:nvSpPr>
        <p:spPr>
          <a:xfrm>
            <a:off x="1492976" y="3976912"/>
            <a:ext cx="6920048" cy="8714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600" dirty="0">
                <a:solidFill>
                  <a:schemeClr val="tx1"/>
                </a:solidFill>
              </a:rPr>
              <a:t>I can draw a pie chart from a frequency table.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E1C2640-8151-4495-94F5-17F311D736DD}"/>
              </a:ext>
            </a:extLst>
          </p:cNvPr>
          <p:cNvSpPr txBox="1"/>
          <p:nvPr/>
        </p:nvSpPr>
        <p:spPr>
          <a:xfrm>
            <a:off x="0" y="0"/>
            <a:ext cx="350608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/>
              <a:t>Check your success!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A9ACCAA-E490-414E-BC58-F0B006916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323" y="5399843"/>
            <a:ext cx="5337352" cy="84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5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chemeClr val="tx1"/>
          </a:solidFill>
        </a:ln>
        <a:effectLst/>
      </a:spPr>
      <a:bodyPr rtlCol="0" anchor="ctr"/>
      <a:lstStyle>
        <a:defPPr algn="ctr">
          <a:defRPr sz="3200" dirty="0">
            <a:latin typeface="Comic Sans MS" panose="030F0702030302020204" pitchFamily="66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11361</TotalTime>
  <Words>2505</Words>
  <Application>Microsoft Office PowerPoint</Application>
  <PresentationFormat>A4 Paper (210x297 mm)</PresentationFormat>
  <Paragraphs>917</Paragraphs>
  <Slides>45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Comic Sans MS</vt:lpstr>
      <vt:lpstr>Cambria Math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Kite</dc:creator>
  <cp:lastModifiedBy>Elder, L</cp:lastModifiedBy>
  <cp:revision>518</cp:revision>
  <cp:lastPrinted>2019-03-05T02:32:56Z</cp:lastPrinted>
  <dcterms:created xsi:type="dcterms:W3CDTF">2017-01-17T16:57:04Z</dcterms:created>
  <dcterms:modified xsi:type="dcterms:W3CDTF">2020-02-24T09:36:00Z</dcterms:modified>
</cp:coreProperties>
</file>