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sldIdLst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1" r:id="rId26"/>
    <p:sldId id="273" r:id="rId27"/>
    <p:sldId id="270" r:id="rId28"/>
    <p:sldId id="274" r:id="rId29"/>
    <p:sldId id="272" r:id="rId30"/>
    <p:sldId id="275" r:id="rId31"/>
    <p:sldId id="27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93AACE-C71B-4E72-B171-0635B0A900DD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59" y="913334"/>
            <a:ext cx="1743075" cy="2619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9895" y="836971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353486" y="1904627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563262" y="-126742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223" y="913334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14216" y="821826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4747807" y="1889482"/>
            <a:ext cx="1743075" cy="261937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Last lesson we looked at this matchstick puzzle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1520" y="3932718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How many matchsticks would be needed for 1 triangle?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2 triangles?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3 triangles?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4 triangles? </a:t>
            </a:r>
          </a:p>
        </p:txBody>
      </p:sp>
    </p:spTree>
    <p:extLst>
      <p:ext uri="{BB962C8B-B14F-4D97-AF65-F5344CB8AC3E}">
        <p14:creationId xmlns:p14="http://schemas.microsoft.com/office/powerpoint/2010/main" val="255563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59" y="913334"/>
            <a:ext cx="1743075" cy="2619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9895" y="836971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353486" y="1904627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563262" y="-126742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223" y="913334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14216" y="821826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4747807" y="1889482"/>
            <a:ext cx="1743075" cy="261937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Last lesson we looked at this matchstick puzzle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1520" y="3932718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What do you notice with the numbers?</a:t>
            </a:r>
          </a:p>
          <a:p>
            <a:endParaRPr lang="en-GB" sz="3600" dirty="0">
              <a:latin typeface="Calibri" panose="020F0502020204030204" pitchFamily="34" charset="0"/>
            </a:endParaRPr>
          </a:p>
          <a:p>
            <a:r>
              <a:rPr lang="en-GB" sz="3600" dirty="0" smtClean="0">
                <a:latin typeface="Calibri" panose="020F0502020204030204" pitchFamily="34" charset="0"/>
              </a:rPr>
              <a:t>Why does it increase by 2 each time?</a:t>
            </a:r>
          </a:p>
        </p:txBody>
      </p:sp>
    </p:spTree>
    <p:extLst>
      <p:ext uri="{BB962C8B-B14F-4D97-AF65-F5344CB8AC3E}">
        <p14:creationId xmlns:p14="http://schemas.microsoft.com/office/powerpoint/2010/main" val="146376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59" y="913334"/>
            <a:ext cx="1743075" cy="2619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9895" y="836971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353486" y="1904627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563262" y="-126742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223" y="913334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14216" y="821826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4747807" y="1889482"/>
            <a:ext cx="1743075" cy="261937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Last lesson we looked at this matchstick puzzle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1520" y="3932718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What do you notice with the numbers?</a:t>
            </a:r>
          </a:p>
          <a:p>
            <a:endParaRPr lang="en-GB" sz="3600" dirty="0">
              <a:latin typeface="Calibri" panose="020F0502020204030204" pitchFamily="34" charset="0"/>
            </a:endParaRPr>
          </a:p>
          <a:p>
            <a:r>
              <a:rPr lang="en-GB" sz="3600" dirty="0" smtClean="0">
                <a:latin typeface="Calibri" panose="020F0502020204030204" pitchFamily="34" charset="0"/>
              </a:rPr>
              <a:t>Why does it increase by 2 each time?</a:t>
            </a:r>
          </a:p>
        </p:txBody>
      </p:sp>
    </p:spTree>
    <p:extLst>
      <p:ext uri="{BB962C8B-B14F-4D97-AF65-F5344CB8AC3E}">
        <p14:creationId xmlns:p14="http://schemas.microsoft.com/office/powerpoint/2010/main" val="262600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It is easier to spot patterns if a table is used.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8" y="1257572"/>
            <a:ext cx="8889282" cy="217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51520" y="393271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Look back in your book to find how many matches were used for 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en-GB" sz="3600" dirty="0" smtClean="0">
                <a:latin typeface="Calibri" panose="020F0502020204030204" pitchFamily="34" charset="0"/>
              </a:rPr>
              <a:t> triangles.</a:t>
            </a:r>
          </a:p>
          <a:p>
            <a:endParaRPr lang="en-GB" sz="3600" dirty="0">
              <a:latin typeface="Calibri" panose="020F0502020204030204" pitchFamily="34" charset="0"/>
            </a:endParaRPr>
          </a:p>
          <a:p>
            <a:r>
              <a:rPr lang="en-GB" sz="3600" dirty="0" smtClean="0">
                <a:latin typeface="Calibri" panose="020F0502020204030204" pitchFamily="34" charset="0"/>
              </a:rPr>
              <a:t>How did you work it out?</a:t>
            </a:r>
          </a:p>
        </p:txBody>
      </p:sp>
    </p:spTree>
    <p:extLst>
      <p:ext uri="{BB962C8B-B14F-4D97-AF65-F5344CB8AC3E}">
        <p14:creationId xmlns:p14="http://schemas.microsoft.com/office/powerpoint/2010/main" val="165629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It is easier to spot patterns if a table is used.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8" y="1257572"/>
            <a:ext cx="8889282" cy="217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51520" y="393271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1 + 2n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2n + 1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3 + 2(n – 1)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Were all possible answers</a:t>
            </a:r>
          </a:p>
        </p:txBody>
      </p:sp>
    </p:spTree>
    <p:extLst>
      <p:ext uri="{BB962C8B-B14F-4D97-AF65-F5344CB8AC3E}">
        <p14:creationId xmlns:p14="http://schemas.microsoft.com/office/powerpoint/2010/main" val="94513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To find how many matches in the 139</a:t>
            </a:r>
            <a:r>
              <a:rPr lang="en-GB" sz="3600" baseline="30000" dirty="0" smtClean="0">
                <a:latin typeface="Calibri" panose="020F0502020204030204" pitchFamily="34" charset="0"/>
              </a:rPr>
              <a:t>th</a:t>
            </a:r>
            <a:r>
              <a:rPr lang="en-GB" sz="3600" dirty="0" smtClean="0">
                <a:latin typeface="Calibri" panose="020F0502020204030204" pitchFamily="34" charset="0"/>
              </a:rPr>
              <a:t> diagram: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8" y="1257572"/>
            <a:ext cx="8889282" cy="217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94032" y="393271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Substitute</a:t>
            </a:r>
            <a:r>
              <a:rPr lang="en-GB" sz="3600" dirty="0" smtClean="0">
                <a:latin typeface="Calibri" panose="020F0502020204030204" pitchFamily="34" charset="0"/>
              </a:rPr>
              <a:t> 139 for the n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1 + 2n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2n + 1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3 + 2(n – 1)</a:t>
            </a:r>
          </a:p>
        </p:txBody>
      </p:sp>
    </p:spTree>
    <p:extLst>
      <p:ext uri="{BB962C8B-B14F-4D97-AF65-F5344CB8AC3E}">
        <p14:creationId xmlns:p14="http://schemas.microsoft.com/office/powerpoint/2010/main" val="409788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To find how many matches in the 139</a:t>
            </a:r>
            <a:r>
              <a:rPr lang="en-GB" sz="3600" baseline="30000" dirty="0" smtClean="0">
                <a:latin typeface="Calibri" panose="020F0502020204030204" pitchFamily="34" charset="0"/>
              </a:rPr>
              <a:t>th</a:t>
            </a:r>
            <a:r>
              <a:rPr lang="en-GB" sz="3600" dirty="0" smtClean="0">
                <a:latin typeface="Calibri" panose="020F0502020204030204" pitchFamily="34" charset="0"/>
              </a:rPr>
              <a:t> diagram: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8" y="1257572"/>
            <a:ext cx="8889282" cy="217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94032" y="393271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Substitute</a:t>
            </a:r>
            <a:r>
              <a:rPr lang="en-GB" sz="3600" dirty="0" smtClean="0">
                <a:latin typeface="Calibri" panose="020F0502020204030204" pitchFamily="34" charset="0"/>
              </a:rPr>
              <a:t> 139 for the n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1 + 2 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x 139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2 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x 139 </a:t>
            </a:r>
            <a:r>
              <a:rPr lang="en-GB" sz="3600" dirty="0" smtClean="0">
                <a:latin typeface="Calibri" panose="020F0502020204030204" pitchFamily="34" charset="0"/>
              </a:rPr>
              <a:t>+ 1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3 + 2(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139</a:t>
            </a:r>
            <a:r>
              <a:rPr lang="en-GB" sz="3600" dirty="0" smtClean="0">
                <a:latin typeface="Calibri" panose="020F0502020204030204" pitchFamily="34" charset="0"/>
              </a:rPr>
              <a:t> – 1)</a:t>
            </a:r>
          </a:p>
        </p:txBody>
      </p:sp>
    </p:spTree>
    <p:extLst>
      <p:ext uri="{BB962C8B-B14F-4D97-AF65-F5344CB8AC3E}">
        <p14:creationId xmlns:p14="http://schemas.microsoft.com/office/powerpoint/2010/main" val="101231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The answer to all of these is the same: 279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8" y="1257572"/>
            <a:ext cx="8889282" cy="217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94032" y="393271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Substitute</a:t>
            </a:r>
            <a:r>
              <a:rPr lang="en-GB" sz="3600" dirty="0" smtClean="0">
                <a:latin typeface="Calibri" panose="020F0502020204030204" pitchFamily="34" charset="0"/>
              </a:rPr>
              <a:t> 139 for the n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1 + 2 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x 139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2 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x 139 </a:t>
            </a:r>
            <a:r>
              <a:rPr lang="en-GB" sz="3600" dirty="0" smtClean="0">
                <a:latin typeface="Calibri" panose="020F0502020204030204" pitchFamily="34" charset="0"/>
              </a:rPr>
              <a:t>+ 1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3 + 2(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139</a:t>
            </a:r>
            <a:r>
              <a:rPr lang="en-GB" sz="3600" dirty="0" smtClean="0">
                <a:latin typeface="Calibri" panose="020F0502020204030204" pitchFamily="34" charset="0"/>
              </a:rPr>
              <a:t> – 1)</a:t>
            </a:r>
          </a:p>
        </p:txBody>
      </p:sp>
    </p:spTree>
    <p:extLst>
      <p:ext uri="{BB962C8B-B14F-4D97-AF65-F5344CB8AC3E}">
        <p14:creationId xmlns:p14="http://schemas.microsoft.com/office/powerpoint/2010/main" val="316526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On your whiteboards: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8" y="1257572"/>
            <a:ext cx="8889282" cy="217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94032" y="3932718"/>
            <a:ext cx="871296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How many matches are needed for the </a:t>
            </a:r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15</a:t>
            </a:r>
            <a:r>
              <a:rPr lang="en-GB" sz="3200" baseline="30000" dirty="0" smtClean="0">
                <a:latin typeface="Calibri" panose="020F0502020204030204" pitchFamily="34" charset="0"/>
              </a:rPr>
              <a:t>th</a:t>
            </a:r>
            <a:r>
              <a:rPr lang="en-GB" sz="3200" dirty="0" smtClean="0">
                <a:latin typeface="Calibri" panose="020F0502020204030204" pitchFamily="34" charset="0"/>
              </a:rPr>
              <a:t> pattern?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1 + 2n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2n + 1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3 + 2(n – 1)</a:t>
            </a:r>
          </a:p>
        </p:txBody>
      </p:sp>
    </p:spTree>
    <p:extLst>
      <p:ext uri="{BB962C8B-B14F-4D97-AF65-F5344CB8AC3E}">
        <p14:creationId xmlns:p14="http://schemas.microsoft.com/office/powerpoint/2010/main" val="221877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On your whiteboards: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8" y="1257572"/>
            <a:ext cx="8889282" cy="217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94032" y="3932718"/>
            <a:ext cx="871296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How many matches are needed for the </a:t>
            </a:r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r>
              <a:rPr lang="en-GB" sz="3200" baseline="30000" dirty="0" smtClean="0">
                <a:latin typeface="Calibri" panose="020F0502020204030204" pitchFamily="34" charset="0"/>
              </a:rPr>
              <a:t>th</a:t>
            </a:r>
            <a:r>
              <a:rPr lang="en-GB" sz="3200" dirty="0" smtClean="0">
                <a:latin typeface="Calibri" panose="020F0502020204030204" pitchFamily="34" charset="0"/>
              </a:rPr>
              <a:t> pattern?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1 + 2n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2n + 1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3 + 2(n – 1)</a:t>
            </a:r>
          </a:p>
        </p:txBody>
      </p:sp>
    </p:spTree>
    <p:extLst>
      <p:ext uri="{BB962C8B-B14F-4D97-AF65-F5344CB8AC3E}">
        <p14:creationId xmlns:p14="http://schemas.microsoft.com/office/powerpoint/2010/main" val="168855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On your whiteboards: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8" y="1257572"/>
            <a:ext cx="8889282" cy="217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94032" y="3932718"/>
            <a:ext cx="871296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301</a:t>
            </a:r>
            <a:r>
              <a:rPr lang="en-GB" sz="3200" dirty="0" smtClean="0">
                <a:latin typeface="Calibri" panose="020F0502020204030204" pitchFamily="34" charset="0"/>
              </a:rPr>
              <a:t> matches were used – which pattern number is this?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1 + 2n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2n + 1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3 + 2(n – 1)</a:t>
            </a:r>
          </a:p>
        </p:txBody>
      </p:sp>
    </p:spTree>
    <p:extLst>
      <p:ext uri="{BB962C8B-B14F-4D97-AF65-F5344CB8AC3E}">
        <p14:creationId xmlns:p14="http://schemas.microsoft.com/office/powerpoint/2010/main" val="299781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On your whiteboards: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18" y="1257572"/>
            <a:ext cx="8889282" cy="217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94032" y="3932718"/>
            <a:ext cx="8712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I have </a:t>
            </a:r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502</a:t>
            </a:r>
            <a:r>
              <a:rPr lang="en-GB" sz="3200" dirty="0" smtClean="0">
                <a:latin typeface="Calibri" panose="020F0502020204030204" pitchFamily="34" charset="0"/>
              </a:rPr>
              <a:t> matches which pattern number is this?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1 + 2n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2n + 1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3 + 2(n – 1)</a:t>
            </a:r>
          </a:p>
        </p:txBody>
      </p:sp>
    </p:spTree>
    <p:extLst>
      <p:ext uri="{BB962C8B-B14F-4D97-AF65-F5344CB8AC3E}">
        <p14:creationId xmlns:p14="http://schemas.microsoft.com/office/powerpoint/2010/main" val="85794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360129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In your pairs:</a:t>
            </a:r>
          </a:p>
        </p:txBody>
      </p:sp>
    </p:spTree>
    <p:extLst>
      <p:ext uri="{BB962C8B-B14F-4D97-AF65-F5344CB8AC3E}">
        <p14:creationId xmlns:p14="http://schemas.microsoft.com/office/powerpoint/2010/main" val="378436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360129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214" y="260648"/>
            <a:ext cx="924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In your pairs: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27784" y="3940928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</a:t>
            </a:r>
            <a:r>
              <a:rPr lang="en-GB" dirty="0" smtClean="0">
                <a:solidFill>
                  <a:srgbClr val="FF0000"/>
                </a:solidFill>
              </a:rPr>
              <a:t>6	    10	   14	  18	    4n+2	       382	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9651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88640"/>
            <a:ext cx="7298947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00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34" y="188640"/>
            <a:ext cx="7298947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2132856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</a:t>
            </a:r>
            <a:r>
              <a:rPr lang="en-GB" dirty="0">
                <a:solidFill>
                  <a:srgbClr val="FF0000"/>
                </a:solidFill>
              </a:rPr>
              <a:t>6</a:t>
            </a:r>
            <a:r>
              <a:rPr lang="en-GB" dirty="0" smtClean="0">
                <a:solidFill>
                  <a:srgbClr val="FF0000"/>
                </a:solidFill>
              </a:rPr>
              <a:t>	 11        16         21          5n+1	501	</a:t>
            </a: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461529" y="3827699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</a:t>
            </a:r>
            <a:r>
              <a:rPr lang="en-GB" dirty="0" smtClean="0">
                <a:solidFill>
                  <a:srgbClr val="FF0000"/>
                </a:solidFill>
              </a:rPr>
              <a:t>5	 8           11        14          3n+2	320	</a:t>
            </a:r>
            <a:endParaRPr lang="en-GB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494531" y="6372036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</a:t>
            </a:r>
            <a:r>
              <a:rPr lang="en-GB" dirty="0">
                <a:solidFill>
                  <a:srgbClr val="FF0000"/>
                </a:solidFill>
              </a:rPr>
              <a:t>7</a:t>
            </a:r>
            <a:r>
              <a:rPr lang="en-GB" dirty="0" smtClean="0">
                <a:solidFill>
                  <a:srgbClr val="FF0000"/>
                </a:solidFill>
              </a:rPr>
              <a:t>	 12         17        22          </a:t>
            </a:r>
            <a:r>
              <a:rPr lang="en-GB" dirty="0">
                <a:solidFill>
                  <a:srgbClr val="FF0000"/>
                </a:solidFill>
              </a:rPr>
              <a:t>5</a:t>
            </a:r>
            <a:r>
              <a:rPr lang="en-GB" dirty="0" smtClean="0">
                <a:solidFill>
                  <a:srgbClr val="FF0000"/>
                </a:solidFill>
              </a:rPr>
              <a:t>n+2	392	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66222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7722"/>
            <a:ext cx="7875833" cy="672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56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7722"/>
            <a:ext cx="7875833" cy="672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72184" y="1948190"/>
            <a:ext cx="5899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</a:t>
            </a:r>
            <a:r>
              <a:rPr lang="en-GB" dirty="0">
                <a:solidFill>
                  <a:srgbClr val="FF0000"/>
                </a:solidFill>
              </a:rPr>
              <a:t>6</a:t>
            </a:r>
            <a:r>
              <a:rPr lang="en-GB" dirty="0" smtClean="0">
                <a:solidFill>
                  <a:srgbClr val="FF0000"/>
                </a:solidFill>
              </a:rPr>
              <a:t>	 8           10         12          2n+4	  182	</a:t>
            </a: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372184" y="4005064"/>
            <a:ext cx="5899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</a:t>
            </a:r>
            <a:r>
              <a:rPr lang="en-GB" dirty="0" smtClean="0">
                <a:solidFill>
                  <a:srgbClr val="FF0000"/>
                </a:solidFill>
              </a:rPr>
              <a:t>6           10          14         16          4n+2	  370	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372184" y="6237312"/>
            <a:ext cx="5899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   </a:t>
            </a:r>
            <a:r>
              <a:rPr lang="en-GB" dirty="0">
                <a:solidFill>
                  <a:srgbClr val="FF0000"/>
                </a:solidFill>
              </a:rPr>
              <a:t>3</a:t>
            </a:r>
            <a:r>
              <a:rPr lang="en-GB" dirty="0" smtClean="0">
                <a:solidFill>
                  <a:srgbClr val="FF0000"/>
                </a:solidFill>
              </a:rPr>
              <a:t>          4            5         6          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   n+2	  77	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34878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641446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83" y="2204864"/>
            <a:ext cx="721702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618359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2431</TotalTime>
  <Words>365</Words>
  <Application>Microsoft Office PowerPoint</Application>
  <PresentationFormat>On-screen Show (4:3)</PresentationFormat>
  <Paragraphs>66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Elder, L</cp:lastModifiedBy>
  <cp:revision>20</cp:revision>
  <dcterms:created xsi:type="dcterms:W3CDTF">2017-02-06T20:27:12Z</dcterms:created>
  <dcterms:modified xsi:type="dcterms:W3CDTF">2020-02-26T14:52:24Z</dcterms:modified>
</cp:coreProperties>
</file>