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53" r:id="rId14"/>
    <p:sldMasterId id="2147483865" r:id="rId15"/>
    <p:sldMasterId id="2147483877" r:id="rId16"/>
    <p:sldMasterId id="2147483889" r:id="rId17"/>
    <p:sldMasterId id="2147483901" r:id="rId18"/>
    <p:sldMasterId id="2147483913" r:id="rId19"/>
    <p:sldMasterId id="2147483925" r:id="rId20"/>
    <p:sldMasterId id="2147483937" r:id="rId21"/>
    <p:sldMasterId id="2147483949" r:id="rId22"/>
    <p:sldMasterId id="2147483961" r:id="rId23"/>
    <p:sldMasterId id="2147483973" r:id="rId24"/>
    <p:sldMasterId id="2147483985" r:id="rId25"/>
    <p:sldMasterId id="2147483997" r:id="rId26"/>
  </p:sldMasterIdLst>
  <p:notesMasterIdLst>
    <p:notesMasterId r:id="rId37"/>
  </p:notesMasterIdLst>
  <p:sldIdLst>
    <p:sldId id="274" r:id="rId27"/>
    <p:sldId id="268" r:id="rId28"/>
    <p:sldId id="269" r:id="rId29"/>
    <p:sldId id="264" r:id="rId30"/>
    <p:sldId id="265" r:id="rId31"/>
    <p:sldId id="273" r:id="rId32"/>
    <p:sldId id="270" r:id="rId33"/>
    <p:sldId id="272" r:id="rId34"/>
    <p:sldId id="271" r:id="rId35"/>
    <p:sldId id="26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viewProps" Target="viewProps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E17A2-0844-4A63-B769-2C90E230333B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9ECCB-A593-427C-8E0F-B636B57DE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160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Pythagoras</a:t>
            </a:r>
            <a:r>
              <a:rPr lang="en-GB" baseline="0" dirty="0" smtClean="0"/>
              <a:t> needed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797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875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875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students calculations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024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students calculations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024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Independent</a:t>
            </a:r>
            <a:r>
              <a:rPr lang="en-GB" baseline="0" dirty="0" smtClean="0"/>
              <a:t> problem </a:t>
            </a:r>
          </a:p>
          <a:p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561</a:t>
            </a:r>
            <a:r>
              <a:rPr lang="el-G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π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+ 180</a:t>
            </a:r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662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188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B8DF20-C447-4285-A55A-75B40B8C3B53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92E89-BDF9-4F36-825B-BC0245B36C9F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BD0BA-A976-48A6-A6E4-980D874C578A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A24015-BF22-46BE-81E9-8DBECCF931D7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501562-D410-4A3A-8607-5C038BF5F8EA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8650F7-78AD-4EBD-9464-0BC367CBAB6E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8F84A9-A1B4-4DCF-9B6A-7536C9DB248D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C7F996-DE05-48E8-92EE-D0EF69C63E74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82B3F0-61FD-4E22-937E-4C73FD7FC3C7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2D47F9-C733-4EBE-ABAB-9ED2D303986F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8C0EF8-234F-45D3-897D-23F1288D755B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F51F8CB-E770-4E5F-86EF-855A9B2FAFD5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1BBF3D3-A3E1-4513-981F-5FA9783BB04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F3AobS9OTQ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WF3AobS9OTQ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71600" y="260648"/>
            <a:ext cx="7200800" cy="4050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4653136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In todays lesson you will need to use the area of a circle and circumference formulae.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7725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1" name="Group 33"/>
          <p:cNvGrpSpPr>
            <a:grpSpLocks/>
          </p:cNvGrpSpPr>
          <p:nvPr/>
        </p:nvGrpSpPr>
        <p:grpSpPr bwMode="auto">
          <a:xfrm>
            <a:off x="5940425" y="2492377"/>
            <a:ext cx="533400" cy="2759075"/>
            <a:chOff x="3742" y="1570"/>
            <a:chExt cx="336" cy="1738"/>
          </a:xfrm>
        </p:grpSpPr>
        <p:sp>
          <p:nvSpPr>
            <p:cNvPr id="2056" name="Line 8"/>
            <p:cNvSpPr>
              <a:spLocks noChangeShapeType="1"/>
            </p:cNvSpPr>
            <p:nvPr/>
          </p:nvSpPr>
          <p:spPr bwMode="auto">
            <a:xfrm flipH="1" flipV="1">
              <a:off x="3878" y="1570"/>
              <a:ext cx="8" cy="63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auto">
            <a:xfrm>
              <a:off x="3878" y="2704"/>
              <a:ext cx="8" cy="60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5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742" y="2160"/>
                  <a:ext cx="3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4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h</m:t>
                        </m:r>
                      </m:oMath>
                    </m:oMathPara>
                  </a14:m>
                  <a:endParaRPr lang="en-GB" altLang="en-US" sz="4400" dirty="0" smtClean="0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</mc:Choice>
          <mc:Fallback>
            <p:sp>
              <p:nvSpPr>
                <p:cNvPr id="2058" name="Text 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2" y="2160"/>
                  <a:ext cx="336" cy="48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79" name="Group 31"/>
          <p:cNvGrpSpPr>
            <a:grpSpLocks/>
          </p:cNvGrpSpPr>
          <p:nvPr/>
        </p:nvGrpSpPr>
        <p:grpSpPr bwMode="auto">
          <a:xfrm>
            <a:off x="3263902" y="2133603"/>
            <a:ext cx="2614613" cy="3455988"/>
            <a:chOff x="2056" y="1344"/>
            <a:chExt cx="1647" cy="2177"/>
          </a:xfrm>
        </p:grpSpPr>
        <p:sp>
          <p:nvSpPr>
            <p:cNvPr id="2055" name="AutoShape 7"/>
            <p:cNvSpPr>
              <a:spLocks noChangeArrowheads="1"/>
            </p:cNvSpPr>
            <p:nvPr/>
          </p:nvSpPr>
          <p:spPr bwMode="auto">
            <a:xfrm>
              <a:off x="2064" y="1344"/>
              <a:ext cx="1639" cy="2177"/>
            </a:xfrm>
            <a:prstGeom prst="can">
              <a:avLst>
                <a:gd name="adj" fmla="val 33206"/>
              </a:avLst>
            </a:prstGeom>
            <a:gradFill rotWithShape="1">
              <a:gsLst>
                <a:gs pos="0">
                  <a:schemeClr val="accent1">
                    <a:gamma/>
                    <a:shade val="6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6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grpSp>
          <p:nvGrpSpPr>
            <p:cNvPr id="2067" name="Group 19"/>
            <p:cNvGrpSpPr>
              <a:grpSpLocks/>
            </p:cNvGrpSpPr>
            <p:nvPr/>
          </p:nvGrpSpPr>
          <p:grpSpPr bwMode="auto">
            <a:xfrm>
              <a:off x="2056" y="1344"/>
              <a:ext cx="1641" cy="2177"/>
              <a:chOff x="3192" y="1525"/>
              <a:chExt cx="1641" cy="2177"/>
            </a:xfrm>
          </p:grpSpPr>
          <p:sp>
            <p:nvSpPr>
              <p:cNvPr id="2068" name="AutoShape 20"/>
              <p:cNvSpPr>
                <a:spLocks noChangeArrowheads="1"/>
              </p:cNvSpPr>
              <p:nvPr/>
            </p:nvSpPr>
            <p:spPr bwMode="auto">
              <a:xfrm>
                <a:off x="3192" y="1525"/>
                <a:ext cx="1639" cy="2177"/>
              </a:xfrm>
              <a:prstGeom prst="can">
                <a:avLst>
                  <a:gd name="adj" fmla="val 33206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69" name="Oval 21"/>
              <p:cNvSpPr>
                <a:spLocks noChangeArrowheads="1"/>
              </p:cNvSpPr>
              <p:nvPr/>
            </p:nvSpPr>
            <p:spPr bwMode="auto">
              <a:xfrm>
                <a:off x="3194" y="3164"/>
                <a:ext cx="1639" cy="53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085" name="Group 37"/>
          <p:cNvGrpSpPr>
            <a:grpSpLocks/>
          </p:cNvGrpSpPr>
          <p:nvPr/>
        </p:nvGrpSpPr>
        <p:grpSpPr bwMode="auto">
          <a:xfrm>
            <a:off x="3276600" y="1484315"/>
            <a:ext cx="4789488" cy="1512887"/>
            <a:chOff x="2064" y="935"/>
            <a:chExt cx="3017" cy="95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73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241" y="935"/>
                  <a:ext cx="840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4400" i="1" dirty="0" smtClean="0">
                            <a:solidFill>
                              <a:srgbClr val="000000"/>
                            </a:solidFill>
                            <a:latin typeface="Cambria Math"/>
                            <a:sym typeface="Symbol" pitchFamily="18" charset="2"/>
                          </a:rPr>
                          <m:t>2</m:t>
                        </m:r>
                        <m:r>
                          <a:rPr lang="en-GB" altLang="en-US" sz="4400" i="1" dirty="0" smtClean="0">
                            <a:solidFill>
                              <a:srgbClr val="000000"/>
                            </a:solidFill>
                            <a:latin typeface="Cambria Math"/>
                            <a:sym typeface="Symbol" pitchFamily="18" charset="2"/>
                          </a:rPr>
                          <m:t>𝑟</m:t>
                        </m:r>
                      </m:oMath>
                    </m:oMathPara>
                  </a14:m>
                  <a:endParaRPr lang="en-GB" altLang="en-US" sz="4400" dirty="0" smtClean="0">
                    <a:solidFill>
                      <a:srgbClr val="000000"/>
                    </a:solidFill>
                    <a:latin typeface="Comic Sans MS" pitchFamily="66" charset="0"/>
                    <a:sym typeface="Symbol" pitchFamily="18" charset="2"/>
                  </a:endParaRPr>
                </a:p>
              </p:txBody>
            </p:sp>
          </mc:Choice>
          <mc:Fallback>
            <p:sp>
              <p:nvSpPr>
                <p:cNvPr id="2073" name="Text 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41" y="935"/>
                  <a:ext cx="840" cy="480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83" name="Oval 35"/>
            <p:cNvSpPr>
              <a:spLocks noChangeArrowheads="1"/>
            </p:cNvSpPr>
            <p:nvPr/>
          </p:nvSpPr>
          <p:spPr bwMode="auto">
            <a:xfrm>
              <a:off x="2064" y="1344"/>
              <a:ext cx="1632" cy="544"/>
            </a:xfrm>
            <a:prstGeom prst="ellipse">
              <a:avLst/>
            </a:prstGeom>
            <a:noFill/>
            <a:ln w="38100">
              <a:solidFill>
                <a:srgbClr val="FF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2084" name="Line 36"/>
            <p:cNvSpPr>
              <a:spLocks noChangeShapeType="1"/>
            </p:cNvSpPr>
            <p:nvPr/>
          </p:nvSpPr>
          <p:spPr bwMode="auto">
            <a:xfrm flipH="1">
              <a:off x="3560" y="1207"/>
              <a:ext cx="681" cy="22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79512" y="260648"/>
            <a:ext cx="8640960" cy="1223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2"/>
                </a:solidFill>
              </a:rPr>
              <a:t>This is a cylinder </a:t>
            </a:r>
            <a:endParaRPr lang="en-GB" sz="40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11560" y="6021288"/>
                <a:ext cx="77768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We know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𝐶</m:t>
                    </m:r>
                    <m:r>
                      <a:rPr lang="en-GB" b="0" i="1" smtClean="0">
                        <a:latin typeface="Cambria Math"/>
                      </a:rPr>
                      <m:t>= 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𝑑</m:t>
                    </m:r>
                  </m:oMath>
                </a14:m>
                <a:r>
                  <a:rPr lang="en-GB" dirty="0" smtClean="0"/>
                  <a:t>, how is the circumference also calculated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𝑟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? 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6021288"/>
                <a:ext cx="7776864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333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057022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Text Box 17" descr="Parchment"/>
          <p:cNvSpPr txBox="1">
            <a:spLocks noChangeArrowheads="1"/>
          </p:cNvSpPr>
          <p:nvPr/>
        </p:nvSpPr>
        <p:spPr bwMode="auto">
          <a:xfrm>
            <a:off x="251519" y="235447"/>
            <a:ext cx="86409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2400" dirty="0" smtClean="0">
                <a:solidFill>
                  <a:srgbClr val="000000"/>
                </a:solidFill>
              </a:rPr>
              <a:t>A solid cylinder has three faces </a:t>
            </a:r>
            <a:endParaRPr lang="en-GB" alt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3856039" y="2878140"/>
            <a:ext cx="1355725" cy="1800225"/>
          </a:xfrm>
          <a:prstGeom prst="can">
            <a:avLst>
              <a:gd name="adj" fmla="val 33197"/>
            </a:avLst>
          </a:prstGeom>
          <a:gradFill rotWithShape="1">
            <a:gsLst>
              <a:gs pos="0">
                <a:schemeClr val="accent1">
                  <a:gamma/>
                  <a:shade val="6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3849689" y="2878140"/>
            <a:ext cx="1357312" cy="1800225"/>
            <a:chOff x="3192" y="1525"/>
            <a:chExt cx="1641" cy="2177"/>
          </a:xfrm>
        </p:grpSpPr>
        <p:sp>
          <p:nvSpPr>
            <p:cNvPr id="3093" name="AutoShape 21"/>
            <p:cNvSpPr>
              <a:spLocks noChangeArrowheads="1"/>
            </p:cNvSpPr>
            <p:nvPr/>
          </p:nvSpPr>
          <p:spPr bwMode="auto">
            <a:xfrm>
              <a:off x="3192" y="1525"/>
              <a:ext cx="1639" cy="2177"/>
            </a:xfrm>
            <a:prstGeom prst="can">
              <a:avLst>
                <a:gd name="adj" fmla="val 33206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094" name="Oval 22"/>
            <p:cNvSpPr>
              <a:spLocks noChangeArrowheads="1"/>
            </p:cNvSpPr>
            <p:nvPr/>
          </p:nvSpPr>
          <p:spPr bwMode="auto">
            <a:xfrm>
              <a:off x="3194" y="3164"/>
              <a:ext cx="1639" cy="53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101" name="Oval 29"/>
          <p:cNvSpPr>
            <a:spLocks noChangeArrowheads="1"/>
          </p:cNvSpPr>
          <p:nvPr/>
        </p:nvSpPr>
        <p:spPr bwMode="auto">
          <a:xfrm>
            <a:off x="3862389" y="2878138"/>
            <a:ext cx="1347787" cy="449262"/>
          </a:xfrm>
          <a:prstGeom prst="ellipse">
            <a:avLst/>
          </a:prstGeom>
          <a:noFill/>
          <a:ln w="19050">
            <a:solidFill>
              <a:srgbClr val="FF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grpSp>
        <p:nvGrpSpPr>
          <p:cNvPr id="3118" name="Group 46"/>
          <p:cNvGrpSpPr>
            <a:grpSpLocks/>
          </p:cNvGrpSpPr>
          <p:nvPr/>
        </p:nvGrpSpPr>
        <p:grpSpPr bwMode="auto">
          <a:xfrm>
            <a:off x="3817939" y="1004888"/>
            <a:ext cx="1392237" cy="5562600"/>
            <a:chOff x="2405" y="633"/>
            <a:chExt cx="877" cy="3504"/>
          </a:xfrm>
        </p:grpSpPr>
        <p:sp>
          <p:nvSpPr>
            <p:cNvPr id="3103" name="Oval 31"/>
            <p:cNvSpPr>
              <a:spLocks noChangeArrowheads="1"/>
            </p:cNvSpPr>
            <p:nvPr/>
          </p:nvSpPr>
          <p:spPr bwMode="auto">
            <a:xfrm>
              <a:off x="2420" y="633"/>
              <a:ext cx="862" cy="862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FF33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04" name="Oval 32"/>
            <p:cNvSpPr>
              <a:spLocks noChangeArrowheads="1"/>
            </p:cNvSpPr>
            <p:nvPr/>
          </p:nvSpPr>
          <p:spPr bwMode="auto">
            <a:xfrm>
              <a:off x="2405" y="3275"/>
              <a:ext cx="862" cy="862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FF33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05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2601" y="859"/>
                  <a:ext cx="589" cy="4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3600" i="1" dirty="0" smtClean="0">
                            <a:solidFill>
                              <a:srgbClr val="000000"/>
                            </a:solidFill>
                            <a:latin typeface="Cambria Math"/>
                            <a:sym typeface="Symbol" pitchFamily="18" charset="2"/>
                          </a:rPr>
                          <m:t></m:t>
                        </m:r>
                        <m:r>
                          <a:rPr lang="en-GB" altLang="en-US" sz="3600" i="1" dirty="0" smtClean="0">
                            <a:solidFill>
                              <a:srgbClr val="000000"/>
                            </a:solidFill>
                            <a:latin typeface="Cambria Math"/>
                            <a:sym typeface="Symbol" pitchFamily="18" charset="2"/>
                          </a:rPr>
                          <m:t>𝑟</m:t>
                        </m:r>
                        <m:r>
                          <a:rPr lang="en-GB" altLang="en-US" sz="3600" i="1" baseline="30000" dirty="0" smtClean="0">
                            <a:solidFill>
                              <a:srgbClr val="000000"/>
                            </a:solidFill>
                            <a:latin typeface="Cambria Math"/>
                            <a:sym typeface="Symbol" pitchFamily="18" charset="2"/>
                          </a:rPr>
                          <m:t>2</m:t>
                        </m:r>
                      </m:oMath>
                    </m:oMathPara>
                  </a14:m>
                  <a:endParaRPr lang="en-GB" altLang="en-US" sz="3600" dirty="0" smtClean="0">
                    <a:solidFill>
                      <a:srgbClr val="000000"/>
                    </a:solidFill>
                    <a:latin typeface="Comic Sans MS" pitchFamily="66" charset="0"/>
                    <a:sym typeface="Symbol" pitchFamily="18" charset="2"/>
                  </a:endParaRPr>
                </a:p>
              </p:txBody>
            </p:sp>
          </mc:Choice>
          <mc:Fallback>
            <p:sp>
              <p:nvSpPr>
                <p:cNvPr id="3105" name="Text 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01" y="859"/>
                  <a:ext cx="589" cy="40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06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541" y="3502"/>
                  <a:ext cx="589" cy="4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3600" i="1" dirty="0" smtClean="0">
                            <a:solidFill>
                              <a:srgbClr val="000000"/>
                            </a:solidFill>
                            <a:latin typeface="Cambria Math"/>
                            <a:sym typeface="Symbol" pitchFamily="18" charset="2"/>
                          </a:rPr>
                          <m:t></m:t>
                        </m:r>
                        <m:r>
                          <a:rPr lang="en-GB" altLang="en-US" sz="3600" i="1" dirty="0" smtClean="0">
                            <a:solidFill>
                              <a:srgbClr val="000000"/>
                            </a:solidFill>
                            <a:latin typeface="Cambria Math"/>
                            <a:sym typeface="Symbol" pitchFamily="18" charset="2"/>
                          </a:rPr>
                          <m:t>𝑟</m:t>
                        </m:r>
                        <m:r>
                          <a:rPr lang="en-GB" altLang="en-US" sz="3600" i="1" baseline="30000" dirty="0" smtClean="0">
                            <a:solidFill>
                              <a:srgbClr val="000000"/>
                            </a:solidFill>
                            <a:latin typeface="Cambria Math"/>
                            <a:sym typeface="Symbol" pitchFamily="18" charset="2"/>
                          </a:rPr>
                          <m:t>2</m:t>
                        </m:r>
                      </m:oMath>
                    </m:oMathPara>
                  </a14:m>
                  <a:endParaRPr lang="en-GB" altLang="en-US" sz="3600" dirty="0" smtClean="0">
                    <a:solidFill>
                      <a:srgbClr val="000000"/>
                    </a:solidFill>
                    <a:latin typeface="Comic Sans MS" pitchFamily="66" charset="0"/>
                    <a:sym typeface="Symbol" pitchFamily="18" charset="2"/>
                  </a:endParaRPr>
                </a:p>
              </p:txBody>
            </p:sp>
          </mc:Choice>
          <mc:Fallback>
            <p:sp>
              <p:nvSpPr>
                <p:cNvPr id="3106" name="Text 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41" y="3502"/>
                  <a:ext cx="589" cy="40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12" name="Group 40"/>
          <p:cNvGrpSpPr>
            <a:grpSpLocks/>
          </p:cNvGrpSpPr>
          <p:nvPr/>
        </p:nvGrpSpPr>
        <p:grpSpPr bwMode="auto">
          <a:xfrm>
            <a:off x="4319593" y="3327403"/>
            <a:ext cx="369889" cy="1692276"/>
            <a:chOff x="2673" y="2216"/>
            <a:chExt cx="233" cy="1066"/>
          </a:xfrm>
        </p:grpSpPr>
        <p:sp>
          <p:nvSpPr>
            <p:cNvPr id="3110" name="Line 38"/>
            <p:cNvSpPr>
              <a:spLocks noChangeShapeType="1"/>
            </p:cNvSpPr>
            <p:nvPr/>
          </p:nvSpPr>
          <p:spPr bwMode="auto">
            <a:xfrm>
              <a:off x="2800" y="2216"/>
              <a:ext cx="0" cy="856"/>
            </a:xfrm>
            <a:prstGeom prst="line">
              <a:avLst/>
            </a:prstGeom>
            <a:noFill/>
            <a:ln w="19050">
              <a:solidFill>
                <a:srgbClr val="3399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11" name="Text Box 39"/>
            <p:cNvSpPr txBox="1">
              <a:spLocks noChangeArrowheads="1"/>
            </p:cNvSpPr>
            <p:nvPr/>
          </p:nvSpPr>
          <p:spPr bwMode="auto">
            <a:xfrm rot="16200000">
              <a:off x="2608" y="2983"/>
              <a:ext cx="36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 smtClean="0">
                  <a:solidFill>
                    <a:srgbClr val="000000"/>
                  </a:solidFill>
                  <a:sym typeface="Wingdings" pitchFamily="2" charset="2"/>
                </a:rPr>
                <a:t></a:t>
              </a:r>
            </a:p>
          </p:txBody>
        </p:sp>
      </p:grpSp>
      <p:grpSp>
        <p:nvGrpSpPr>
          <p:cNvPr id="3123" name="Group 51"/>
          <p:cNvGrpSpPr>
            <a:grpSpLocks/>
          </p:cNvGrpSpPr>
          <p:nvPr/>
        </p:nvGrpSpPr>
        <p:grpSpPr bwMode="auto">
          <a:xfrm>
            <a:off x="5372100" y="1657350"/>
            <a:ext cx="1543050" cy="4235450"/>
            <a:chOff x="3384" y="1044"/>
            <a:chExt cx="972" cy="2668"/>
          </a:xfrm>
        </p:grpSpPr>
        <p:sp>
          <p:nvSpPr>
            <p:cNvPr id="3119" name="Line 47"/>
            <p:cNvSpPr>
              <a:spLocks noChangeShapeType="1"/>
            </p:cNvSpPr>
            <p:nvPr/>
          </p:nvSpPr>
          <p:spPr bwMode="auto">
            <a:xfrm flipV="1">
              <a:off x="3812" y="1044"/>
              <a:ext cx="0" cy="8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20" name="Line 48"/>
            <p:cNvSpPr>
              <a:spLocks noChangeShapeType="1"/>
            </p:cNvSpPr>
            <p:nvPr/>
          </p:nvSpPr>
          <p:spPr bwMode="auto">
            <a:xfrm>
              <a:off x="3810" y="2824"/>
              <a:ext cx="0" cy="8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21" name="Text Box 49"/>
            <p:cNvSpPr txBox="1">
              <a:spLocks noChangeArrowheads="1"/>
            </p:cNvSpPr>
            <p:nvPr/>
          </p:nvSpPr>
          <p:spPr bwMode="auto">
            <a:xfrm>
              <a:off x="3384" y="2064"/>
              <a:ext cx="972" cy="6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 sz="2200" smtClean="0">
                  <a:solidFill>
                    <a:srgbClr val="000000"/>
                  </a:solidFill>
                  <a:latin typeface="Comic Sans MS" pitchFamily="66" charset="0"/>
                </a:rPr>
                <a:t>Removing top and bottom</a:t>
              </a:r>
            </a:p>
          </p:txBody>
        </p:sp>
      </p:grpSp>
      <p:grpSp>
        <p:nvGrpSpPr>
          <p:cNvPr id="3127" name="Group 55"/>
          <p:cNvGrpSpPr>
            <a:grpSpLocks/>
          </p:cNvGrpSpPr>
          <p:nvPr/>
        </p:nvGrpSpPr>
        <p:grpSpPr bwMode="auto">
          <a:xfrm>
            <a:off x="1435101" y="2381250"/>
            <a:ext cx="5956300" cy="427038"/>
            <a:chOff x="904" y="1500"/>
            <a:chExt cx="3752" cy="269"/>
          </a:xfrm>
        </p:grpSpPr>
        <p:sp>
          <p:nvSpPr>
            <p:cNvPr id="3124" name="Text Box 52"/>
            <p:cNvSpPr txBox="1">
              <a:spLocks noChangeArrowheads="1"/>
            </p:cNvSpPr>
            <p:nvPr/>
          </p:nvSpPr>
          <p:spPr bwMode="auto">
            <a:xfrm>
              <a:off x="2364" y="1500"/>
              <a:ext cx="1032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 sz="2200" smtClean="0">
                  <a:solidFill>
                    <a:srgbClr val="000000"/>
                  </a:solidFill>
                  <a:latin typeface="Comic Sans MS" pitchFamily="66" charset="0"/>
                </a:rPr>
                <a:t>Open out</a:t>
              </a:r>
            </a:p>
          </p:txBody>
        </p:sp>
        <p:sp>
          <p:nvSpPr>
            <p:cNvPr id="3125" name="Line 53"/>
            <p:cNvSpPr>
              <a:spLocks noChangeShapeType="1"/>
            </p:cNvSpPr>
            <p:nvPr/>
          </p:nvSpPr>
          <p:spPr bwMode="auto">
            <a:xfrm>
              <a:off x="3204" y="1632"/>
              <a:ext cx="145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26" name="Line 54"/>
            <p:cNvSpPr>
              <a:spLocks noChangeShapeType="1"/>
            </p:cNvSpPr>
            <p:nvPr/>
          </p:nvSpPr>
          <p:spPr bwMode="auto">
            <a:xfrm flipH="1">
              <a:off x="904" y="1648"/>
              <a:ext cx="145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3131" name="Group 59"/>
          <p:cNvGrpSpPr>
            <a:grpSpLocks/>
          </p:cNvGrpSpPr>
          <p:nvPr/>
        </p:nvGrpSpPr>
        <p:grpSpPr bwMode="auto">
          <a:xfrm>
            <a:off x="1371601" y="2847977"/>
            <a:ext cx="6197600" cy="1831975"/>
            <a:chOff x="864" y="1794"/>
            <a:chExt cx="3904" cy="1154"/>
          </a:xfrm>
        </p:grpSpPr>
        <p:sp>
          <p:nvSpPr>
            <p:cNvPr id="3113" name="Rectangle 41"/>
            <p:cNvSpPr>
              <a:spLocks noChangeArrowheads="1"/>
            </p:cNvSpPr>
            <p:nvPr/>
          </p:nvSpPr>
          <p:spPr bwMode="auto">
            <a:xfrm>
              <a:off x="876" y="1800"/>
              <a:ext cx="3888" cy="1140"/>
            </a:xfrm>
            <a:prstGeom prst="rect">
              <a:avLst/>
            </a:prstGeom>
            <a:solidFill>
              <a:srgbClr val="BBE0E3">
                <a:alpha val="53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16" name="Line 44"/>
            <p:cNvSpPr>
              <a:spLocks noChangeShapeType="1"/>
            </p:cNvSpPr>
            <p:nvPr/>
          </p:nvSpPr>
          <p:spPr bwMode="auto">
            <a:xfrm>
              <a:off x="864" y="1800"/>
              <a:ext cx="3900" cy="0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17" name="Line 45"/>
            <p:cNvSpPr>
              <a:spLocks noChangeShapeType="1"/>
            </p:cNvSpPr>
            <p:nvPr/>
          </p:nvSpPr>
          <p:spPr bwMode="auto">
            <a:xfrm>
              <a:off x="868" y="2940"/>
              <a:ext cx="3900" cy="0"/>
            </a:xfrm>
            <a:prstGeom prst="line">
              <a:avLst/>
            </a:prstGeom>
            <a:noFill/>
            <a:ln w="19050">
              <a:solidFill>
                <a:srgbClr val="FF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28" name="Line 56"/>
            <p:cNvSpPr>
              <a:spLocks noChangeShapeType="1"/>
            </p:cNvSpPr>
            <p:nvPr/>
          </p:nvSpPr>
          <p:spPr bwMode="auto">
            <a:xfrm>
              <a:off x="4764" y="1796"/>
              <a:ext cx="0" cy="1152"/>
            </a:xfrm>
            <a:prstGeom prst="lin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29" name="Line 57"/>
            <p:cNvSpPr>
              <a:spLocks noChangeShapeType="1"/>
            </p:cNvSpPr>
            <p:nvPr/>
          </p:nvSpPr>
          <p:spPr bwMode="auto">
            <a:xfrm>
              <a:off x="873" y="1794"/>
              <a:ext cx="0" cy="1152"/>
            </a:xfrm>
            <a:prstGeom prst="lin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3132" name="Group 60"/>
          <p:cNvGrpSpPr>
            <a:grpSpLocks/>
          </p:cNvGrpSpPr>
          <p:nvPr/>
        </p:nvGrpSpPr>
        <p:grpSpPr bwMode="auto">
          <a:xfrm>
            <a:off x="1390650" y="2387602"/>
            <a:ext cx="6165850" cy="519113"/>
            <a:chOff x="904" y="1500"/>
            <a:chExt cx="3752" cy="327"/>
          </a:xfrm>
        </p:grpSpPr>
        <p:sp>
          <p:nvSpPr>
            <p:cNvPr id="3133" name="Text Box 61"/>
            <p:cNvSpPr txBox="1">
              <a:spLocks noChangeArrowheads="1"/>
            </p:cNvSpPr>
            <p:nvPr/>
          </p:nvSpPr>
          <p:spPr bwMode="auto">
            <a:xfrm>
              <a:off x="2364" y="1500"/>
              <a:ext cx="10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 sz="2400" dirty="0" smtClean="0">
                  <a:solidFill>
                    <a:srgbClr val="000000"/>
                  </a:solidFill>
                </a:rPr>
                <a:t>    </a:t>
              </a:r>
              <a:r>
                <a:rPr lang="en-GB" altLang="en-US" sz="2800" dirty="0" smtClean="0">
                  <a:solidFill>
                    <a:srgbClr val="000000"/>
                  </a:solidFill>
                </a:rPr>
                <a:t>2</a:t>
              </a:r>
              <a:r>
                <a:rPr lang="en-GB" altLang="en-US" sz="2800" dirty="0" smtClean="0">
                  <a:solidFill>
                    <a:srgbClr val="000000"/>
                  </a:solidFill>
                  <a:sym typeface="Symbol" pitchFamily="18" charset="2"/>
                </a:rPr>
                <a:t>r</a:t>
              </a:r>
            </a:p>
          </p:txBody>
        </p:sp>
        <p:sp>
          <p:nvSpPr>
            <p:cNvPr id="3134" name="Line 62"/>
            <p:cNvSpPr>
              <a:spLocks noChangeShapeType="1"/>
            </p:cNvSpPr>
            <p:nvPr/>
          </p:nvSpPr>
          <p:spPr bwMode="auto">
            <a:xfrm>
              <a:off x="3204" y="1632"/>
              <a:ext cx="145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35" name="Line 63"/>
            <p:cNvSpPr>
              <a:spLocks noChangeShapeType="1"/>
            </p:cNvSpPr>
            <p:nvPr/>
          </p:nvSpPr>
          <p:spPr bwMode="auto">
            <a:xfrm flipH="1">
              <a:off x="904" y="1648"/>
              <a:ext cx="145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3140" name="Group 68"/>
          <p:cNvGrpSpPr>
            <a:grpSpLocks/>
          </p:cNvGrpSpPr>
          <p:nvPr/>
        </p:nvGrpSpPr>
        <p:grpSpPr bwMode="auto">
          <a:xfrm>
            <a:off x="7620000" y="2867025"/>
            <a:ext cx="457200" cy="1825625"/>
            <a:chOff x="4800" y="1806"/>
            <a:chExt cx="288" cy="1150"/>
          </a:xfrm>
        </p:grpSpPr>
        <p:sp>
          <p:nvSpPr>
            <p:cNvPr id="3137" name="Line 65"/>
            <p:cNvSpPr>
              <a:spLocks noChangeShapeType="1"/>
            </p:cNvSpPr>
            <p:nvPr/>
          </p:nvSpPr>
          <p:spPr bwMode="auto">
            <a:xfrm flipV="1">
              <a:off x="4908" y="1806"/>
              <a:ext cx="0" cy="41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3138" name="Line 66"/>
            <p:cNvSpPr>
              <a:spLocks noChangeShapeType="1"/>
            </p:cNvSpPr>
            <p:nvPr/>
          </p:nvSpPr>
          <p:spPr bwMode="auto">
            <a:xfrm flipH="1">
              <a:off x="4918" y="2578"/>
              <a:ext cx="0" cy="37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39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4800" y="2250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h</m:t>
                        </m:r>
                      </m:oMath>
                    </m:oMathPara>
                  </a14:m>
                  <a:endParaRPr lang="en-GB" altLang="en-US" sz="2400" dirty="0" smtClean="0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</mc:Choice>
          <mc:Fallback>
            <p:sp>
              <p:nvSpPr>
                <p:cNvPr id="3139" name="Text 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00" y="2250"/>
                  <a:ext cx="288" cy="288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41" name="Text Box 69"/>
          <p:cNvSpPr txBox="1">
            <a:spLocks noChangeArrowheads="1"/>
          </p:cNvSpPr>
          <p:nvPr/>
        </p:nvSpPr>
        <p:spPr bwMode="auto">
          <a:xfrm>
            <a:off x="2305050" y="3333751"/>
            <a:ext cx="43243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2400" dirty="0" smtClean="0">
                <a:solidFill>
                  <a:srgbClr val="000000"/>
                </a:solidFill>
                <a:sym typeface="Symbol" pitchFamily="18" charset="2"/>
              </a:rPr>
              <a:t>Area of curved face </a:t>
            </a:r>
            <a:r>
              <a:rPr lang="en-GB" altLang="en-US" sz="2400" dirty="0" smtClean="0">
                <a:solidFill>
                  <a:srgbClr val="000000"/>
                </a:solidFill>
                <a:latin typeface="Comic Sans MS" pitchFamily="66" charset="0"/>
                <a:sym typeface="Symbol" pitchFamily="18" charset="2"/>
              </a:rPr>
              <a:t>=  </a:t>
            </a:r>
            <a:r>
              <a:rPr lang="en-GB" altLang="en-US" sz="2400" dirty="0" smtClean="0">
                <a:solidFill>
                  <a:srgbClr val="000000"/>
                </a:solidFill>
                <a:latin typeface="Comic Sans MS" pitchFamily="66" charset="0"/>
                <a:sym typeface="Symbol" pitchFamily="18" charset="2"/>
              </a:rPr>
              <a:t>2rh </a:t>
            </a:r>
          </a:p>
        </p:txBody>
      </p:sp>
    </p:spTree>
    <p:extLst>
      <p:ext uri="{BB962C8B-B14F-4D97-AF65-F5344CB8AC3E}">
        <p14:creationId xmlns:p14="http://schemas.microsoft.com/office/powerpoint/2010/main" val="342799422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80"/>
                                        <p:tgtEl>
                                          <p:spTgt spid="3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/>
          <a:lstStyle/>
          <a:p>
            <a:r>
              <a:rPr lang="en-GB" b="1" dirty="0" smtClean="0"/>
              <a:t>Title: Surface Area of a Cylinder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4114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b="1" dirty="0" smtClean="0"/>
              <a:t>Worked Example </a:t>
            </a:r>
            <a:r>
              <a:rPr lang="en-GB" sz="2000" dirty="0" smtClean="0"/>
              <a:t>Calculate the total surface area of this closed cylinder in terms of pi.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85731" y="1484786"/>
            <a:ext cx="411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b="1" kern="0" dirty="0" smtClean="0"/>
              <a:t>Your Turn </a:t>
            </a:r>
          </a:p>
          <a:p>
            <a:pPr marL="0" indent="0" algn="ctr">
              <a:buFontTx/>
              <a:buNone/>
            </a:pPr>
            <a:r>
              <a:rPr lang="en-GB" sz="2000" kern="0" dirty="0" smtClean="0"/>
              <a:t>Calculate the total surface area of this closed cylinder in terms of pi.  </a:t>
            </a:r>
          </a:p>
          <a:p>
            <a:pPr marL="0" indent="0">
              <a:buFontTx/>
              <a:buNone/>
            </a:pPr>
            <a:endParaRPr lang="en-GB" kern="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36554"/>
            <a:ext cx="2215604" cy="1860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873" y="2890517"/>
            <a:ext cx="2190525" cy="199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12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Practice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340770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Work out the total surface area of each closed cylinder in terms of pi. </a:t>
            </a: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2987824" y="3861048"/>
            <a:ext cx="2160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21336"/>
            <a:ext cx="3167441" cy="17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21336"/>
            <a:ext cx="3104410" cy="206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250" y="4077750"/>
            <a:ext cx="2269168" cy="24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30" y="4257092"/>
            <a:ext cx="3074665" cy="163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1821336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1. </a:t>
            </a:r>
            <a:endParaRPr lang="en-GB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644008" y="1826260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2. </a:t>
            </a:r>
            <a:endParaRPr lang="en-GB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27584" y="4104295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3. </a:t>
            </a:r>
            <a:endParaRPr lang="en-GB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735903" y="4146913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4.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8276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Mark/Correct your work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340770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Work out the total surface area of each closed cylinder in terms of pi. 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87824" y="3861048"/>
            <a:ext cx="2160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21336"/>
            <a:ext cx="3167441" cy="17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21336"/>
            <a:ext cx="3104410" cy="206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250" y="4077750"/>
            <a:ext cx="2269168" cy="24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30" y="4257092"/>
            <a:ext cx="3074665" cy="163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1821336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0000"/>
                </a:solidFill>
              </a:rPr>
              <a:t>1. </a:t>
            </a:r>
            <a:endParaRPr lang="en-GB" sz="2800" b="1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4008" y="1826260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0000"/>
                </a:solidFill>
              </a:rPr>
              <a:t>2. </a:t>
            </a:r>
            <a:endParaRPr lang="en-GB" sz="2800" b="1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7584" y="4104295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0000"/>
                </a:solidFill>
              </a:rPr>
              <a:t>3. </a:t>
            </a:r>
            <a:endParaRPr lang="en-GB" sz="2800" b="1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35903" y="4146913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0000"/>
                </a:solidFill>
              </a:rPr>
              <a:t>4. </a:t>
            </a:r>
            <a:endParaRPr lang="en-GB" sz="2800" b="1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979712" y="3599438"/>
                <a:ext cx="1455720" cy="52322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84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3599438"/>
                <a:ext cx="1455720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7386916" y="2667996"/>
                <a:ext cx="1757084" cy="52322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48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𝑚𝑚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6916" y="2667996"/>
                <a:ext cx="1757084" cy="52322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1445247" y="6004897"/>
                <a:ext cx="3062505" cy="52322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1</m:t>
                      </m:r>
                      <m:r>
                        <a:rPr lang="en-GB" sz="2800" b="0" i="1" smtClean="0">
                          <a:latin typeface="Cambria Math"/>
                        </a:rPr>
                        <m:t>28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+16</m:t>
                      </m:r>
                      <m:r>
                        <a:rPr lang="en-GB" sz="2800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h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247" y="6004897"/>
                <a:ext cx="3062505" cy="52322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7211604" y="5084844"/>
                <a:ext cx="1073627" cy="52322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/>
                        </a:rPr>
                        <m:t>8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1604" y="5084844"/>
                <a:ext cx="1073627" cy="52322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624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981" y="347568"/>
            <a:ext cx="4389437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 rot="20778739">
                <a:off x="5134183" y="1726710"/>
                <a:ext cx="1006461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30 </m:t>
                      </m:r>
                      <m:r>
                        <a:rPr lang="en-GB" sz="2000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778739">
                <a:off x="5134183" y="1726710"/>
                <a:ext cx="1006461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782210" y="2013115"/>
                <a:ext cx="934423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10 </m:t>
                      </m:r>
                      <m:r>
                        <a:rPr lang="en-GB" sz="2000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210" y="2013115"/>
                <a:ext cx="934423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123728" y="3417998"/>
                <a:ext cx="1316964" cy="61991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25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240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417998"/>
                <a:ext cx="1316964" cy="61991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117064" y="4450203"/>
                <a:ext cx="1316964" cy="61991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25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240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7064" y="4450203"/>
                <a:ext cx="1316964" cy="61991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107639" y="3393997"/>
                <a:ext cx="1326389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/>
                      </a:rPr>
                      <m:t>3</m:t>
                    </m:r>
                    <m:r>
                      <a:rPr lang="en-GB" sz="2400" b="0" i="1" smtClean="0">
                        <a:latin typeface="Cambria Math"/>
                      </a:rPr>
                      <m:t>00</m:t>
                    </m:r>
                  </m:oMath>
                </a14:m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639" y="3393997"/>
                <a:ext cx="1326389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91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024342" y="4617521"/>
                <a:ext cx="151573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/>
                      </a:rPr>
                      <m:t>1</m:t>
                    </m:r>
                    <m:r>
                      <a:rPr lang="en-GB" sz="2400" b="0" i="1" smtClean="0">
                        <a:latin typeface="Cambria Math"/>
                      </a:rPr>
                      <m:t>50</m:t>
                    </m:r>
                    <m:r>
                      <a:rPr lang="en-GB" sz="240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4342" y="4617521"/>
                <a:ext cx="151573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88529" y="2638592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area of each face of this half cylinder are as follows:  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445224"/>
            <a:ext cx="8637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On your whiteboard: </a:t>
            </a:r>
          </a:p>
          <a:p>
            <a:pPr algn="ctr"/>
            <a:endParaRPr lang="en-GB" sz="2400" dirty="0" smtClean="0"/>
          </a:p>
          <a:p>
            <a:pPr algn="ctr"/>
            <a:r>
              <a:rPr lang="en-GB" sz="2400" dirty="0" smtClean="0"/>
              <a:t>Write down the </a:t>
            </a:r>
            <a:r>
              <a:rPr lang="en-GB" sz="2400" b="1" dirty="0" smtClean="0"/>
              <a:t>calculations</a:t>
            </a:r>
            <a:r>
              <a:rPr lang="en-GB" sz="2400" dirty="0" smtClean="0"/>
              <a:t> for each of these surface areas.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1913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11560" y="3417998"/>
                <a:ext cx="205171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1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8</m:t>
                    </m:r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+84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417998"/>
                <a:ext cx="205171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9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056140" y="4723011"/>
                <a:ext cx="205171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18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24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+84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6140" y="4723011"/>
                <a:ext cx="205171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9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755224" y="3393997"/>
                <a:ext cx="221823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210+</m:t>
                    </m:r>
                    <m:r>
                      <a:rPr lang="en-GB" sz="2400" b="0" i="0" smtClean="0">
                        <a:solidFill>
                          <a:srgbClr val="000000"/>
                        </a:solidFill>
                        <a:latin typeface="Cambria Math"/>
                      </a:rPr>
                      <m:t>90</m:t>
                    </m:r>
                    <m:r>
                      <m:rPr>
                        <m:sty m:val="p"/>
                      </m:rPr>
                      <a:rPr lang="el-GR" sz="24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π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4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5224" y="3393997"/>
                <a:ext cx="221823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7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502821" y="4663042"/>
                <a:ext cx="1393715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180 </m:t>
                      </m:r>
                      <m:sSup>
                        <m:sSupPr>
                          <m:ctrlPr>
                            <a:rPr lang="en-GB" sz="240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sz="240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821" y="4663042"/>
                <a:ext cx="139371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0" y="5445224"/>
            <a:ext cx="8637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On your whiteboard: </a:t>
            </a:r>
          </a:p>
          <a:p>
            <a:pPr algn="ctr"/>
            <a:endParaRPr lang="en-GB" sz="2400" dirty="0" smtClean="0">
              <a:solidFill>
                <a:srgbClr val="00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Write down the </a:t>
            </a:r>
            <a:r>
              <a:rPr lang="en-GB" sz="2400" b="1" dirty="0" smtClean="0">
                <a:solidFill>
                  <a:srgbClr val="000000"/>
                </a:solidFill>
              </a:rPr>
              <a:t>calculations</a:t>
            </a:r>
            <a:r>
              <a:rPr lang="en-GB" sz="2400" dirty="0" smtClean="0">
                <a:solidFill>
                  <a:srgbClr val="000000"/>
                </a:solidFill>
              </a:rPr>
              <a:t> for each of these surface areas. 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2" b="4218"/>
          <a:stretch/>
        </p:blipFill>
        <p:spPr bwMode="auto">
          <a:xfrm>
            <a:off x="4067944" y="204110"/>
            <a:ext cx="4733925" cy="292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667536"/>
            <a:ext cx="3816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This shape consists of half a cylinder and a cuboid. 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 smtClean="0"/>
              <a:t>The area of the four faces are as follows</a:t>
            </a:r>
            <a:r>
              <a:rPr lang="en-GB" dirty="0" smtClean="0"/>
              <a:t>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38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262" y="188640"/>
            <a:ext cx="4217987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2247272"/>
            <a:ext cx="5976664" cy="31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95536" y="548680"/>
                <a:ext cx="41837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/>
                  <a:t>Here is a model train tunnel. </a:t>
                </a:r>
              </a:p>
              <a:p>
                <a:pPr algn="ctr"/>
                <a:r>
                  <a:rPr lang="en-GB" sz="2000" dirty="0" smtClean="0"/>
                  <a:t>It is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/>
                      </a:rPr>
                      <m:t>30 </m:t>
                    </m:r>
                    <m:r>
                      <a:rPr lang="en-GB" sz="2000" i="1" dirty="0" smtClean="0">
                        <a:latin typeface="Cambria Math"/>
                      </a:rPr>
                      <m:t>𝑐𝑚</m:t>
                    </m:r>
                    <m:r>
                      <a:rPr lang="en-GB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/>
                  <a:t>in length. </a:t>
                </a:r>
                <a:endParaRPr lang="en-GB" sz="20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48680"/>
                <a:ext cx="4183726" cy="707886"/>
              </a:xfrm>
              <a:prstGeom prst="rect">
                <a:avLst/>
              </a:prstGeom>
              <a:blipFill rotWithShape="1">
                <a:blip r:embed="rId5"/>
                <a:stretch>
                  <a:fillRect t="-3448" b="-15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850453" y="3356992"/>
            <a:ext cx="4183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This diagram shows the cross section of the tunnel. </a:t>
            </a:r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27584" y="5861303"/>
            <a:ext cx="7280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Work out the total surface area of all six faces.</a:t>
            </a:r>
          </a:p>
          <a:p>
            <a:pPr algn="ctr"/>
            <a:r>
              <a:rPr lang="en-GB" sz="2400" b="1" dirty="0" smtClean="0"/>
              <a:t>Give your answer in terms of pi.  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27631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 </a:t>
            </a:r>
            <a:endParaRPr lang="en-GB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5372100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364088" y="1700808"/>
                <a:ext cx="3456384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/>
                  <a:t>This cylinder and this cuboid have the same surface area. </a:t>
                </a:r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 smtClean="0"/>
                  <a:t>Find an expression for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/>
                      </a:rPr>
                      <m:t>h</m:t>
                    </m:r>
                  </m:oMath>
                </a14:m>
                <a:r>
                  <a:rPr lang="en-GB" sz="2000" dirty="0" smtClean="0"/>
                  <a:t> in terms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GB" sz="2000" dirty="0" smtClean="0"/>
                  <a:t>.  </a:t>
                </a:r>
                <a:endParaRPr lang="en-GB" sz="20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700808"/>
                <a:ext cx="3456384" cy="1631216"/>
              </a:xfrm>
              <a:prstGeom prst="rect">
                <a:avLst/>
              </a:prstGeom>
              <a:blipFill rotWithShape="1">
                <a:blip r:embed="rId4"/>
                <a:stretch>
                  <a:fillRect l="-1058" t="-1493" r="-2998" b="-5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071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1300</TotalTime>
  <Words>416</Words>
  <Application>Microsoft Office PowerPoint</Application>
  <PresentationFormat>On-screen Show (4:3)</PresentationFormat>
  <Paragraphs>75</Paragraphs>
  <Slides>10</Slides>
  <Notes>7</Notes>
  <HiddenSlides>0</HiddenSlides>
  <MMClips>1</MMClips>
  <ScaleCrop>false</ScaleCrop>
  <HeadingPairs>
    <vt:vector size="4" baseType="variant">
      <vt:variant>
        <vt:lpstr>Theme</vt:lpstr>
      </vt:variant>
      <vt:variant>
        <vt:i4>26</vt:i4>
      </vt:variant>
      <vt:variant>
        <vt:lpstr>Slide Titles</vt:lpstr>
      </vt:variant>
      <vt:variant>
        <vt:i4>10</vt:i4>
      </vt:variant>
    </vt:vector>
  </HeadingPairs>
  <TitlesOfParts>
    <vt:vector size="3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PowerPoint Presentation</vt:lpstr>
      <vt:lpstr>PowerPoint Presentation</vt:lpstr>
      <vt:lpstr>PowerPoint Presentation</vt:lpstr>
      <vt:lpstr>Title: Surface Area of a Cylinder </vt:lpstr>
      <vt:lpstr>Independent Practice </vt:lpstr>
      <vt:lpstr>Mark/Correct your work </vt:lpstr>
      <vt:lpstr>PowerPoint Presentation</vt:lpstr>
      <vt:lpstr>PowerPoint Presentation</vt:lpstr>
      <vt:lpstr>PowerPoint Presentation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21</cp:revision>
  <dcterms:created xsi:type="dcterms:W3CDTF">2020-02-02T14:37:45Z</dcterms:created>
  <dcterms:modified xsi:type="dcterms:W3CDTF">2020-02-11T10:27:32Z</dcterms:modified>
</cp:coreProperties>
</file>