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sldIdLst>
    <p:sldId id="257" r:id="rId14"/>
    <p:sldId id="258" r:id="rId15"/>
    <p:sldId id="260" r:id="rId16"/>
    <p:sldId id="261" r:id="rId17"/>
    <p:sldId id="262" r:id="rId18"/>
    <p:sldId id="259" r:id="rId19"/>
    <p:sldId id="263" r:id="rId20"/>
    <p:sldId id="264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D2D7140-979A-47FB-9CC7-C28196301ADD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EA21D6C-BC7A-46BB-9158-5E0522C29AA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0771" y="497795"/>
            <a:ext cx="8499563" cy="3868523"/>
          </a:xfrm>
          <a:prstGeom prst="rect">
            <a:avLst/>
          </a:prstGeom>
          <a:noFill/>
        </p:spPr>
        <p:txBody>
          <a:bodyPr wrap="none" lIns="65306" tIns="32653" rIns="65306" bIns="32653">
            <a:spAutoFit/>
          </a:bodyPr>
          <a:lstStyle/>
          <a:p>
            <a:pPr algn="ctr" defTabSz="914290">
              <a:lnSpc>
                <a:spcPct val="150000"/>
              </a:lnSpc>
              <a:defRPr/>
            </a:pPr>
            <a:r>
              <a:rPr lang="en-GB" sz="2400" b="1" dirty="0">
                <a:latin typeface="Sassoon Primary" pitchFamily="50" charset="0"/>
              </a:rPr>
              <a:t>An Average Rhyme</a:t>
            </a:r>
          </a:p>
          <a:p>
            <a:pPr algn="ctr" defTabSz="914290">
              <a:lnSpc>
                <a:spcPct val="150000"/>
              </a:lnSpc>
              <a:defRPr/>
            </a:pPr>
            <a:endParaRPr lang="en-GB" sz="2400" b="1" dirty="0">
              <a:latin typeface="Sassoon Primary" pitchFamily="50" charset="0"/>
            </a:endParaRPr>
          </a:p>
          <a:p>
            <a:pPr algn="ctr" defTabSz="914290">
              <a:lnSpc>
                <a:spcPct val="150000"/>
              </a:lnSpc>
              <a:defRPr/>
            </a:pPr>
            <a:r>
              <a:rPr lang="en-GB" sz="2400" b="1" dirty="0">
                <a:latin typeface="Sassoon Primary" pitchFamily="50" charset="0"/>
              </a:rPr>
              <a:t>Hey diddle </a:t>
            </a:r>
            <a:r>
              <a:rPr lang="en-GB" sz="2400" b="1" dirty="0" err="1">
                <a:latin typeface="Sassoon Primary" pitchFamily="50" charset="0"/>
              </a:rPr>
              <a:t>diddle</a:t>
            </a:r>
            <a:r>
              <a:rPr lang="en-GB" sz="2400" b="1" dirty="0">
                <a:latin typeface="Sassoon Primary" pitchFamily="50" charset="0"/>
              </a:rPr>
              <a:t>!</a:t>
            </a:r>
          </a:p>
          <a:p>
            <a:pPr algn="ctr" defTabSz="914290">
              <a:lnSpc>
                <a:spcPct val="150000"/>
              </a:lnSpc>
              <a:defRPr/>
            </a:pPr>
            <a:r>
              <a:rPr lang="en-GB" sz="2400" b="1" dirty="0">
                <a:latin typeface="Sassoon Primary" pitchFamily="50" charset="0"/>
              </a:rPr>
              <a:t>The </a:t>
            </a:r>
            <a:r>
              <a:rPr lang="en-GB" sz="2400" b="1" dirty="0">
                <a:solidFill>
                  <a:srgbClr val="7030A0"/>
                </a:solidFill>
                <a:latin typeface="Sassoon Primary" pitchFamily="50" charset="0"/>
              </a:rPr>
              <a:t>Median</a:t>
            </a:r>
            <a:r>
              <a:rPr lang="en-GB" sz="2400" b="1" dirty="0">
                <a:latin typeface="Sassoon Primary" pitchFamily="50" charset="0"/>
              </a:rPr>
              <a:t>’s the middle.</a:t>
            </a:r>
          </a:p>
          <a:p>
            <a:pPr algn="ctr" defTabSz="914290">
              <a:lnSpc>
                <a:spcPct val="150000"/>
              </a:lnSpc>
              <a:defRPr/>
            </a:pPr>
            <a:r>
              <a:rPr lang="en-GB" sz="2400" b="1" dirty="0">
                <a:latin typeface="Sassoon Primary" pitchFamily="50" charset="0"/>
              </a:rPr>
              <a:t>You add, then divide, for the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Sassoon Primary" pitchFamily="50" charset="0"/>
              </a:rPr>
              <a:t>Mean</a:t>
            </a:r>
            <a:r>
              <a:rPr lang="en-GB" sz="2400" b="1" dirty="0">
                <a:latin typeface="Sassoon Primary" pitchFamily="50" charset="0"/>
              </a:rPr>
              <a:t>.</a:t>
            </a:r>
          </a:p>
          <a:p>
            <a:pPr algn="ctr" defTabSz="914290">
              <a:lnSpc>
                <a:spcPct val="150000"/>
              </a:lnSpc>
              <a:defRPr/>
            </a:pPr>
            <a:r>
              <a:rPr lang="en-GB" sz="2400" b="1" dirty="0">
                <a:latin typeface="Sassoon Primary" pitchFamily="50" charset="0"/>
              </a:rPr>
              <a:t>The </a:t>
            </a:r>
            <a:r>
              <a:rPr lang="en-GB" sz="2400" b="1" dirty="0">
                <a:solidFill>
                  <a:srgbClr val="FF0000"/>
                </a:solidFill>
                <a:latin typeface="Sassoon Primary" pitchFamily="50" charset="0"/>
              </a:rPr>
              <a:t>Mode</a:t>
            </a:r>
            <a:r>
              <a:rPr lang="en-GB" sz="2400" b="1" dirty="0">
                <a:latin typeface="Sassoon Primary" pitchFamily="50" charset="0"/>
              </a:rPr>
              <a:t> is the most common one that you see,</a:t>
            </a:r>
          </a:p>
          <a:p>
            <a:pPr algn="ctr" defTabSz="914290">
              <a:lnSpc>
                <a:spcPct val="150000"/>
              </a:lnSpc>
              <a:defRPr/>
            </a:pPr>
            <a:r>
              <a:rPr lang="en-GB" sz="2400" b="1" dirty="0">
                <a:latin typeface="Sassoon Primary" pitchFamily="50" charset="0"/>
              </a:rPr>
              <a:t>and the </a:t>
            </a:r>
            <a:r>
              <a:rPr lang="en-GB" sz="2400" b="1" dirty="0">
                <a:solidFill>
                  <a:srgbClr val="06AA16"/>
                </a:solidFill>
                <a:latin typeface="Sassoon Primary" pitchFamily="50" charset="0"/>
              </a:rPr>
              <a:t>Range</a:t>
            </a:r>
            <a:r>
              <a:rPr lang="en-GB" sz="2400" b="1" dirty="0">
                <a:latin typeface="Sassoon Primary" pitchFamily="50" charset="0"/>
              </a:rPr>
              <a:t> is the difference between.</a:t>
            </a:r>
            <a:endParaRPr lang="en-GB" sz="2900" b="1" dirty="0">
              <a:latin typeface="Sassoon Primary" pitchFamily="50" charset="0"/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8" y="188232"/>
            <a:ext cx="1503589" cy="1551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rot="2221997">
            <a:off x="5793060" y="1899802"/>
            <a:ext cx="3701776" cy="512220"/>
          </a:xfrm>
          <a:prstGeom prst="rect">
            <a:avLst/>
          </a:prstGeom>
          <a:noFill/>
        </p:spPr>
        <p:txBody>
          <a:bodyPr wrap="none" lIns="65306" tIns="32653" rIns="65306" bIns="32653">
            <a:spAutoFit/>
          </a:bodyPr>
          <a:lstStyle/>
          <a:p>
            <a:pPr algn="ctr" defTabSz="914290">
              <a:defRPr/>
            </a:pPr>
            <a:r>
              <a:rPr lang="en-GB" sz="2900" b="1" dirty="0">
                <a:solidFill>
                  <a:schemeClr val="accent6">
                    <a:lumMod val="75000"/>
                  </a:schemeClr>
                </a:solidFill>
                <a:latin typeface="Sassoon Primary" pitchFamily="50" charset="0"/>
              </a:rPr>
              <a:t>(3+3+6+8+10) ÷ 5</a:t>
            </a:r>
          </a:p>
        </p:txBody>
      </p:sp>
      <p:sp>
        <p:nvSpPr>
          <p:cNvPr id="8" name="TextBox 7"/>
          <p:cNvSpPr txBox="1"/>
          <p:nvPr/>
        </p:nvSpPr>
        <p:spPr>
          <a:xfrm rot="20201360">
            <a:off x="-99034" y="1736207"/>
            <a:ext cx="3273773" cy="512220"/>
          </a:xfrm>
          <a:prstGeom prst="rect">
            <a:avLst/>
          </a:prstGeom>
          <a:noFill/>
        </p:spPr>
        <p:txBody>
          <a:bodyPr wrap="none" lIns="65306" tIns="32653" rIns="65306" bIns="32653">
            <a:spAutoFit/>
          </a:bodyPr>
          <a:lstStyle/>
          <a:p>
            <a:pPr defTabSz="914290">
              <a:defRPr/>
            </a:pPr>
            <a:r>
              <a:rPr lang="en-GB" sz="2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ssoon Primary" pitchFamily="50" charset="0"/>
              </a:rPr>
              <a:t>3, 3, </a:t>
            </a:r>
            <a:r>
              <a:rPr lang="en-GB" sz="2900" b="1" dirty="0">
                <a:solidFill>
                  <a:srgbClr val="7030A0"/>
                </a:solidFill>
                <a:latin typeface="Sassoon Primary" pitchFamily="50" charset="0"/>
              </a:rPr>
              <a:t>6</a:t>
            </a:r>
            <a:r>
              <a:rPr lang="en-GB" sz="2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ssoon Primary" pitchFamily="50" charset="0"/>
              </a:rPr>
              <a:t>, 8, 10</a:t>
            </a:r>
          </a:p>
        </p:txBody>
      </p:sp>
      <p:sp>
        <p:nvSpPr>
          <p:cNvPr id="10" name="Rectangle 9"/>
          <p:cNvSpPr/>
          <p:nvPr/>
        </p:nvSpPr>
        <p:spPr>
          <a:xfrm rot="624133">
            <a:off x="155458" y="5166069"/>
            <a:ext cx="3273773" cy="512220"/>
          </a:xfrm>
          <a:prstGeom prst="rect">
            <a:avLst/>
          </a:prstGeom>
        </p:spPr>
        <p:txBody>
          <a:bodyPr wrap="none" lIns="65306" tIns="32653" rIns="65306" bIns="32653">
            <a:spAutoFit/>
          </a:bodyPr>
          <a:lstStyle/>
          <a:p>
            <a:pPr defTabSz="914290">
              <a:defRPr/>
            </a:pPr>
            <a:r>
              <a:rPr lang="en-GB" sz="2900" b="1" dirty="0">
                <a:solidFill>
                  <a:srgbClr val="FF0000"/>
                </a:solidFill>
                <a:latin typeface="Sassoon Primary" pitchFamily="50" charset="0"/>
              </a:rPr>
              <a:t>3</a:t>
            </a:r>
            <a:r>
              <a:rPr lang="en-GB" sz="2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ssoon Primary" pitchFamily="50" charset="0"/>
              </a:rPr>
              <a:t>,</a:t>
            </a:r>
            <a:r>
              <a:rPr lang="en-GB" sz="2900" b="1" dirty="0">
                <a:solidFill>
                  <a:srgbClr val="FF0000"/>
                </a:solidFill>
                <a:latin typeface="Sassoon Primary" pitchFamily="50" charset="0"/>
              </a:rPr>
              <a:t> 3</a:t>
            </a:r>
            <a:r>
              <a:rPr lang="en-GB" sz="2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ssoon Primary" pitchFamily="50" charset="0"/>
              </a:rPr>
              <a:t>, 6, 8, 10</a:t>
            </a:r>
          </a:p>
        </p:txBody>
      </p:sp>
      <p:sp>
        <p:nvSpPr>
          <p:cNvPr id="13" name="Rectangle 12"/>
          <p:cNvSpPr/>
          <p:nvPr/>
        </p:nvSpPr>
        <p:spPr>
          <a:xfrm rot="20728407">
            <a:off x="4886411" y="5239153"/>
            <a:ext cx="3273773" cy="958496"/>
          </a:xfrm>
          <a:prstGeom prst="rect">
            <a:avLst/>
          </a:prstGeom>
        </p:spPr>
        <p:txBody>
          <a:bodyPr wrap="none" lIns="65306" tIns="32653" rIns="65306" bIns="32653">
            <a:spAutoFit/>
          </a:bodyPr>
          <a:lstStyle/>
          <a:p>
            <a:pPr algn="ctr" defTabSz="914290">
              <a:defRPr/>
            </a:pPr>
            <a:r>
              <a:rPr lang="en-GB" sz="2900" b="1" dirty="0">
                <a:solidFill>
                  <a:srgbClr val="06AA16"/>
                </a:solidFill>
                <a:latin typeface="Sassoon Primary" pitchFamily="50" charset="0"/>
              </a:rPr>
              <a:t>3</a:t>
            </a:r>
            <a:r>
              <a:rPr lang="en-GB" sz="2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assoon Primary" pitchFamily="50" charset="0"/>
              </a:rPr>
              <a:t>, 3, 6, 8, </a:t>
            </a:r>
            <a:r>
              <a:rPr lang="en-GB" sz="2900" b="1" dirty="0">
                <a:solidFill>
                  <a:srgbClr val="06AA16"/>
                </a:solidFill>
                <a:latin typeface="Sassoon Primary" pitchFamily="50" charset="0"/>
              </a:rPr>
              <a:t>10</a:t>
            </a:r>
          </a:p>
          <a:p>
            <a:pPr algn="ctr" defTabSz="914290">
              <a:defRPr/>
            </a:pPr>
            <a:r>
              <a:rPr lang="en-GB" sz="2900" b="1" dirty="0">
                <a:solidFill>
                  <a:srgbClr val="06AA16"/>
                </a:solidFill>
                <a:latin typeface="Sassoon Primary" pitchFamily="50" charset="0"/>
              </a:rPr>
              <a:t>10-3=</a:t>
            </a:r>
          </a:p>
        </p:txBody>
      </p:sp>
      <p:sp>
        <p:nvSpPr>
          <p:cNvPr id="14" name="32-Point Star 13"/>
          <p:cNvSpPr/>
          <p:nvPr/>
        </p:nvSpPr>
        <p:spPr>
          <a:xfrm rot="855543">
            <a:off x="442304" y="5226015"/>
            <a:ext cx="1017093" cy="764268"/>
          </a:xfrm>
          <a:prstGeom prst="star3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anchor="ctr"/>
          <a:lstStyle/>
          <a:p>
            <a:pPr algn="ctr" defTabSz="914290">
              <a:defRPr/>
            </a:pPr>
            <a:endParaRPr lang="en-GB"/>
          </a:p>
        </p:txBody>
      </p:sp>
      <p:sp>
        <p:nvSpPr>
          <p:cNvPr id="16" name="24-Point Star 15"/>
          <p:cNvSpPr/>
          <p:nvPr/>
        </p:nvSpPr>
        <p:spPr>
          <a:xfrm rot="20209809">
            <a:off x="1271135" y="1878921"/>
            <a:ext cx="675821" cy="932089"/>
          </a:xfrm>
          <a:prstGeom prst="star24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anchor="ctr"/>
          <a:lstStyle/>
          <a:p>
            <a:pPr algn="ctr" defTabSz="914290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00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whiteboard…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80938" r="84082" b="3197"/>
          <a:stretch/>
        </p:blipFill>
        <p:spPr bwMode="auto">
          <a:xfrm>
            <a:off x="2629447" y="2420888"/>
            <a:ext cx="3165025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8478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What could the missing 4 numbers be? 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4149080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Mean = 4, Mode = 1, Median = 2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6076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whiteboard…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80938" r="84082" b="3197"/>
          <a:stretch/>
        </p:blipFill>
        <p:spPr bwMode="auto">
          <a:xfrm>
            <a:off x="2629447" y="2420888"/>
            <a:ext cx="3165025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8478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What could the missing 4 numbers be?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4149080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0000"/>
                </a:solidFill>
              </a:rPr>
              <a:t>Mean = </a:t>
            </a:r>
            <a:r>
              <a:rPr lang="en-GB" sz="3200" dirty="0" smtClean="0">
                <a:solidFill>
                  <a:srgbClr val="000000"/>
                </a:solidFill>
              </a:rPr>
              <a:t>6, Range = 11 , </a:t>
            </a:r>
            <a:r>
              <a:rPr lang="en-GB" sz="3200" dirty="0">
                <a:solidFill>
                  <a:srgbClr val="000000"/>
                </a:solidFill>
              </a:rPr>
              <a:t>Median = </a:t>
            </a:r>
            <a:r>
              <a:rPr lang="en-GB" sz="3200" dirty="0" smtClean="0">
                <a:solidFill>
                  <a:srgbClr val="000000"/>
                </a:solidFill>
              </a:rPr>
              <a:t>6.5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85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whiteboard…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80938" r="84082" b="3197"/>
          <a:stretch/>
        </p:blipFill>
        <p:spPr bwMode="auto">
          <a:xfrm>
            <a:off x="2629447" y="2420888"/>
            <a:ext cx="3165025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8478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What could the missing 4 numbers be?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4149080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0000"/>
                </a:solidFill>
              </a:rPr>
              <a:t>Mean = </a:t>
            </a:r>
            <a:r>
              <a:rPr lang="en-GB" sz="3200" dirty="0" smtClean="0">
                <a:solidFill>
                  <a:srgbClr val="000000"/>
                </a:solidFill>
              </a:rPr>
              <a:t>10, </a:t>
            </a:r>
            <a:r>
              <a:rPr lang="en-GB" sz="3200" dirty="0">
                <a:solidFill>
                  <a:srgbClr val="000000"/>
                </a:solidFill>
              </a:rPr>
              <a:t>Range = </a:t>
            </a:r>
            <a:r>
              <a:rPr lang="en-GB" sz="3200" dirty="0" smtClean="0">
                <a:solidFill>
                  <a:srgbClr val="000000"/>
                </a:solidFill>
              </a:rPr>
              <a:t>12 </a:t>
            </a:r>
            <a:r>
              <a:rPr lang="en-GB" sz="3200" dirty="0">
                <a:solidFill>
                  <a:srgbClr val="000000"/>
                </a:solidFill>
              </a:rPr>
              <a:t>, </a:t>
            </a:r>
            <a:r>
              <a:rPr lang="en-GB" sz="3200" dirty="0" smtClean="0">
                <a:solidFill>
                  <a:srgbClr val="000000"/>
                </a:solidFill>
              </a:rPr>
              <a:t>Mode </a:t>
            </a:r>
            <a:r>
              <a:rPr lang="en-GB" sz="3200" dirty="0">
                <a:solidFill>
                  <a:srgbClr val="000000"/>
                </a:solidFill>
              </a:rPr>
              <a:t>= </a:t>
            </a:r>
            <a:r>
              <a:rPr lang="en-GB" sz="3200" dirty="0" smtClean="0">
                <a:solidFill>
                  <a:srgbClr val="000000"/>
                </a:solidFill>
              </a:rPr>
              <a:t>13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308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whiteboard…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80938" r="84082" b="3197"/>
          <a:stretch/>
        </p:blipFill>
        <p:spPr bwMode="auto">
          <a:xfrm>
            <a:off x="2629447" y="2420888"/>
            <a:ext cx="3165025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8478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What could the missing 4 numbers be?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4149080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0000"/>
                </a:solidFill>
              </a:rPr>
              <a:t>Mean = </a:t>
            </a:r>
            <a:r>
              <a:rPr lang="en-GB" sz="3200" dirty="0" smtClean="0">
                <a:solidFill>
                  <a:srgbClr val="000000"/>
                </a:solidFill>
              </a:rPr>
              <a:t>8, </a:t>
            </a:r>
            <a:r>
              <a:rPr lang="en-GB" sz="3200" dirty="0">
                <a:solidFill>
                  <a:srgbClr val="000000"/>
                </a:solidFill>
              </a:rPr>
              <a:t>Range = </a:t>
            </a:r>
            <a:r>
              <a:rPr lang="en-GB" sz="3200" dirty="0" smtClean="0">
                <a:solidFill>
                  <a:srgbClr val="000000"/>
                </a:solidFill>
              </a:rPr>
              <a:t>8 </a:t>
            </a:r>
            <a:r>
              <a:rPr lang="en-GB" sz="3200" dirty="0">
                <a:solidFill>
                  <a:srgbClr val="000000"/>
                </a:solidFill>
              </a:rPr>
              <a:t>, </a:t>
            </a:r>
            <a:r>
              <a:rPr lang="en-GB" sz="3200" dirty="0" smtClean="0">
                <a:solidFill>
                  <a:srgbClr val="000000"/>
                </a:solidFill>
              </a:rPr>
              <a:t>Median </a:t>
            </a:r>
            <a:r>
              <a:rPr lang="en-GB" sz="3200" dirty="0">
                <a:solidFill>
                  <a:srgbClr val="000000"/>
                </a:solidFill>
              </a:rPr>
              <a:t>= </a:t>
            </a:r>
            <a:r>
              <a:rPr lang="en-GB" sz="3200" dirty="0" smtClean="0">
                <a:solidFill>
                  <a:srgbClr val="000000"/>
                </a:solidFill>
              </a:rPr>
              <a:t>7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8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Further Practise </a:t>
            </a:r>
            <a:endParaRPr lang="en-GB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38"/>
          <a:stretch/>
        </p:blipFill>
        <p:spPr bwMode="auto">
          <a:xfrm>
            <a:off x="251520" y="1556792"/>
            <a:ext cx="8647393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80368" y="391082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b="1" kern="0" dirty="0" smtClean="0"/>
              <a:t>Challenge </a:t>
            </a:r>
            <a:endParaRPr lang="en-GB" b="1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552376" y="5053826"/>
            <a:ext cx="8157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Find a set of 5 consecutive integers with a mean of 8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871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008241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06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981285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353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7922335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15447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</TotalTime>
  <Words>182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On your whiteboard… </vt:lpstr>
      <vt:lpstr>On your whiteboard… </vt:lpstr>
      <vt:lpstr>On your whiteboard… </vt:lpstr>
      <vt:lpstr>On your whiteboard… </vt:lpstr>
      <vt:lpstr>Further Practise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</cp:revision>
  <dcterms:created xsi:type="dcterms:W3CDTF">2020-02-21T15:39:44Z</dcterms:created>
  <dcterms:modified xsi:type="dcterms:W3CDTF">2020-02-21T15:53:39Z</dcterms:modified>
</cp:coreProperties>
</file>