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notesMasterIdLst>
    <p:notesMasterId r:id="rId21"/>
  </p:notesMasterIdLst>
  <p:sldIdLst>
    <p:sldId id="256" r:id="rId14"/>
    <p:sldId id="260" r:id="rId15"/>
    <p:sldId id="259" r:id="rId16"/>
    <p:sldId id="261" r:id="rId17"/>
    <p:sldId id="262" r:id="rId18"/>
    <p:sldId id="264" r:id="rId19"/>
    <p:sldId id="26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73147C-43E8-4FD1-9B38-30C0A723B6A5}" type="datetimeFigureOut">
              <a:rPr lang="en-GB" smtClean="0"/>
              <a:t>11/12/2019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E8DEFF-6FED-4B1E-9F48-907189EB6F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206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</a:t>
            </a:r>
            <a:r>
              <a:rPr lang="en-GB" baseline="0" dirty="0" smtClean="0"/>
              <a:t> NCETM PD materials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8DEFF-6FED-4B1E-9F48-907189EB6F4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9952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Questions for further depth:</a:t>
            </a:r>
            <a:r>
              <a:rPr lang="en-GB" baseline="0" dirty="0" smtClean="0"/>
              <a:t> </a:t>
            </a:r>
          </a:p>
          <a:p>
            <a:r>
              <a:rPr lang="en-GB" baseline="0" dirty="0" smtClean="0"/>
              <a:t>What happens when one factor is multiplied by three </a:t>
            </a:r>
            <a:r>
              <a:rPr lang="en-GB" baseline="0" smtClean="0"/>
              <a:t>or four?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8DEFF-6FED-4B1E-9F48-907189EB6F4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3830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 </a:t>
            </a:r>
            <a:r>
              <a:rPr lang="en-GB" dirty="0" err="1" smtClean="0"/>
              <a:t>MathsPad</a:t>
            </a:r>
            <a:r>
              <a:rPr lang="en-GB" baseline="0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8DEFF-6FED-4B1E-9F48-907189EB6F4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420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question here</a:t>
            </a:r>
            <a:r>
              <a:rPr lang="en-GB" baseline="0" dirty="0" smtClean="0"/>
              <a:t> is key. Encourage students to articulate the structures they have noticed. </a:t>
            </a:r>
          </a:p>
          <a:p>
            <a:r>
              <a:rPr lang="en-GB" baseline="0" dirty="0" smtClean="0"/>
              <a:t>For example, “when one factor is multiplied (or divided) by n the product is </a:t>
            </a:r>
            <a:r>
              <a:rPr lang="en-GB" baseline="0" dirty="0" err="1" smtClean="0"/>
              <a:t>mutliplied</a:t>
            </a:r>
            <a:r>
              <a:rPr lang="en-GB" baseline="0" dirty="0" smtClean="0"/>
              <a:t> (or divided by n)”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8DEFF-6FED-4B1E-9F48-907189EB6F4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9232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1BA452-36A3-459E-83A5-268DA3C3ACBF}" type="datetimeFigureOut">
              <a:rPr lang="en-GB" smtClean="0"/>
              <a:t>11/12/2019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EB1377-69E1-4282-A30C-35C93F6394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1BA452-36A3-459E-83A5-268DA3C3ACBF}" type="datetimeFigureOut">
              <a:rPr lang="en-GB" smtClean="0"/>
              <a:t>11/12/2019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EB1377-69E1-4282-A30C-35C93F6394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1BA452-36A3-459E-83A5-268DA3C3ACBF}" type="datetimeFigureOut">
              <a:rPr lang="en-GB" smtClean="0"/>
              <a:t>11/12/2019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EB1377-69E1-4282-A30C-35C93F6394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1BA452-36A3-459E-83A5-268DA3C3ACBF}" type="datetimeFigureOut">
              <a:rPr lang="en-GB" smtClean="0"/>
              <a:t>11/12/2019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EB1377-69E1-4282-A30C-35C93F6394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1BA452-36A3-459E-83A5-268DA3C3ACBF}" type="datetimeFigureOut">
              <a:rPr lang="en-GB" smtClean="0"/>
              <a:t>11/12/2019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EB1377-69E1-4282-A30C-35C93F6394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1BA452-36A3-459E-83A5-268DA3C3ACBF}" type="datetimeFigureOut">
              <a:rPr lang="en-GB" smtClean="0"/>
              <a:t>11/12/2019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EB1377-69E1-4282-A30C-35C93F6394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1BA452-36A3-459E-83A5-268DA3C3ACBF}" type="datetimeFigureOut">
              <a:rPr lang="en-GB" smtClean="0"/>
              <a:t>11/12/2019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EB1377-69E1-4282-A30C-35C93F6394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1BA452-36A3-459E-83A5-268DA3C3ACBF}" type="datetimeFigureOut">
              <a:rPr lang="en-GB" smtClean="0"/>
              <a:t>11/12/2019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EB1377-69E1-4282-A30C-35C93F6394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1BA452-36A3-459E-83A5-268DA3C3ACBF}" type="datetimeFigureOut">
              <a:rPr lang="en-GB" smtClean="0"/>
              <a:t>11/12/2019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EB1377-69E1-4282-A30C-35C93F6394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1BA452-36A3-459E-83A5-268DA3C3ACBF}" type="datetimeFigureOut">
              <a:rPr lang="en-GB" smtClean="0"/>
              <a:t>11/12/2019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EB1377-69E1-4282-A30C-35C93F6394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1BA452-36A3-459E-83A5-268DA3C3ACBF}" type="datetimeFigureOut">
              <a:rPr lang="en-GB" smtClean="0"/>
              <a:t>11/12/2019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EB1377-69E1-4282-A30C-35C93F6394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21BA452-36A3-459E-83A5-268DA3C3ACBF}" type="datetimeFigureOut">
              <a:rPr lang="en-GB" smtClean="0"/>
              <a:t>11/12/2019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A6EB1377-69E1-4282-A30C-35C93F63944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12/11/2019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12/11/2019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ctrTitle"/>
              </p:nvPr>
            </p:nvSpPr>
            <p:spPr/>
            <p:txBody>
              <a:bodyPr/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3.2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×2.5=8 </m:t>
                      </m:r>
                    </m:oMath>
                  </m:oMathPara>
                </a14:m>
                <a:r>
                  <a:rPr lang="en-GB" b="0" dirty="0" smtClean="0">
                    <a:ea typeface="Cambria Math"/>
                  </a:rPr>
                  <a:t/>
                </a:r>
                <a:br>
                  <a:rPr lang="en-GB" b="0" dirty="0" smtClean="0">
                    <a:ea typeface="Cambria Math"/>
                  </a:rPr>
                </a:br>
                <a:r>
                  <a:rPr lang="en-GB" b="0" dirty="0" smtClean="0">
                    <a:ea typeface="Cambria Math"/>
                  </a:rPr>
                  <a:t/>
                </a:r>
                <a:br>
                  <a:rPr lang="en-GB" b="0" dirty="0" smtClean="0">
                    <a:ea typeface="Cambria Math"/>
                  </a:rPr>
                </a:br>
                <a:r>
                  <a:rPr lang="en-GB" sz="3600" b="0" dirty="0" smtClean="0">
                    <a:ea typeface="Cambria Math"/>
                  </a:rPr>
                  <a:t>On </a:t>
                </a:r>
                <a:r>
                  <a:rPr lang="en-GB" sz="3600" dirty="0" smtClean="0">
                    <a:ea typeface="Cambria Math"/>
                  </a:rPr>
                  <a:t>your whiteboards </a:t>
                </a:r>
                <a:r>
                  <a:rPr lang="en-GB" sz="3600" dirty="0" smtClean="0">
                    <a:ea typeface="Cambria Math"/>
                  </a:rPr>
                  <a:t>calculate</a:t>
                </a:r>
                <a:r>
                  <a:rPr lang="en-GB" sz="3600" dirty="0" smtClean="0">
                    <a:ea typeface="Cambria Math"/>
                  </a:rPr>
                  <a:t>, </a:t>
                </a:r>
                <a:r>
                  <a:rPr lang="en-GB" sz="3600" dirty="0" smtClean="0">
                    <a:ea typeface="Cambria Math"/>
                  </a:rPr>
                  <a:t/>
                </a:r>
                <a:br>
                  <a:rPr lang="en-GB" sz="3600" dirty="0" smtClean="0">
                    <a:ea typeface="Cambria Math"/>
                  </a:rPr>
                </a:br>
                <a:r>
                  <a:rPr lang="en-GB" sz="3600" dirty="0" smtClean="0">
                    <a:ea typeface="Cambria Math"/>
                  </a:rPr>
                  <a:t>as </a:t>
                </a:r>
                <a:r>
                  <a:rPr lang="en-GB" sz="3600" dirty="0" smtClean="0">
                    <a:ea typeface="Cambria Math"/>
                  </a:rPr>
                  <a:t>efficiently as possible: </a:t>
                </a:r>
                <a:r>
                  <a:rPr lang="en-GB" dirty="0" smtClean="0">
                    <a:ea typeface="Cambria Math"/>
                  </a:rPr>
                  <a:t/>
                </a:r>
                <a:br>
                  <a:rPr lang="en-GB" dirty="0" smtClean="0">
                    <a:ea typeface="Cambria Math"/>
                  </a:rPr>
                </a:br>
                <a:r>
                  <a:rPr lang="en-GB" dirty="0">
                    <a:ea typeface="Cambria Math"/>
                  </a:rPr>
                  <a:t/>
                </a:r>
                <a:br>
                  <a:rPr lang="en-GB" dirty="0">
                    <a:ea typeface="Cambria Math"/>
                  </a:rPr>
                </a:br>
                <a:r>
                  <a:rPr lang="en-GB" dirty="0" smtClean="0">
                    <a:ea typeface="Cambria Math"/>
                  </a:rPr>
                  <a:t>a)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ea typeface="Cambria Math"/>
                      </a:rPr>
                      <m:t>1.6×2.5</m:t>
                    </m:r>
                  </m:oMath>
                </a14:m>
                <a:r>
                  <a:rPr lang="en-GB" b="0" dirty="0" smtClean="0">
                    <a:ea typeface="Cambria Math"/>
                  </a:rPr>
                  <a:t/>
                </a:r>
                <a:br>
                  <a:rPr lang="en-GB" b="0" dirty="0" smtClean="0">
                    <a:ea typeface="Cambria Math"/>
                  </a:rPr>
                </a:br>
                <a:r>
                  <a:rPr lang="en-GB" b="0" dirty="0" smtClean="0">
                    <a:ea typeface="Cambria Math"/>
                  </a:rPr>
                  <a:t/>
                </a:r>
                <a:br>
                  <a:rPr lang="en-GB" b="0" dirty="0" smtClean="0">
                    <a:ea typeface="Cambria Math"/>
                  </a:rPr>
                </a:br>
                <a:r>
                  <a:rPr lang="en-GB" b="0" dirty="0" smtClean="0">
                    <a:ea typeface="Cambria Math"/>
                  </a:rPr>
                  <a:t>b)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ea typeface="Cambria Math"/>
                      </a:rPr>
                      <m:t>3.2×1.25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blipFill rotWithShape="1">
                <a:blip r:embed="rId2"/>
                <a:stretch>
                  <a:fillRect t="-113636" b="-1462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482"/>
          <a:stretch/>
        </p:blipFill>
        <p:spPr bwMode="auto">
          <a:xfrm>
            <a:off x="7308304" y="131685"/>
            <a:ext cx="1524939" cy="1647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2508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ctrTitle"/>
              </p:nvPr>
            </p:nvSpPr>
            <p:spPr/>
            <p:txBody>
              <a:bodyPr/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3.2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×2.5=8</m:t>
                      </m:r>
                    </m:oMath>
                  </m:oMathPara>
                </a14:m>
                <a:r>
                  <a:rPr lang="en-GB" b="0" dirty="0" smtClean="0">
                    <a:ea typeface="Cambria Math"/>
                  </a:rPr>
                  <a:t/>
                </a:r>
                <a:br>
                  <a:rPr lang="en-GB" b="0" dirty="0" smtClean="0">
                    <a:ea typeface="Cambria Math"/>
                  </a:rPr>
                </a:br>
                <a:r>
                  <a:rPr lang="en-GB" b="0" dirty="0" smtClean="0">
                    <a:ea typeface="Cambria Math"/>
                  </a:rPr>
                  <a:t/>
                </a:r>
                <a:br>
                  <a:rPr lang="en-GB" b="0" dirty="0" smtClean="0">
                    <a:ea typeface="Cambria Math"/>
                  </a:rPr>
                </a:br>
                <a:r>
                  <a:rPr lang="en-GB" sz="3600" dirty="0" smtClean="0">
                    <a:ea typeface="Cambria Math"/>
                  </a:rPr>
                  <a:t>calculate, as efficiently as possible: </a:t>
                </a:r>
                <a:r>
                  <a:rPr lang="en-GB" dirty="0" smtClean="0">
                    <a:ea typeface="Cambria Math"/>
                  </a:rPr>
                  <a:t/>
                </a:r>
                <a:br>
                  <a:rPr lang="en-GB" dirty="0" smtClean="0">
                    <a:ea typeface="Cambria Math"/>
                  </a:rPr>
                </a:br>
                <a:r>
                  <a:rPr lang="en-GB" dirty="0">
                    <a:ea typeface="Cambria Math"/>
                  </a:rPr>
                  <a:t/>
                </a:r>
                <a:br>
                  <a:rPr lang="en-GB" dirty="0">
                    <a:ea typeface="Cambria Math"/>
                  </a:rPr>
                </a:br>
                <a:r>
                  <a:rPr lang="en-GB" dirty="0" smtClean="0">
                    <a:ea typeface="Cambria Math"/>
                  </a:rPr>
                  <a:t>a)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ea typeface="Cambria Math"/>
                      </a:rPr>
                      <m:t>1.6×2.5</m:t>
                    </m:r>
                  </m:oMath>
                </a14:m>
                <a:r>
                  <a:rPr lang="en-GB" b="0" dirty="0" smtClean="0">
                    <a:ea typeface="Cambria Math"/>
                  </a:rPr>
                  <a:t/>
                </a:r>
                <a:br>
                  <a:rPr lang="en-GB" b="0" dirty="0" smtClean="0">
                    <a:ea typeface="Cambria Math"/>
                  </a:rPr>
                </a:br>
                <a:r>
                  <a:rPr lang="en-GB" b="0" dirty="0" smtClean="0">
                    <a:ea typeface="Cambria Math"/>
                  </a:rPr>
                  <a:t/>
                </a:r>
                <a:br>
                  <a:rPr lang="en-GB" b="0" dirty="0" smtClean="0">
                    <a:ea typeface="Cambria Math"/>
                  </a:rPr>
                </a:br>
                <a:endParaRPr lang="en-GB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blipFill rotWithShape="1">
                <a:blip r:embed="rId3"/>
                <a:stretch>
                  <a:fillRect l="-3216" t="-95041" b="-367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221088"/>
            <a:ext cx="4516521" cy="2269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ight Arrow 2"/>
          <p:cNvSpPr/>
          <p:nvPr/>
        </p:nvSpPr>
        <p:spPr>
          <a:xfrm>
            <a:off x="611560" y="4581128"/>
            <a:ext cx="2808312" cy="1512168"/>
          </a:xfrm>
          <a:prstGeom prst="rightArrow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FFFF"/>
                </a:solidFill>
              </a:rPr>
              <a:t>This diagram could help explain why this is true. </a:t>
            </a:r>
          </a:p>
        </p:txBody>
      </p:sp>
    </p:spTree>
    <p:extLst>
      <p:ext uri="{BB962C8B-B14F-4D97-AF65-F5344CB8AC3E}">
        <p14:creationId xmlns:p14="http://schemas.microsoft.com/office/powerpoint/2010/main" val="404226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ctrTitle"/>
              </p:nvPr>
            </p:nvSpPr>
            <p:spPr/>
            <p:txBody>
              <a:bodyPr/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3.2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×2.5=8 </m:t>
                      </m:r>
                    </m:oMath>
                  </m:oMathPara>
                </a14:m>
                <a:r>
                  <a:rPr lang="en-GB" b="0" dirty="0" smtClean="0">
                    <a:ea typeface="Cambria Math"/>
                  </a:rPr>
                  <a:t/>
                </a:r>
                <a:br>
                  <a:rPr lang="en-GB" b="0" dirty="0" smtClean="0">
                    <a:ea typeface="Cambria Math"/>
                  </a:rPr>
                </a:br>
                <a:r>
                  <a:rPr lang="en-GB" b="0" dirty="0" smtClean="0">
                    <a:ea typeface="Cambria Math"/>
                  </a:rPr>
                  <a:t/>
                </a:r>
                <a:br>
                  <a:rPr lang="en-GB" b="0" dirty="0" smtClean="0">
                    <a:ea typeface="Cambria Math"/>
                  </a:rPr>
                </a:br>
                <a:r>
                  <a:rPr lang="en-GB" sz="3600" dirty="0" smtClean="0">
                    <a:ea typeface="Cambria Math"/>
                  </a:rPr>
                  <a:t>calculate, as efficiently as possible: </a:t>
                </a:r>
                <a:r>
                  <a:rPr lang="en-GB" b="0" dirty="0" smtClean="0">
                    <a:ea typeface="Cambria Math"/>
                  </a:rPr>
                  <a:t/>
                </a:r>
                <a:br>
                  <a:rPr lang="en-GB" b="0" dirty="0" smtClean="0">
                    <a:ea typeface="Cambria Math"/>
                  </a:rPr>
                </a:br>
                <a:r>
                  <a:rPr lang="en-GB" b="0" dirty="0" smtClean="0">
                    <a:ea typeface="Cambria Math"/>
                  </a:rPr>
                  <a:t/>
                </a:r>
                <a:br>
                  <a:rPr lang="en-GB" b="0" dirty="0" smtClean="0">
                    <a:ea typeface="Cambria Math"/>
                  </a:rPr>
                </a:br>
                <a:r>
                  <a:rPr lang="en-GB" b="0" dirty="0" smtClean="0">
                    <a:ea typeface="Cambria Math"/>
                  </a:rPr>
                  <a:t>b)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ea typeface="Cambria Math"/>
                      </a:rPr>
                      <m:t>3.2×1.25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blipFill rotWithShape="1">
                <a:blip r:embed="rId2"/>
                <a:stretch>
                  <a:fillRect l="-3216" t="-49587" b="-82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996" y="3305037"/>
            <a:ext cx="1570667" cy="3448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ight Arrow 3"/>
          <p:cNvSpPr/>
          <p:nvPr/>
        </p:nvSpPr>
        <p:spPr>
          <a:xfrm>
            <a:off x="1727684" y="4581128"/>
            <a:ext cx="2808312" cy="1512168"/>
          </a:xfrm>
          <a:prstGeom prst="rightArrow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FFFF"/>
                </a:solidFill>
              </a:rPr>
              <a:t>This diagram could help explain why this is true. </a:t>
            </a:r>
          </a:p>
        </p:txBody>
      </p:sp>
    </p:spTree>
    <p:extLst>
      <p:ext uri="{BB962C8B-B14F-4D97-AF65-F5344CB8AC3E}">
        <p14:creationId xmlns:p14="http://schemas.microsoft.com/office/powerpoint/2010/main" val="134076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476672"/>
                <a:ext cx="8229600" cy="4525963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160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×0.4=6.4, 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r>
                  <a:rPr lang="en-GB" dirty="0" smtClean="0"/>
                  <a:t>On your whiteboards calculate</a:t>
                </a:r>
                <a:r>
                  <a:rPr lang="en-GB" dirty="0" smtClean="0"/>
                  <a:t>, </a:t>
                </a:r>
                <a:endParaRPr lang="en-GB" dirty="0" smtClean="0"/>
              </a:p>
              <a:p>
                <a:pPr marL="0" indent="0" algn="ctr">
                  <a:buNone/>
                </a:pPr>
                <a:r>
                  <a:rPr lang="en-GB" dirty="0" smtClean="0"/>
                  <a:t>as </a:t>
                </a:r>
                <a:r>
                  <a:rPr lang="en-GB" dirty="0" smtClean="0"/>
                  <a:t>efficiently as possible: 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/>
                  <a:t>a</a:t>
                </a:r>
                <a:r>
                  <a:rPr lang="en-GB" dirty="0" smtClean="0"/>
                  <a:t>)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16 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×0.4 </m:t>
                    </m:r>
                  </m:oMath>
                </a14:m>
                <a:endParaRPr lang="en-GB" b="0" dirty="0" smtClean="0">
                  <a:ea typeface="Cambria Math"/>
                </a:endParaRPr>
              </a:p>
              <a:p>
                <a:pPr marL="0" indent="0">
                  <a:buNone/>
                </a:pPr>
                <a:endParaRPr lang="en-GB" b="0" dirty="0" smtClean="0">
                  <a:ea typeface="Cambria Math"/>
                </a:endParaRPr>
              </a:p>
              <a:p>
                <a:pPr marL="0" indent="0">
                  <a:buNone/>
                </a:pPr>
                <a:r>
                  <a:rPr lang="en-GB" b="0" dirty="0" smtClean="0"/>
                  <a:t>b)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 </m:t>
                    </m:r>
                    <m:r>
                      <a:rPr lang="en-GB" b="0" i="1" smtClean="0">
                        <a:latin typeface="Cambria Math"/>
                      </a:rPr>
                      <m:t>160 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×0.04 </m:t>
                    </m:r>
                  </m:oMath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r>
                  <a:rPr lang="en-GB" sz="2800" b="1" dirty="0" smtClean="0"/>
                  <a:t>Draw a </a:t>
                </a:r>
                <a:r>
                  <a:rPr lang="en-GB" sz="2800" b="1" dirty="0" smtClean="0"/>
                  <a:t>diagram to show your reasoning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476672"/>
                <a:ext cx="8229600" cy="4525963"/>
              </a:xfrm>
              <a:blipFill rotWithShape="1">
                <a:blip r:embed="rId2"/>
                <a:stretch>
                  <a:fillRect l="-1926" b="-312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869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dirty="0" smtClean="0"/>
              <a:t>Title: Writing Integers in Different Ways </a:t>
            </a:r>
            <a:endParaRPr lang="en-GB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/>
                  <a:t>Copy and complete this family of equations: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 algn="ctr">
                  <a:buNone/>
                </a:pPr>
                <a:r>
                  <a:rPr lang="en-GB" sz="2800" dirty="0" smtClean="0"/>
                  <a:t>How would you calculate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0.0003</m:t>
                    </m:r>
                    <m:r>
                      <a:rPr lang="en-GB" sz="2800" b="0" i="1" smtClean="0">
                        <a:latin typeface="Cambria Math"/>
                        <a:ea typeface="Cambria Math"/>
                      </a:rPr>
                      <m:t>×4 000 000</m:t>
                    </m:r>
                  </m:oMath>
                </a14:m>
                <a:r>
                  <a:rPr lang="en-GB" sz="2800" dirty="0" smtClean="0"/>
                  <a:t> ? </a:t>
                </a:r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852" t="-1752" b="-5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204864"/>
            <a:ext cx="4017077" cy="3345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117" y="2924944"/>
            <a:ext cx="1230613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342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Independent Practise </a:t>
            </a:r>
            <a:endParaRPr lang="en-GB" b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5830848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346198"/>
            <a:ext cx="5719122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424" y="116633"/>
            <a:ext cx="1230613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796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502" y="114045"/>
            <a:ext cx="8229600" cy="1143000"/>
          </a:xfrm>
        </p:spPr>
        <p:txBody>
          <a:bodyPr/>
          <a:lstStyle/>
          <a:p>
            <a:r>
              <a:rPr lang="en-GB" b="1" dirty="0" smtClean="0"/>
              <a:t>Discuss</a:t>
            </a:r>
            <a:endParaRPr lang="en-GB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446375" y="1180458"/>
                <a:ext cx="8280920" cy="29238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0" dirty="0" smtClean="0"/>
                  <a:t> </a:t>
                </a:r>
                <a:r>
                  <a:rPr lang="en-GB" sz="2800" b="0" dirty="0" smtClean="0"/>
                  <a:t>How could this calculation:</a:t>
                </a:r>
                <a:endParaRPr lang="en-GB" sz="2800" b="0" i="1" dirty="0" smtClean="0"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240</m:t>
                      </m:r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×0.25=60</m:t>
                      </m:r>
                    </m:oMath>
                  </m:oMathPara>
                </a14:m>
                <a:endParaRPr lang="en-GB" sz="3200" b="0" i="1" dirty="0" smtClean="0">
                  <a:latin typeface="Cambria Math"/>
                  <a:ea typeface="Cambria Math"/>
                </a:endParaRPr>
              </a:p>
              <a:p>
                <a:r>
                  <a:rPr lang="en-GB" sz="2800" b="0" i="1" dirty="0" smtClean="0">
                    <a:ea typeface="Cambria Math"/>
                  </a:rPr>
                  <a:t>have been used to calculate each of the following? </a:t>
                </a:r>
              </a:p>
              <a:p>
                <a:endParaRPr lang="en-GB" sz="2000" b="0" dirty="0" smtClean="0">
                  <a:ea typeface="Cambria Math"/>
                </a:endParaRPr>
              </a:p>
              <a:p>
                <a:endParaRPr lang="en-GB" sz="2000" dirty="0">
                  <a:ea typeface="Cambria Math"/>
                </a:endParaRPr>
              </a:p>
              <a:p>
                <a:endParaRPr lang="en-GB" sz="2000" b="0" dirty="0" smtClean="0">
                  <a:ea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 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375" y="1180458"/>
                <a:ext cx="8280920" cy="2923877"/>
              </a:xfrm>
              <a:prstGeom prst="rect">
                <a:avLst/>
              </a:prstGeom>
              <a:blipFill rotWithShape="1">
                <a:blip r:embed="rId3"/>
                <a:stretch>
                  <a:fillRect l="-1472" t="-418" r="-13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10436538"/>
                  </p:ext>
                </p:extLst>
              </p:nvPr>
            </p:nvGraphicFramePr>
            <p:xfrm>
              <a:off x="1763688" y="2852936"/>
              <a:ext cx="4464496" cy="2910612"/>
            </p:xfrm>
            <a:graphic>
              <a:graphicData uri="http://schemas.openxmlformats.org/drawingml/2006/table">
                <a:tbl>
                  <a:tblPr firstRow="1" bandRow="1">
                    <a:tableStyleId>{1FECB4D8-DB02-4DC6-A0A2-4F2EBAE1DC90}</a:tableStyleId>
                  </a:tblPr>
                  <a:tblGrid>
                    <a:gridCol w="729268"/>
                    <a:gridCol w="3735228"/>
                  </a:tblGrid>
                  <a:tr h="594132">
                    <a:tc>
                      <a:txBody>
                        <a:bodyPr/>
                        <a:lstStyle/>
                        <a:p>
                          <a:r>
                            <a:rPr lang="en-GB" sz="3200" b="0" dirty="0" smtClean="0">
                              <a:solidFill>
                                <a:schemeClr val="tx1"/>
                              </a:solidFill>
                            </a:rPr>
                            <a:t>a) 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solidFill>
                                      <a:schemeClr val="tx1"/>
                                    </a:solidFill>
                                  </a:rPr>
                                  <m:t>80</m:t>
                                </m:r>
                                <m:r>
                                  <a:rPr lang="en-GB" sz="3200" b="0" smtClean="0">
                                    <a:solidFill>
                                      <a:schemeClr val="tx1"/>
                                    </a:solidFill>
                                  </a:rPr>
                                  <m:t>×</m:t>
                                </m:r>
                                <m:r>
                                  <a:rPr lang="en-GB" sz="3200" b="0" i="1" smtClean="0">
                                    <a:solidFill>
                                      <a:schemeClr val="tx1"/>
                                    </a:solidFill>
                                  </a:rPr>
                                  <m:t>0</m:t>
                                </m:r>
                                <m:r>
                                  <a:rPr lang="en-GB" sz="3200" b="0" smtClean="0">
                                    <a:solidFill>
                                      <a:schemeClr val="tx1"/>
                                    </a:solidFill>
                                  </a:rPr>
                                  <m:t>.</m:t>
                                </m:r>
                                <m:r>
                                  <a:rPr lang="en-GB" sz="3200" b="0" i="1" smtClean="0">
                                    <a:solidFill>
                                      <a:schemeClr val="tx1"/>
                                    </a:solidFill>
                                  </a:rPr>
                                  <m:t>75</m:t>
                                </m:r>
                              </m:oMath>
                            </m:oMathPara>
                          </a14:m>
                          <a:endParaRPr lang="en-GB" sz="3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3200" b="0" dirty="0" smtClean="0">
                              <a:solidFill>
                                <a:schemeClr val="tx1"/>
                              </a:solidFill>
                            </a:rPr>
                            <a:t>b) 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solidFill>
                                      <a:schemeClr val="tx1"/>
                                    </a:solidFill>
                                  </a:rPr>
                                  <m:t>20</m:t>
                                </m:r>
                                <m:r>
                                  <a:rPr lang="en-GB" sz="3200" b="0" smtClean="0">
                                    <a:solidFill>
                                      <a:schemeClr val="tx1"/>
                                    </a:solidFill>
                                  </a:rPr>
                                  <m:t> ×</m:t>
                                </m:r>
                                <m:r>
                                  <a:rPr lang="en-GB" sz="3200" b="0" i="1" smtClean="0">
                                    <a:solidFill>
                                      <a:schemeClr val="tx1"/>
                                    </a:solidFill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3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3200" b="0" dirty="0" smtClean="0">
                              <a:solidFill>
                                <a:schemeClr val="tx1"/>
                              </a:solidFill>
                            </a:rPr>
                            <a:t>c) 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solidFill>
                                      <a:schemeClr val="tx1"/>
                                    </a:solidFill>
                                  </a:rPr>
                                  <m:t>0</m:t>
                                </m:r>
                                <m:r>
                                  <a:rPr lang="en-GB" sz="3200" b="0" smtClean="0">
                                    <a:solidFill>
                                      <a:schemeClr val="tx1"/>
                                    </a:solidFill>
                                  </a:rPr>
                                  <m:t>.</m:t>
                                </m:r>
                                <m:r>
                                  <a:rPr lang="en-GB" sz="3200" b="0" i="1" smtClean="0">
                                    <a:solidFill>
                                      <a:schemeClr val="tx1"/>
                                    </a:solidFill>
                                  </a:rPr>
                                  <m:t>2</m:t>
                                </m:r>
                                <m:r>
                                  <a:rPr lang="en-GB" sz="3200" b="0" smtClean="0">
                                    <a:solidFill>
                                      <a:schemeClr val="tx1"/>
                                    </a:solidFill>
                                  </a:rPr>
                                  <m:t>×</m:t>
                                </m:r>
                                <m:r>
                                  <a:rPr lang="en-GB" sz="3200" b="0" i="1" smtClean="0">
                                    <a:solidFill>
                                      <a:schemeClr val="tx1"/>
                                    </a:solidFill>
                                  </a:rPr>
                                  <m:t>300</m:t>
                                </m:r>
                              </m:oMath>
                            </m:oMathPara>
                          </a14:m>
                          <a:endParaRPr lang="en-GB" sz="3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3200" b="0" dirty="0" smtClean="0">
                              <a:solidFill>
                                <a:schemeClr val="tx1"/>
                              </a:solidFill>
                            </a:rPr>
                            <a:t>d) 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solidFill>
                                      <a:schemeClr val="tx1"/>
                                    </a:solidFill>
                                  </a:rPr>
                                  <m:t>0</m:t>
                                </m:r>
                                <m:r>
                                  <a:rPr lang="en-GB" sz="3200" b="0" smtClean="0">
                                    <a:solidFill>
                                      <a:schemeClr val="tx1"/>
                                    </a:solidFill>
                                  </a:rPr>
                                  <m:t>.</m:t>
                                </m:r>
                                <m:r>
                                  <a:rPr lang="en-GB" sz="3200" b="0" i="1" smtClean="0">
                                    <a:solidFill>
                                      <a:schemeClr val="tx1"/>
                                    </a:solidFill>
                                  </a:rPr>
                                  <m:t>6</m:t>
                                </m:r>
                                <m:r>
                                  <a:rPr lang="en-GB" sz="3200" b="0" smtClean="0">
                                    <a:solidFill>
                                      <a:schemeClr val="tx1"/>
                                    </a:solidFill>
                                  </a:rPr>
                                  <m:t>×</m:t>
                                </m:r>
                                <m:r>
                                  <a:rPr lang="en-GB" sz="3200" b="0" i="1" smtClean="0">
                                    <a:solidFill>
                                      <a:schemeClr val="tx1"/>
                                    </a:solidFill>
                                  </a:rPr>
                                  <m:t>100</m:t>
                                </m:r>
                              </m:oMath>
                            </m:oMathPara>
                          </a14:m>
                          <a:endParaRPr lang="en-GB" sz="3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3200" b="0" dirty="0" smtClean="0">
                              <a:solidFill>
                                <a:schemeClr val="tx1"/>
                              </a:solidFill>
                            </a:rPr>
                            <a:t>e) 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solidFill>
                                      <a:schemeClr val="tx1"/>
                                    </a:solidFill>
                                  </a:rPr>
                                  <m:t>30</m:t>
                                </m:r>
                                <m:r>
                                  <a:rPr lang="en-GB" sz="3200" b="0" smtClean="0">
                                    <a:solidFill>
                                      <a:schemeClr val="tx1"/>
                                    </a:solidFill>
                                  </a:rPr>
                                  <m:t> ×</m:t>
                                </m:r>
                                <m:r>
                                  <a:rPr lang="en-GB" sz="3200" b="0" i="1" smtClean="0">
                                    <a:solidFill>
                                      <a:schemeClr val="tx1"/>
                                    </a:solidFill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3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10436538"/>
                  </p:ext>
                </p:extLst>
              </p:nvPr>
            </p:nvGraphicFramePr>
            <p:xfrm>
              <a:off x="1763688" y="2852936"/>
              <a:ext cx="4464496" cy="2910612"/>
            </p:xfrm>
            <a:graphic>
              <a:graphicData uri="http://schemas.openxmlformats.org/drawingml/2006/table">
                <a:tbl>
                  <a:tblPr firstRow="1" bandRow="1">
                    <a:tableStyleId>{1FECB4D8-DB02-4DC6-A0A2-4F2EBAE1DC90}</a:tableStyleId>
                  </a:tblPr>
                  <a:tblGrid>
                    <a:gridCol w="729268"/>
                    <a:gridCol w="3735228"/>
                  </a:tblGrid>
                  <a:tr h="594132">
                    <a:tc>
                      <a:txBody>
                        <a:bodyPr/>
                        <a:lstStyle/>
                        <a:p>
                          <a:r>
                            <a:rPr lang="en-GB" sz="3200" b="0" dirty="0" smtClean="0">
                              <a:solidFill>
                                <a:schemeClr val="tx1"/>
                              </a:solidFill>
                            </a:rPr>
                            <a:t>a) 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9576" t="-13402" b="-425773"/>
                          </a:stretch>
                        </a:blipFill>
                      </a:tcPr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r>
                            <a:rPr lang="en-GB" sz="3200" b="0" dirty="0" smtClean="0">
                              <a:solidFill>
                                <a:schemeClr val="tx1"/>
                              </a:solidFill>
                            </a:rPr>
                            <a:t>b) 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9576" t="-115789" b="-334737"/>
                          </a:stretch>
                        </a:blipFill>
                      </a:tcPr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r>
                            <a:rPr lang="en-GB" sz="3200" b="0" dirty="0" smtClean="0">
                              <a:solidFill>
                                <a:schemeClr val="tx1"/>
                              </a:solidFill>
                            </a:rPr>
                            <a:t>c) 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9576" t="-215789" b="-234737"/>
                          </a:stretch>
                        </a:blipFill>
                      </a:tcPr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r>
                            <a:rPr lang="en-GB" sz="3200" b="0" dirty="0" smtClean="0">
                              <a:solidFill>
                                <a:schemeClr val="tx1"/>
                              </a:solidFill>
                            </a:rPr>
                            <a:t>d) 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9576" t="-315789" b="-134737"/>
                          </a:stretch>
                        </a:blipFill>
                      </a:tcPr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r>
                            <a:rPr lang="en-GB" sz="3200" b="0" dirty="0" smtClean="0">
                              <a:solidFill>
                                <a:schemeClr val="tx1"/>
                              </a:solidFill>
                            </a:rPr>
                            <a:t>e) 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9576" t="-415789" b="-34737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424" y="116633"/>
            <a:ext cx="1230613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85611" y="6001993"/>
            <a:ext cx="7914781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chemeClr val="bg1"/>
                </a:solidFill>
              </a:rPr>
              <a:t> Try and include the words “Factor” and “Product” in your discussion</a:t>
            </a:r>
          </a:p>
          <a:p>
            <a:pPr algn="ctr"/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1693040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38</TotalTime>
  <Words>201</Words>
  <Application>Microsoft Office PowerPoint</Application>
  <PresentationFormat>On-screen Show (4:3)</PresentationFormat>
  <Paragraphs>54</Paragraphs>
  <Slides>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7</vt:i4>
      </vt:variant>
    </vt:vector>
  </HeadingPairs>
  <TitlesOfParts>
    <vt:vector size="20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3.2×2.5=8   On your whiteboards calculate,  as efficiently as possible:   a) 1.6×2.5  b) 3.2×1.25</vt:lpstr>
      <vt:lpstr>3.2×2.5=8  calculate, as efficiently as possible:   a) 1.6×2.5  </vt:lpstr>
      <vt:lpstr>3.2×2.5=8   calculate, as efficiently as possible:   b) 3.2×1.25</vt:lpstr>
      <vt:lpstr>PowerPoint Presentation</vt:lpstr>
      <vt:lpstr>Title: Writing Integers in Different Ways </vt:lpstr>
      <vt:lpstr>Independent Practise </vt:lpstr>
      <vt:lpstr>Discuss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Given that 3.2×2.5=8,   calculate, as efficiently as possible:   a) 1.6×2.5  b) 3.2×1.25</dc:title>
  <dc:creator>Elder, L</dc:creator>
  <cp:lastModifiedBy>Elder, L</cp:lastModifiedBy>
  <cp:revision>7</cp:revision>
  <dcterms:created xsi:type="dcterms:W3CDTF">2019-12-10T13:43:13Z</dcterms:created>
  <dcterms:modified xsi:type="dcterms:W3CDTF">2019-12-11T11:57:01Z</dcterms:modified>
</cp:coreProperties>
</file>