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7"/>
  </p:notesMasterIdLst>
  <p:sldIdLst>
    <p:sldId id="265" r:id="rId14"/>
    <p:sldId id="296" r:id="rId15"/>
    <p:sldId id="298" r:id="rId16"/>
    <p:sldId id="299" r:id="rId17"/>
    <p:sldId id="297" r:id="rId18"/>
    <p:sldId id="273" r:id="rId19"/>
    <p:sldId id="274" r:id="rId20"/>
    <p:sldId id="275" r:id="rId21"/>
    <p:sldId id="300" r:id="rId22"/>
    <p:sldId id="302" r:id="rId23"/>
    <p:sldId id="303" r:id="rId24"/>
    <p:sldId id="301" r:id="rId25"/>
    <p:sldId id="304" r:id="rId2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83126" autoAdjust="0"/>
  </p:normalViewPr>
  <p:slideViewPr>
    <p:cSldViewPr>
      <p:cViewPr varScale="1">
        <p:scale>
          <a:sx n="61" d="100"/>
          <a:sy n="61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84E84-D416-4298-855E-D6F1F3721323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DD8C5-4613-4C35-A156-F23D89B6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043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ariationtheory.com/2019/03/15/fractional-indices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 to prior learning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834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 Example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452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</a:t>
            </a:r>
            <a:r>
              <a:rPr lang="en-GB" baseline="0" dirty="0" smtClean="0"/>
              <a:t> </a:t>
            </a:r>
            <a:r>
              <a:rPr lang="en-GB" dirty="0" smtClean="0"/>
              <a:t>Standard </a:t>
            </a:r>
            <a:r>
              <a:rPr lang="en-GB" dirty="0" smtClean="0"/>
              <a:t>Example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52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More</a:t>
            </a:r>
            <a:r>
              <a:rPr lang="en-GB" baseline="0" dirty="0" smtClean="0"/>
              <a:t> questions: </a:t>
            </a:r>
            <a:r>
              <a:rPr lang="en-GB" dirty="0" smtClean="0">
                <a:hlinkClick r:id="rId3"/>
              </a:rPr>
              <a:t>https://variationtheory.com/2019/03/15/fractional-indices/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28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88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 is not example and linking to algebraic expressions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29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MathsPad</a:t>
            </a:r>
            <a:r>
              <a:rPr lang="en-GB" dirty="0" smtClean="0"/>
              <a:t> </a:t>
            </a:r>
          </a:p>
          <a:p>
            <a:r>
              <a:rPr lang="en-GB" dirty="0" smtClean="0"/>
              <a:t>Students can cut these out!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303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 cubed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8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9B5AA67-CDBB-45E0-B389-552A29A32009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FRACTIONAL INDICES</a:t>
            </a:r>
            <a:endParaRPr lang="en-GB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Copy and complete the following calculations: 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=4</m:t>
                      </m:r>
                    </m:oMath>
                  </m:oMathPara>
                </a14:m>
                <a:endParaRPr lang="en-GB" sz="2800" b="0" dirty="0" smtClean="0">
                  <a:ea typeface="Cambria Math"/>
                </a:endParaRPr>
              </a:p>
              <a:p>
                <a:pPr marL="0" indent="0" algn="r">
                  <a:buNone/>
                </a:pPr>
                <a:endParaRPr lang="en-GB" sz="28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9</m:t>
                          </m:r>
                        </m:e>
                      </m:rad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81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=9</m:t>
                      </m:r>
                    </m:oMath>
                  </m:oMathPara>
                </a14:m>
                <a:endParaRPr lang="en-GB" sz="2800" b="0" dirty="0" smtClean="0">
                  <a:ea typeface="Cambria Math"/>
                </a:endParaRPr>
              </a:p>
              <a:p>
                <a:pPr marL="0" indent="0" algn="r">
                  <a:buNone/>
                </a:pPr>
                <a:endParaRPr lang="en-GB" sz="28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16</m:t>
                          </m:r>
                        </m:e>
                      </m:rad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=16 </m:t>
                      </m:r>
                    </m:oMath>
                  </m:oMathPara>
                </a14:m>
                <a:endParaRPr lang="en-GB" sz="2800" b="0" dirty="0" smtClean="0">
                  <a:ea typeface="Cambria Math"/>
                </a:endParaRPr>
              </a:p>
              <a:p>
                <a:pPr marL="0" indent="0" algn="r">
                  <a:buNone/>
                </a:pPr>
                <a:endParaRPr lang="en-GB" sz="28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907704" y="242088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75856" y="242088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907704" y="3429000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336881" y="3429000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256761" y="4437112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217392" y="5373216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792088" cy="90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7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SQUARE ROOTS 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In general: </a:t>
                </a: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6000" dirty="0" smtClean="0"/>
              </a:p>
              <a:p>
                <a:pPr marL="0" indent="0" algn="r">
                  <a:buNone/>
                </a:pPr>
                <a:endParaRPr lang="en-GB" sz="60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sz="6000" dirty="0"/>
              </a:p>
              <a:p>
                <a:pPr marL="0" indent="0" algn="r">
                  <a:buNone/>
                </a:pPr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365657" y="4066170"/>
            <a:ext cx="540060" cy="109102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3808" y="4149080"/>
            <a:ext cx="43204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0" y="4149080"/>
            <a:ext cx="43204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9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CUBED ROOTS 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In general: </a:t>
                </a: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6000" i="1" dirty="0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6000" b="0" i="1" dirty="0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GB" sz="6000" b="0" i="1" dirty="0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g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g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6000" dirty="0" smtClean="0"/>
              </a:p>
              <a:p>
                <a:pPr marL="0" indent="0" algn="r">
                  <a:buNone/>
                </a:pPr>
                <a:endParaRPr lang="en-GB" sz="60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6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60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6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60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en-GB" sz="6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6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sz="6000" dirty="0"/>
              </a:p>
              <a:p>
                <a:pPr marL="0" indent="0" algn="r">
                  <a:buNone/>
                </a:pPr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251025" y="4005064"/>
            <a:ext cx="489327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9712" y="4193506"/>
            <a:ext cx="43204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5896" y="4193506"/>
            <a:ext cx="43204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64088" y="4221088"/>
            <a:ext cx="43204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60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CUBED ROOTS 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In general: </a:t>
                </a: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5400" i="1" dirty="0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5400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g>
                        <m:e>
                          <m:r>
                            <a:rPr lang="en-GB" sz="5400" b="0" i="1" dirty="0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5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ctrlPr>
                            <a:rPr lang="en-GB" sz="5400" i="1" dirty="0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5400" b="0" i="1" dirty="0" smtClean="0">
                              <a:latin typeface="Cambria Math"/>
                            </a:rPr>
                            <m:t>4</m:t>
                          </m:r>
                        </m:deg>
                        <m:e>
                          <m:r>
                            <a:rPr lang="en-GB" sz="5400" b="0" i="1" dirty="0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sz="54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ctrlPr>
                            <a:rPr lang="en-GB" sz="54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g>
                        <m:e>
                          <m: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540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ctrlPr>
                            <a:rPr lang="en-GB" sz="54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g>
                        <m:e>
                          <m:r>
                            <a:rPr lang="en-GB" sz="5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5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5400" dirty="0" smtClean="0"/>
              </a:p>
              <a:p>
                <a:pPr marL="0" indent="0" algn="r">
                  <a:buNone/>
                </a:pPr>
                <a:endParaRPr lang="en-GB" sz="60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6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GB" sz="6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6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600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6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60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60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6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60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6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60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r>
                            <a:rPr lang="en-GB" sz="6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6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6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0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sz="6000" dirty="0"/>
              </a:p>
              <a:p>
                <a:pPr marL="0" indent="0" algn="r">
                  <a:buNone/>
                </a:pPr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956376" y="3979616"/>
            <a:ext cx="489327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624" y="3933056"/>
            <a:ext cx="432048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43808" y="3905024"/>
            <a:ext cx="432048" cy="1180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56176" y="3895075"/>
            <a:ext cx="432048" cy="11901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9992" y="3920524"/>
            <a:ext cx="432048" cy="1164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FRACTIONAL INDICES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In general: </a:t>
                </a:r>
                <a:endParaRPr lang="en-GB" sz="6000" dirty="0" smtClean="0"/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7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72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7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7200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en-GB" sz="72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ctrlPr>
                            <a:rPr lang="en-GB" sz="7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72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deg>
                        <m:e>
                          <m:r>
                            <a:rPr lang="en-GB" sz="7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  <a:p>
                <a:pPr marL="0" indent="0" algn="r">
                  <a:buNone/>
                </a:pPr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265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Fractional Indices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u="sng" dirty="0" smtClean="0"/>
                  <a:t>Worked Example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sz="2000" b="1" dirty="0" smtClean="0">
                    <a:solidFill>
                      <a:srgbClr val="FF0000"/>
                    </a:solidFill>
                  </a:rPr>
                  <a:t>Evaluate</a:t>
                </a:r>
                <a:r>
                  <a:rPr lang="en-GB" sz="1800" dirty="0" smtClean="0"/>
                  <a:t> the following: </a:t>
                </a:r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64 </m:t>
                          </m:r>
                        </m:e>
                        <m:sup>
                          <m:f>
                            <m:fPr>
                              <m:ctrlPr>
                                <a:rPr lang="en-GB" sz="36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  <a:blipFill rotWithShape="1">
                <a:blip r:embed="rId3"/>
                <a:stretch>
                  <a:fillRect l="-3704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3528" y="6275563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Key Learning Point: to </a:t>
            </a:r>
            <a:r>
              <a:rPr lang="en-GB" dirty="0" smtClean="0"/>
              <a:t>evaluate expressions involving fractional indices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4499992" y="1564934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u="sng" kern="0" dirty="0" smtClean="0"/>
                  <a:t>Your Turn</a:t>
                </a:r>
              </a:p>
              <a:p>
                <a:pPr marL="0" indent="0">
                  <a:buFontTx/>
                  <a:buNone/>
                </a:pPr>
                <a:endParaRPr lang="en-GB" kern="0" dirty="0"/>
              </a:p>
              <a:p>
                <a:pPr marL="0" indent="0">
                  <a:buFontTx/>
                  <a:buNone/>
                </a:pPr>
                <a:r>
                  <a:rPr lang="en-GB" sz="2000" b="1" kern="0" dirty="0" smtClean="0">
                    <a:solidFill>
                      <a:srgbClr val="FF0000"/>
                    </a:solidFill>
                  </a:rPr>
                  <a:t>Evaluate</a:t>
                </a:r>
                <a:r>
                  <a:rPr lang="en-GB" sz="1800" kern="0" dirty="0" smtClean="0"/>
                  <a:t> the following: </a:t>
                </a:r>
              </a:p>
              <a:p>
                <a:pPr marL="0" indent="0">
                  <a:buFontTx/>
                  <a:buNone/>
                </a:pPr>
                <a:endParaRPr lang="en-GB" sz="1800" kern="0" dirty="0"/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kern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kern="0" smtClean="0">
                              <a:latin typeface="Cambria Math"/>
                            </a:rPr>
                            <m:t>64</m:t>
                          </m:r>
                          <m:r>
                            <a:rPr lang="en-GB" sz="3600" b="0" i="1" kern="0" smtClean="0">
                              <a:latin typeface="Cambria Math"/>
                            </a:rPr>
                            <m:t> </m:t>
                          </m:r>
                        </m:e>
                        <m:sup>
                          <m:f>
                            <m:fPr>
                              <m:ctrlPr>
                                <a:rPr lang="en-GB" sz="3600" i="1" kern="0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3600" i="1" kern="0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kern="0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800" kern="0" dirty="0" smtClean="0"/>
              </a:p>
              <a:p>
                <a:pPr marL="0" indent="0">
                  <a:buFontTx/>
                  <a:buNone/>
                </a:pPr>
                <a:endParaRPr lang="en-GB" sz="1800" kern="0" dirty="0"/>
              </a:p>
              <a:p>
                <a:pPr marL="0" indent="0">
                  <a:buFontTx/>
                  <a:buNone/>
                </a:pPr>
                <a:endParaRPr lang="en-GB" sz="1800" kern="0" dirty="0" smtClean="0"/>
              </a:p>
              <a:p>
                <a:pPr marL="0" indent="0" algn="ctr">
                  <a:buFontTx/>
                  <a:buNone/>
                </a:pPr>
                <a:r>
                  <a:rPr lang="en-GB" kern="0" dirty="0" smtClean="0"/>
                  <a:t> </a:t>
                </a:r>
              </a:p>
              <a:p>
                <a:pPr marL="0" indent="0" algn="ctr">
                  <a:buFontTx/>
                  <a:buNone/>
                </a:pPr>
                <a:endParaRPr lang="en-GB" kern="0" dirty="0" smtClean="0"/>
              </a:p>
              <a:p>
                <a:pPr marL="0" indent="0" algn="ctr">
                  <a:buFontTx/>
                  <a:buNone/>
                </a:pPr>
                <a:endParaRPr lang="en-GB" kern="0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992" y="1564934"/>
                <a:ext cx="41148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3704" t="-1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49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Fractional Indices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u="sng" dirty="0" smtClean="0"/>
                  <a:t>Worked Example 2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sz="1800" b="1" dirty="0" smtClean="0">
                    <a:solidFill>
                      <a:srgbClr val="FF0000"/>
                    </a:solidFill>
                  </a:rPr>
                  <a:t>Evaluate</a:t>
                </a:r>
                <a:r>
                  <a:rPr lang="en-GB" sz="1800" dirty="0" smtClean="0"/>
                  <a:t> the following: </a:t>
                </a:r>
              </a:p>
              <a:p>
                <a:pPr marL="0" indent="0" algn="ctr">
                  <a:buNone/>
                </a:pPr>
                <a:endParaRPr lang="en-GB" sz="1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25 </m:t>
                          </m:r>
                        </m:e>
                        <m:sup>
                          <m:f>
                            <m:f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  <a:blipFill rotWithShape="1">
                <a:blip r:embed="rId3"/>
                <a:stretch>
                  <a:fillRect l="-3704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4427984" y="1597227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u="sng" kern="0" dirty="0" smtClean="0"/>
                  <a:t>Your Turn</a:t>
                </a:r>
              </a:p>
              <a:p>
                <a:pPr marL="0" indent="0">
                  <a:buFontTx/>
                  <a:buNone/>
                </a:pPr>
                <a:endParaRPr lang="en-GB" kern="0" dirty="0" smtClean="0"/>
              </a:p>
              <a:p>
                <a:pPr marL="0" indent="0" algn="ctr">
                  <a:buFontTx/>
                  <a:buNone/>
                </a:pPr>
                <a:r>
                  <a:rPr lang="en-GB" sz="1800" b="1" kern="0" dirty="0" smtClean="0">
                    <a:solidFill>
                      <a:srgbClr val="FF0000"/>
                    </a:solidFill>
                  </a:rPr>
                  <a:t>Evaluate</a:t>
                </a:r>
                <a:r>
                  <a:rPr lang="en-GB" sz="1800" kern="0" dirty="0" smtClean="0"/>
                  <a:t> the following: </a:t>
                </a:r>
              </a:p>
              <a:p>
                <a:pPr marL="0" indent="0" algn="ctr">
                  <a:buFontTx/>
                  <a:buNone/>
                </a:pPr>
                <a:endParaRPr lang="en-GB" sz="1800" kern="0" dirty="0"/>
              </a:p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kern="0" smtClean="0">
                              <a:latin typeface="Cambria Math"/>
                            </a:rPr>
                            <m:t>27 </m:t>
                          </m:r>
                        </m:e>
                        <m:sup>
                          <m:f>
                            <m:fPr>
                              <m:ctrlPr>
                                <a:rPr lang="en-GB" i="1" kern="0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kern="0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b="0" i="1" kern="0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kern="0" dirty="0"/>
              </a:p>
            </p:txBody>
          </p:sp>
        </mc:Choice>
        <mc:Fallback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984" y="1597227"/>
                <a:ext cx="41148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3704" t="-1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4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58432498"/>
                  </p:ext>
                </p:extLst>
              </p:nvPr>
            </p:nvGraphicFramePr>
            <p:xfrm>
              <a:off x="179512" y="116632"/>
              <a:ext cx="7344816" cy="6545454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2400" b="1" i="0" smtClean="0">
                                    <a:latin typeface="Cambria Math"/>
                                  </a:rPr>
                                  <m:t>𝐄𝐯𝐚𝐥𝐮𝐚𝐭𝐞</m:t>
                                </m:r>
                                <m:r>
                                  <a:rPr lang="en-GB" sz="2400" b="1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121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</m:t>
                                    </m:r>
                                    <m:acc>
                                      <m:accPr>
                                        <m:chr m:val="̇"/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acc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1.5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</m:t>
                                    </m:r>
                                    <m:acc>
                                      <m:accPr>
                                        <m:chr m:val="̇"/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</m:acc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9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27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64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9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27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64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200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0.25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endParaRPr lang="en-GB" dirty="0" smtClean="0"/>
                        </a:p>
                        <a:p>
                          <a:pPr algn="ctr"/>
                          <a:r>
                            <a:rPr lang="en-GB" dirty="0" smtClean="0"/>
                            <a:t>Create 3 similar </a:t>
                          </a:r>
                          <a:r>
                            <a:rPr lang="en-GB" baseline="0" dirty="0" smtClean="0"/>
                            <a:t>questions </a:t>
                          </a:r>
                          <a:r>
                            <a:rPr lang="en-GB" baseline="0" dirty="0" smtClean="0"/>
                            <a:t>that </a:t>
                          </a:r>
                          <a:r>
                            <a:rPr lang="en-GB" baseline="0" dirty="0" smtClean="0"/>
                            <a:t>all have the answer 4. </a:t>
                          </a:r>
                        </a:p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58432498"/>
                  </p:ext>
                </p:extLst>
              </p:nvPr>
            </p:nvGraphicFramePr>
            <p:xfrm>
              <a:off x="179512" y="116632"/>
              <a:ext cx="7344816" cy="6545454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83" b="-1332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7628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0000" r="-100000" b="-699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60000" r="-166" b="-699200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88679" r="-100000" b="-7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188679" r="-166" b="-724528"/>
                          </a:stretch>
                        </a:blipFill>
                      </a:tcPr>
                    </a:tc>
                  </a:tr>
                  <a:tr h="763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44800" r="-100000" b="-514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244800" r="-166" b="-514400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10476" r="-100000" b="-51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410476" r="-166" b="-512381"/>
                          </a:stretch>
                        </a:blipFill>
                      </a:tcPr>
                    </a:tc>
                  </a:tr>
                  <a:tr h="858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380142" r="-100000" b="-2815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380142" r="-166" b="-281560"/>
                          </a:stretch>
                        </a:blipFill>
                      </a:tcPr>
                    </a:tc>
                  </a:tr>
                  <a:tr h="8594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80142" r="-100000" b="-1815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480142" r="-166" b="-181560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771698" r="-100000" b="-141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771698" r="-166" b="-141509"/>
                          </a:stretch>
                        </a:blipFill>
                      </a:tcPr>
                    </a:tc>
                  </a:tr>
                  <a:tr h="914400">
                    <a:tc gridSpan="2">
                      <a:txBody>
                        <a:bodyPr/>
                        <a:lstStyle/>
                        <a:p>
                          <a:pPr algn="ctr"/>
                          <a:endParaRPr lang="en-GB" dirty="0" smtClean="0"/>
                        </a:p>
                        <a:p>
                          <a:pPr algn="ctr"/>
                          <a:r>
                            <a:rPr lang="en-GB" dirty="0" smtClean="0"/>
                            <a:t>Create 3 similar </a:t>
                          </a:r>
                          <a:r>
                            <a:rPr lang="en-GB" baseline="0" dirty="0" smtClean="0"/>
                            <a:t>questions </a:t>
                          </a:r>
                          <a:r>
                            <a:rPr lang="en-GB" baseline="0" dirty="0" smtClean="0"/>
                            <a:t>that </a:t>
                          </a:r>
                          <a:r>
                            <a:rPr lang="en-GB" baseline="0" dirty="0" smtClean="0"/>
                            <a:t>all have the answer 4. </a:t>
                          </a:r>
                        </a:p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 rot="16200000">
            <a:off x="5708451" y="2689464"/>
            <a:ext cx="507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Independent Practise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7780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50102848"/>
                  </p:ext>
                </p:extLst>
              </p:nvPr>
            </p:nvGraphicFramePr>
            <p:xfrm>
              <a:off x="179512" y="116632"/>
              <a:ext cx="7344816" cy="6574728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2400" b="1" i="0" smtClean="0">
                                    <a:latin typeface="Cambria Math"/>
                                  </a:rPr>
                                  <m:t>𝐄𝐯𝐚𝐥𝐮𝐚𝐭𝐞</m:t>
                                </m:r>
                                <m:r>
                                  <a:rPr lang="en-GB" sz="2400" b="1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121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=11</m:t>
                                </m:r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=15</m:t>
                                </m:r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</m:t>
                                    </m:r>
                                    <m:acc>
                                      <m:accPr>
                                        <m:chr m:val="̇"/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1.5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=125</m:t>
                                </m:r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</m:t>
                                    </m:r>
                                    <m:acc>
                                      <m:accPr>
                                        <m:chr m:val="̇"/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6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=25</m:t>
                                </m:r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9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27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64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9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27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64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200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sup>
                                </m:sSup>
                                <m:r>
                                  <a:rPr lang="en-GB" b="0" i="0" smtClean="0">
                                    <a:latin typeface="Cambria Math"/>
                                  </a:rPr>
                                  <m:t>=10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b="0" i="0" dirty="0" smtClean="0"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0.25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endParaRPr lang="en-GB" dirty="0" smtClean="0"/>
                        </a:p>
                        <a:p>
                          <a:pPr algn="ctr"/>
                          <a:r>
                            <a:rPr lang="en-GB" dirty="0" smtClean="0"/>
                            <a:t>Create 3 similar </a:t>
                          </a:r>
                          <a:r>
                            <a:rPr lang="en-GB" baseline="0" dirty="0" smtClean="0"/>
                            <a:t>questions </a:t>
                          </a:r>
                          <a:r>
                            <a:rPr lang="en-GB" baseline="0" dirty="0" smtClean="0"/>
                            <a:t>that </a:t>
                          </a:r>
                          <a:r>
                            <a:rPr lang="en-GB" baseline="0" dirty="0" smtClean="0"/>
                            <a:t>all have the answer 4. </a:t>
                          </a:r>
                        </a:p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50102848"/>
                  </p:ext>
                </p:extLst>
              </p:nvPr>
            </p:nvGraphicFramePr>
            <p:xfrm>
              <a:off x="179512" y="116632"/>
              <a:ext cx="7344816" cy="6574728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3672408"/>
                    <a:gridCol w="3672408"/>
                  </a:tblGrid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83" b="-1338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7628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0000" r="-100000" b="-703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60000" r="-166" b="-703200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88679" r="-100000" b="-729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188679" r="-166" b="-729245"/>
                          </a:stretch>
                        </a:blipFill>
                      </a:tcPr>
                    </a:tc>
                  </a:tr>
                  <a:tr h="763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44800" r="-100000" b="-518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244800" r="-166" b="-518400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06604" r="-100000" b="-511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406604" r="-166" b="-511321"/>
                          </a:stretch>
                        </a:blipFill>
                      </a:tcPr>
                    </a:tc>
                  </a:tr>
                  <a:tr h="858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380851" r="-100000" b="-2843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380851" r="-166" b="-284397"/>
                          </a:stretch>
                        </a:blipFill>
                      </a:tcPr>
                    </a:tc>
                  </a:tr>
                  <a:tr h="8594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80851" r="-100000" b="-1843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480851" r="-166" b="-184397"/>
                          </a:stretch>
                        </a:blipFill>
                      </a:tcPr>
                    </a:tc>
                  </a:tr>
                  <a:tr h="6724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744545" r="-100000" b="-1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66" t="-744545" r="-166" b="-136364"/>
                          </a:stretch>
                        </a:blipFill>
                      </a:tcPr>
                    </a:tc>
                  </a:tr>
                  <a:tr h="914400">
                    <a:tc gridSpan="2">
                      <a:txBody>
                        <a:bodyPr/>
                        <a:lstStyle/>
                        <a:p>
                          <a:pPr algn="ctr"/>
                          <a:endParaRPr lang="en-GB" dirty="0" smtClean="0"/>
                        </a:p>
                        <a:p>
                          <a:pPr algn="ctr"/>
                          <a:r>
                            <a:rPr lang="en-GB" dirty="0" smtClean="0"/>
                            <a:t>Create 3 similar </a:t>
                          </a:r>
                          <a:r>
                            <a:rPr lang="en-GB" baseline="0" dirty="0" smtClean="0"/>
                            <a:t>questions </a:t>
                          </a:r>
                          <a:r>
                            <a:rPr lang="en-GB" baseline="0" dirty="0" smtClean="0"/>
                            <a:t>that </a:t>
                          </a:r>
                          <a:r>
                            <a:rPr lang="en-GB" baseline="0" dirty="0" smtClean="0"/>
                            <a:t>all have the answer 4. </a:t>
                          </a:r>
                        </a:p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 rot="16200000">
            <a:off x="5708451" y="2751019"/>
            <a:ext cx="5071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Mark &amp; Correct your work</a:t>
            </a:r>
            <a:endParaRPr lang="en-GB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11560" y="2780928"/>
                <a:ext cx="8229600" cy="1143000"/>
              </a:xfrm>
            </p:spPr>
            <p:txBody>
              <a:bodyPr/>
              <a:lstStyle/>
              <a:p>
                <a:r>
                  <a:rPr lang="en-GB" sz="4000" dirty="0" smtClean="0"/>
                  <a:t>A student incorrectly simplifies the following expression to: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4.5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 smtClean="0"/>
                  <a:t/>
                </a:r>
                <a:br>
                  <a:rPr lang="en-GB" sz="4000" dirty="0" smtClean="0"/>
                </a:br>
                <a:r>
                  <a:rPr lang="en-GB" sz="4000" dirty="0" smtClean="0"/>
                  <a:t/>
                </a:r>
                <a:br>
                  <a:rPr lang="en-GB" sz="4000" dirty="0" smtClean="0"/>
                </a:br>
                <a:r>
                  <a:rPr lang="en-GB" sz="4000" dirty="0" smtClean="0"/>
                  <a:t>What error has this student made? </a:t>
                </a:r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1560" y="2780928"/>
                <a:ext cx="8229600" cy="1143000"/>
              </a:xfrm>
              <a:blipFill rotWithShape="1">
                <a:blip r:embed="rId3"/>
                <a:stretch>
                  <a:fillRect l="-1111" t="-72872" r="-2815" b="-856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0466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/>
                            </a:rPr>
                            <m:t>(9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  <m:r>
                            <a:rPr lang="en-GB" sz="66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en-GB" sz="66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6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66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04664"/>
                <a:ext cx="8229600" cy="4525963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27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5400" dirty="0" smtClean="0"/>
              <a:t>FRACTIONAL INDICES DOMINOES </a:t>
            </a:r>
          </a:p>
          <a:p>
            <a:pPr marL="0" indent="0" algn="ctr">
              <a:buNone/>
            </a:pPr>
            <a:endParaRPr lang="en-GB" sz="5400" dirty="0"/>
          </a:p>
          <a:p>
            <a:pPr marL="0" indent="0" algn="ctr">
              <a:buNone/>
            </a:pPr>
            <a:r>
              <a:rPr lang="en-GB" sz="2400" dirty="0"/>
              <a:t>F</a:t>
            </a:r>
            <a:r>
              <a:rPr lang="en-GB" sz="2400" dirty="0" smtClean="0"/>
              <a:t>ind </a:t>
            </a:r>
            <a:r>
              <a:rPr lang="en-GB" sz="2400" dirty="0"/>
              <a:t>pairs of numbers that match</a:t>
            </a:r>
            <a:r>
              <a:rPr lang="en-GB" sz="2400" dirty="0" smtClean="0"/>
              <a:t>.</a:t>
            </a:r>
          </a:p>
          <a:p>
            <a:pPr marL="0" indent="0" algn="ctr">
              <a:buNone/>
            </a:pPr>
            <a:r>
              <a:rPr lang="en-GB" sz="2400" dirty="0" smtClean="0"/>
              <a:t>Start with the start card. </a:t>
            </a:r>
          </a:p>
          <a:p>
            <a:pPr marL="0" indent="0" algn="ctr">
              <a:buNone/>
            </a:pPr>
            <a:r>
              <a:rPr lang="en-GB" sz="2400" dirty="0"/>
              <a:t>L</a:t>
            </a:r>
            <a:r>
              <a:rPr lang="en-GB" sz="2400" dirty="0" smtClean="0"/>
              <a:t>ay </a:t>
            </a:r>
            <a:r>
              <a:rPr lang="en-GB" sz="2400" dirty="0"/>
              <a:t>the cards out just like real dominoes, so that cards only touch if they match in value. </a:t>
            </a:r>
          </a:p>
        </p:txBody>
      </p:sp>
    </p:spTree>
    <p:extLst>
      <p:ext uri="{BB962C8B-B14F-4D97-AF65-F5344CB8AC3E}">
        <p14:creationId xmlns:p14="http://schemas.microsoft.com/office/powerpoint/2010/main" val="11077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/>
          <a:stretch/>
        </p:blipFill>
        <p:spPr bwMode="auto">
          <a:xfrm>
            <a:off x="170481" y="188640"/>
            <a:ext cx="8875234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0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Write the following as a </a:t>
                </a:r>
                <a:r>
                  <a:rPr lang="en-GB" b="1" dirty="0" smtClean="0">
                    <a:solidFill>
                      <a:srgbClr val="FF0000"/>
                    </a:solidFill>
                  </a:rPr>
                  <a:t>single power of 2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GB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32×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0.5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(64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22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1444</TotalTime>
  <Words>642</Words>
  <Application>Microsoft Office PowerPoint</Application>
  <PresentationFormat>On-screen Show (4:3)</PresentationFormat>
  <Paragraphs>125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FRACTIONAL INDICES</vt:lpstr>
      <vt:lpstr>SQUARE ROOTS </vt:lpstr>
      <vt:lpstr>CUBED ROOTS </vt:lpstr>
      <vt:lpstr>CUBED ROOTS </vt:lpstr>
      <vt:lpstr>FRACTIONAL INDICES</vt:lpstr>
      <vt:lpstr>Fractional Indices </vt:lpstr>
      <vt:lpstr>Fractional Indices </vt:lpstr>
      <vt:lpstr>Independent Practise </vt:lpstr>
      <vt:lpstr>Independent Practise </vt:lpstr>
      <vt:lpstr>A student incorrectly simplifies the following expression to: 〖4.5x〗^3  What error has this student made? </vt:lpstr>
      <vt:lpstr>PowerPoint Presentation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4^6÷2^3=4^3</dc:title>
  <dc:creator>Elder, L</dc:creator>
  <cp:lastModifiedBy>Elder, L</cp:lastModifiedBy>
  <cp:revision>33</cp:revision>
  <cp:lastPrinted>2019-12-09T08:58:04Z</cp:lastPrinted>
  <dcterms:created xsi:type="dcterms:W3CDTF">2019-12-02T13:29:50Z</dcterms:created>
  <dcterms:modified xsi:type="dcterms:W3CDTF">2019-12-09T10:37:43Z</dcterms:modified>
</cp:coreProperties>
</file>