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6"/>
  </p:notesMasterIdLst>
  <p:sldIdLst>
    <p:sldId id="258" r:id="rId14"/>
    <p:sldId id="259" r:id="rId15"/>
    <p:sldId id="260" r:id="rId16"/>
    <p:sldId id="263" r:id="rId17"/>
    <p:sldId id="264" r:id="rId18"/>
    <p:sldId id="266" r:id="rId19"/>
    <p:sldId id="267" r:id="rId20"/>
    <p:sldId id="268" r:id="rId21"/>
    <p:sldId id="269" r:id="rId22"/>
    <p:sldId id="265" r:id="rId23"/>
    <p:sldId id="270" r:id="rId24"/>
    <p:sldId id="271" r:id="rId25"/>
    <p:sldId id="273" r:id="rId26"/>
    <p:sldId id="274" r:id="rId27"/>
    <p:sldId id="275" r:id="rId28"/>
    <p:sldId id="284" r:id="rId29"/>
    <p:sldId id="278" r:id="rId30"/>
    <p:sldId id="276" r:id="rId31"/>
    <p:sldId id="280" r:id="rId32"/>
    <p:sldId id="279" r:id="rId33"/>
    <p:sldId id="283" r:id="rId34"/>
    <p:sldId id="28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7" autoAdjust="0"/>
    <p:restoredTop sz="83126" autoAdjust="0"/>
  </p:normalViewPr>
  <p:slideViewPr>
    <p:cSldViewPr>
      <p:cViewPr varScale="1">
        <p:scale>
          <a:sx n="61" d="100"/>
          <a:sy n="61" d="100"/>
        </p:scale>
        <p:origin x="-1380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theme" Target="theme/theme1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84E84-D416-4298-855E-D6F1F3721323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DD8C5-4613-4C35-A156-F23D89B6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043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may not need this scaffold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241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may</a:t>
            </a:r>
            <a:r>
              <a:rPr lang="en-GB" baseline="0" dirty="0" smtClean="0"/>
              <a:t> not need this scaffold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241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43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may not need</a:t>
            </a:r>
            <a:r>
              <a:rPr lang="en-GB" baseline="0" dirty="0" smtClean="0"/>
              <a:t> this scaffold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215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15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15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15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15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Standard Example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452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Non Standard Example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52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2884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288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Mini Whiteboard Plenary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106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it is not example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783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it is not example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783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Non Standard synoptic question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783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Non Standard synoptic question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783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it is not example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DD8C5-4613-4C35-A156-F23D89B6EA96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783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9B5AA67-CDBB-45E0-B389-552A29A32009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4B0DAAF-D688-43A4-8AB6-15E0F18738E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/>
          <a:lstStyle/>
          <a:p>
            <a:r>
              <a:rPr lang="en-GB" sz="4000" dirty="0" smtClean="0"/>
              <a:t>Cube the first 5 square numbers 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4400" b="1" dirty="0" smtClean="0"/>
              <a:t>What do you notice?</a:t>
            </a:r>
            <a:endParaRPr lang="en-GB" sz="44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41534" y="2132856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4000" kern="0" dirty="0" smtClean="0"/>
              <a:t>Square the first 5 cubed numbers </a:t>
            </a:r>
            <a:endParaRPr lang="en-GB" sz="4000" kern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44" y="5085184"/>
            <a:ext cx="1121580" cy="153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93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88640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Here are the first five square numbers: </a:t>
            </a:r>
          </a:p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033" y="3698972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Here are the first five cubed numbers: </a:t>
            </a:r>
          </a:p>
          <a:p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2562459"/>
                  </p:ext>
                </p:extLst>
              </p:nvPr>
            </p:nvGraphicFramePr>
            <p:xfrm>
              <a:off x="1560004" y="1019637"/>
              <a:ext cx="6096000" cy="579120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1219200"/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2562459"/>
                  </p:ext>
                </p:extLst>
              </p:nvPr>
            </p:nvGraphicFramePr>
            <p:xfrm>
              <a:off x="1560004" y="1019637"/>
              <a:ext cx="6096000" cy="579120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1219200"/>
                    <a:gridCol w="1219200"/>
                    <a:gridCol w="1219200"/>
                    <a:gridCol w="1219200"/>
                    <a:gridCol w="1219200"/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" r="-400000" b="-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00" r="-300000" b="-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00" r="-200000" b="-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500" r="-100000" b="-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500" b="-105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5592780"/>
                  </p:ext>
                </p:extLst>
              </p:nvPr>
            </p:nvGraphicFramePr>
            <p:xfrm>
              <a:off x="1691680" y="4557222"/>
              <a:ext cx="6096000" cy="579120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1219200"/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64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3200" b="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5592780"/>
                  </p:ext>
                </p:extLst>
              </p:nvPr>
            </p:nvGraphicFramePr>
            <p:xfrm>
              <a:off x="1691680" y="4557222"/>
              <a:ext cx="6096000" cy="579120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1219200"/>
                    <a:gridCol w="1219200"/>
                    <a:gridCol w="1219200"/>
                    <a:gridCol w="1219200"/>
                    <a:gridCol w="1219200"/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" t="-1053" r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00" t="-1053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500" t="-1053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500" t="-1053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500" t="-105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44" y="5085184"/>
            <a:ext cx="1121580" cy="153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6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88640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The first </a:t>
            </a:r>
            <a:r>
              <a:rPr lang="en-GB" sz="2400" dirty="0">
                <a:solidFill>
                  <a:srgbClr val="000000"/>
                </a:solidFill>
              </a:rPr>
              <a:t>five square </a:t>
            </a:r>
            <a:r>
              <a:rPr lang="en-GB" sz="2400" dirty="0" smtClean="0">
                <a:solidFill>
                  <a:srgbClr val="000000"/>
                </a:solidFill>
              </a:rPr>
              <a:t>numbers cubed: </a:t>
            </a:r>
            <a:endParaRPr lang="en-GB" sz="2400" dirty="0">
              <a:solidFill>
                <a:srgbClr val="000000"/>
              </a:solidFill>
            </a:endParaRPr>
          </a:p>
          <a:p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309971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The first </a:t>
            </a:r>
            <a:r>
              <a:rPr lang="en-GB" sz="2400" dirty="0">
                <a:solidFill>
                  <a:srgbClr val="000000"/>
                </a:solidFill>
              </a:rPr>
              <a:t>five cubed </a:t>
            </a:r>
            <a:r>
              <a:rPr lang="en-GB" sz="2400" dirty="0" smtClean="0">
                <a:solidFill>
                  <a:srgbClr val="000000"/>
                </a:solidFill>
              </a:rPr>
              <a:t>numbers</a:t>
            </a:r>
            <a:r>
              <a:rPr lang="en-GB" sz="2400" dirty="0">
                <a:solidFill>
                  <a:srgbClr val="000000"/>
                </a:solidFill>
              </a:rPr>
              <a:t> </a:t>
            </a:r>
            <a:r>
              <a:rPr lang="en-GB" sz="2400" dirty="0" smtClean="0">
                <a:solidFill>
                  <a:srgbClr val="000000"/>
                </a:solidFill>
              </a:rPr>
              <a:t>squared: </a:t>
            </a:r>
            <a:endParaRPr lang="en-GB" sz="2400" dirty="0">
              <a:solidFill>
                <a:srgbClr val="000000"/>
              </a:solidFill>
            </a:endParaRPr>
          </a:p>
          <a:p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7098189"/>
                  </p:ext>
                </p:extLst>
              </p:nvPr>
            </p:nvGraphicFramePr>
            <p:xfrm>
              <a:off x="1560004" y="1019637"/>
              <a:ext cx="6096000" cy="590169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1219200"/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𝟒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𝟗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𝟏𝟔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𝟐𝟓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7098189"/>
                  </p:ext>
                </p:extLst>
              </p:nvPr>
            </p:nvGraphicFramePr>
            <p:xfrm>
              <a:off x="1560004" y="1019637"/>
              <a:ext cx="6096000" cy="590169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1219200"/>
                    <a:gridCol w="1219200"/>
                    <a:gridCol w="1219200"/>
                    <a:gridCol w="1219200"/>
                    <a:gridCol w="1219200"/>
                  </a:tblGrid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" r="-400000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00" r="-300000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00" r="-200000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500" r="-100000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500" b="-103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9078109"/>
                  </p:ext>
                </p:extLst>
              </p:nvPr>
            </p:nvGraphicFramePr>
            <p:xfrm>
              <a:off x="1560004" y="3167499"/>
              <a:ext cx="6096000" cy="590169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1219200"/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𝟐𝟕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𝟔𝟒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𝟏𝟐𝟓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9078109"/>
                  </p:ext>
                </p:extLst>
              </p:nvPr>
            </p:nvGraphicFramePr>
            <p:xfrm>
              <a:off x="1560004" y="3167499"/>
              <a:ext cx="6096000" cy="590169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1219200"/>
                    <a:gridCol w="1219200"/>
                    <a:gridCol w="1219200"/>
                    <a:gridCol w="1219200"/>
                    <a:gridCol w="1219200"/>
                  </a:tblGrid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" t="-1042" r="-400000" b="-1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00" t="-1042" r="-300000" b="-1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500" t="-1042" r="-200000" b="-1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500" t="-1042" r="-100000" b="-1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500" t="-1042" b="-104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07604" y="4869160"/>
            <a:ext cx="6400800" cy="1752600"/>
          </a:xfrm>
        </p:spPr>
        <p:txBody>
          <a:bodyPr/>
          <a:lstStyle/>
          <a:p>
            <a:endParaRPr lang="en-GB" dirty="0"/>
          </a:p>
          <a:p>
            <a:endParaRPr lang="en-GB" sz="2800" b="1" dirty="0"/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1371600" y="4077072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kern="0" dirty="0" smtClean="0"/>
          </a:p>
          <a:p>
            <a:r>
              <a:rPr lang="en-GB" sz="4400" b="1" kern="0" dirty="0" smtClean="0"/>
              <a:t>What do you notice?</a:t>
            </a:r>
            <a:endParaRPr lang="en-GB" sz="4400" b="1" kern="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44" y="5085184"/>
            <a:ext cx="1121580" cy="153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4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7666794"/>
                  </p:ext>
                </p:extLst>
              </p:nvPr>
            </p:nvGraphicFramePr>
            <p:xfrm>
              <a:off x="1547664" y="1340768"/>
              <a:ext cx="6096000" cy="2950845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</m:t>
                                    </m:r>
                                  </m:e>
                                  <m:sup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</m:t>
                                    </m:r>
                                  </m:e>
                                  <m:sup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𝟒</m:t>
                                    </m:r>
                                  </m:e>
                                  <m:sup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𝟗</m:t>
                                    </m:r>
                                  </m:e>
                                  <m:sup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𝟐𝟕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𝟏𝟔</m:t>
                                    </m:r>
                                  </m:e>
                                  <m:sup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𝟔𝟒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𝟐𝟓</m:t>
                                    </m:r>
                                  </m:e>
                                  <m:sup>
                                    <m:r>
                                      <a:rPr lang="en-GB" sz="3200" b="1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𝟏𝟐𝟓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7666794"/>
                  </p:ext>
                </p:extLst>
              </p:nvPr>
            </p:nvGraphicFramePr>
            <p:xfrm>
              <a:off x="1547664" y="1340768"/>
              <a:ext cx="6096000" cy="2950845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032000"/>
                    <a:gridCol w="2032000"/>
                    <a:gridCol w="2032000"/>
                  </a:tblGrid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1031" r="-2003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31" r="-9970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1031" b="-400000"/>
                          </a:stretch>
                        </a:blipFill>
                      </a:tcPr>
                    </a:tc>
                  </a:tr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101031" r="-2003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031" r="-9970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101031" b="-300000"/>
                          </a:stretch>
                        </a:blipFill>
                      </a:tcPr>
                    </a:tc>
                  </a:tr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203125" r="-200300" b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03125" r="-99701" b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203125" b="-203125"/>
                          </a:stretch>
                        </a:blipFill>
                      </a:tcPr>
                    </a:tc>
                  </a:tr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300000" r="-200300" b="-10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300000" r="-99701" b="-10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300000" b="-101031"/>
                          </a:stretch>
                        </a:blipFill>
                      </a:tcPr>
                    </a:tc>
                  </a:tr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400000" r="-200300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400000" r="-99701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400000" b="-103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323528" y="-171400"/>
            <a:ext cx="8496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kern="0" dirty="0" smtClean="0">
              <a:solidFill>
                <a:srgbClr val="000000"/>
              </a:solidFill>
            </a:endParaRPr>
          </a:p>
          <a:p>
            <a:r>
              <a:rPr lang="en-GB" sz="2400" kern="0" dirty="0" smtClean="0">
                <a:solidFill>
                  <a:srgbClr val="000000"/>
                </a:solidFill>
              </a:rPr>
              <a:t>We have seen that the following statements are true: </a:t>
            </a:r>
            <a:endParaRPr lang="en-GB" sz="2400" kern="0" dirty="0">
              <a:solidFill>
                <a:srgbClr val="000000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486403" y="4941168"/>
            <a:ext cx="8496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400" b="1" kern="0" dirty="0" smtClean="0">
                <a:solidFill>
                  <a:srgbClr val="000000"/>
                </a:solidFill>
              </a:rPr>
              <a:t>Without evaluating the powers</a:t>
            </a:r>
            <a:r>
              <a:rPr lang="en-GB" sz="2400" kern="0" dirty="0" smtClean="0">
                <a:solidFill>
                  <a:srgbClr val="000000"/>
                </a:solidFill>
              </a:rPr>
              <a:t>, </a:t>
            </a:r>
          </a:p>
          <a:p>
            <a:r>
              <a:rPr lang="en-GB" sz="2400" kern="0" dirty="0" smtClean="0">
                <a:solidFill>
                  <a:srgbClr val="000000"/>
                </a:solidFill>
              </a:rPr>
              <a:t>convince your partner that the square numbers cubed </a:t>
            </a:r>
          </a:p>
          <a:p>
            <a:r>
              <a:rPr lang="en-GB" sz="2400" kern="0" dirty="0" smtClean="0">
                <a:solidFill>
                  <a:srgbClr val="000000"/>
                </a:solidFill>
              </a:rPr>
              <a:t>are equal to the cubed numbers squared. </a:t>
            </a:r>
            <a:endParaRPr lang="en-GB" sz="2400" b="1" kern="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74" y="5712697"/>
            <a:ext cx="792088" cy="907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6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3140828"/>
                  </p:ext>
                </p:extLst>
              </p:nvPr>
            </p:nvGraphicFramePr>
            <p:xfrm>
              <a:off x="1547664" y="1340768"/>
              <a:ext cx="6096000" cy="2950845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𝟏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𝟏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𝟒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𝟒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𝟓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𝟓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3140828"/>
                  </p:ext>
                </p:extLst>
              </p:nvPr>
            </p:nvGraphicFramePr>
            <p:xfrm>
              <a:off x="1547664" y="1340768"/>
              <a:ext cx="6096000" cy="2950845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032000"/>
                    <a:gridCol w="2032000"/>
                    <a:gridCol w="2032000"/>
                  </a:tblGrid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1031" r="-2003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31" r="-9970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1031" b="-400000"/>
                          </a:stretch>
                        </a:blipFill>
                      </a:tcPr>
                    </a:tc>
                  </a:tr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101031" r="-2003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031" r="-9970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101031" b="-300000"/>
                          </a:stretch>
                        </a:blipFill>
                      </a:tcPr>
                    </a:tc>
                  </a:tr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203125" r="-200300" b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03125" r="-99701" b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203125" b="-203125"/>
                          </a:stretch>
                        </a:blipFill>
                      </a:tcPr>
                    </a:tc>
                  </a:tr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300000" r="-200300" b="-10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300000" r="-99701" b="-10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300000" b="-101031"/>
                          </a:stretch>
                        </a:blipFill>
                      </a:tcPr>
                    </a:tc>
                  </a:tr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" t="-400000" r="-200300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400000" r="-99701" b="-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601" t="-400000" b="-103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323528" y="-171400"/>
            <a:ext cx="8496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kern="0" dirty="0" smtClean="0">
              <a:solidFill>
                <a:srgbClr val="000000"/>
              </a:solidFill>
            </a:endParaRPr>
          </a:p>
          <a:p>
            <a:r>
              <a:rPr lang="en-GB" sz="2400" kern="0" dirty="0" smtClean="0">
                <a:solidFill>
                  <a:srgbClr val="000000"/>
                </a:solidFill>
              </a:rPr>
              <a:t>We have seen that the following statements are true: </a:t>
            </a:r>
            <a:endParaRPr lang="en-GB" sz="2400" kern="0" dirty="0">
              <a:solidFill>
                <a:srgbClr val="000000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467544" y="4941168"/>
            <a:ext cx="8496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400" b="1" kern="0" dirty="0" smtClean="0">
                <a:solidFill>
                  <a:srgbClr val="000000"/>
                </a:solidFill>
              </a:rPr>
              <a:t>How may writing the squared and cubed numbers </a:t>
            </a:r>
          </a:p>
          <a:p>
            <a:r>
              <a:rPr lang="en-GB" sz="2400" b="1" kern="0" dirty="0" smtClean="0">
                <a:solidFill>
                  <a:srgbClr val="000000"/>
                </a:solidFill>
              </a:rPr>
              <a:t>in this way help? </a:t>
            </a:r>
            <a:endParaRPr lang="en-GB" sz="2400" b="1" kern="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455121"/>
            <a:ext cx="11144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1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5658915"/>
                  </p:ext>
                </p:extLst>
              </p:nvPr>
            </p:nvGraphicFramePr>
            <p:xfrm>
              <a:off x="467544" y="1340768"/>
              <a:ext cx="8064897" cy="3089529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688299"/>
                    <a:gridCol w="2688299"/>
                    <a:gridCol w="2688299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𝟏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𝟏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5658915"/>
                  </p:ext>
                </p:extLst>
              </p:nvPr>
            </p:nvGraphicFramePr>
            <p:xfrm>
              <a:off x="467544" y="1340768"/>
              <a:ext cx="8064897" cy="3089529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688299"/>
                    <a:gridCol w="2688299"/>
                    <a:gridCol w="2688299"/>
                  </a:tblGrid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1031" r="-200000" b="-4226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27" t="-1031" r="-100000" b="-4226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1031" b="-422680"/>
                          </a:stretch>
                        </a:blipFill>
                      </a:tcPr>
                    </a:tc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78400" r="-200000" b="-22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78400" b="-228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234737" r="-2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234737" b="-2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323528" y="-171400"/>
            <a:ext cx="8496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kern="0" dirty="0" smtClean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560" y="1916832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940152" y="1947971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11560" y="2802479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945175" y="2799765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56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6045413"/>
                  </p:ext>
                </p:extLst>
              </p:nvPr>
            </p:nvGraphicFramePr>
            <p:xfrm>
              <a:off x="467544" y="1340768"/>
              <a:ext cx="8064897" cy="3089529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688299"/>
                    <a:gridCol w="2688299"/>
                    <a:gridCol w="2688299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6045413"/>
                  </p:ext>
                </p:extLst>
              </p:nvPr>
            </p:nvGraphicFramePr>
            <p:xfrm>
              <a:off x="467544" y="1340768"/>
              <a:ext cx="8064897" cy="3089529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688299"/>
                    <a:gridCol w="2688299"/>
                    <a:gridCol w="2688299"/>
                  </a:tblGrid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1031" r="-200000" b="-4226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27" t="-1031" r="-100000" b="-4226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1031" b="-422680"/>
                          </a:stretch>
                        </a:blipFill>
                      </a:tcPr>
                    </a:tc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78400" r="-200000" b="-22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78400" b="-228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234737" r="-2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234737" b="-2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323528" y="-171400"/>
            <a:ext cx="8496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kern="0" dirty="0" smtClean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916832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72200" y="1916832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5576" y="2564904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72200" y="2564904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84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7515123"/>
                  </p:ext>
                </p:extLst>
              </p:nvPr>
            </p:nvGraphicFramePr>
            <p:xfrm>
              <a:off x="467544" y="1340768"/>
              <a:ext cx="8064897" cy="3089529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688299"/>
                    <a:gridCol w="2688299"/>
                    <a:gridCol w="2688299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7515123"/>
                  </p:ext>
                </p:extLst>
              </p:nvPr>
            </p:nvGraphicFramePr>
            <p:xfrm>
              <a:off x="467544" y="1340768"/>
              <a:ext cx="8064897" cy="3089529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688299"/>
                    <a:gridCol w="2688299"/>
                    <a:gridCol w="2688299"/>
                  </a:tblGrid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1031" r="-200000" b="-4226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27" t="-1031" r="-100000" b="-4226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1031" b="-422680"/>
                          </a:stretch>
                        </a:blipFill>
                      </a:tcPr>
                    </a:tc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78400" r="-200000" b="-22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78400" b="-228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234737" r="-2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234737" b="-2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323528" y="-171400"/>
            <a:ext cx="8496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kern="0" dirty="0" smtClean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3568" y="1988840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56176" y="1988840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552" y="2780928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87238" y="2591189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39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3324653"/>
                  </p:ext>
                </p:extLst>
              </p:nvPr>
            </p:nvGraphicFramePr>
            <p:xfrm>
              <a:off x="467544" y="1340768"/>
              <a:ext cx="8064897" cy="3089529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688299"/>
                    <a:gridCol w="2688299"/>
                    <a:gridCol w="2688299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en-GB" sz="3200" b="1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32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8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3324653"/>
                  </p:ext>
                </p:extLst>
              </p:nvPr>
            </p:nvGraphicFramePr>
            <p:xfrm>
              <a:off x="467544" y="1340768"/>
              <a:ext cx="8064897" cy="3089529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688299"/>
                    <a:gridCol w="2688299"/>
                    <a:gridCol w="2688299"/>
                  </a:tblGrid>
                  <a:tr h="5901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1031" r="-200000" b="-4226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27" t="-1031" r="-100000" b="-4226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1031" b="-422680"/>
                          </a:stretch>
                        </a:blipFill>
                      </a:tcPr>
                    </a:tc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78400" r="-200000" b="-22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78400" b="-228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27" t="-234737" r="-2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227" t="-234737" b="-200000"/>
                          </a:stretch>
                        </a:blipFill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323528" y="-171400"/>
            <a:ext cx="84969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kern="0" dirty="0" smtClean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4332" y="1988840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6148" y="1988840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552" y="2672275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84691" y="2672275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60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Indices and Bases </a:t>
            </a:r>
            <a:endParaRPr lang="en-GB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/>
                  <a:t>Copy and complete the following sentences: </a:t>
                </a:r>
              </a:p>
              <a:p>
                <a:pPr marL="0" indent="0">
                  <a:buNone/>
                </a:pPr>
                <a:endParaRPr lang="en-GB" sz="2400" dirty="0" smtClean="0"/>
              </a:p>
              <a:p>
                <a:pPr marL="0" indent="0">
                  <a:buNone/>
                </a:pPr>
                <a:r>
                  <a:rPr lang="en-GB" sz="2400" dirty="0" smtClean="0"/>
                  <a:t>64 can be written as a square number as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/>
                          </a:rPr>
                          <m:t> 8</m:t>
                        </m:r>
                      </m:e>
                      <m:sup>
                        <m:r>
                          <a:rPr lang="en-GB" sz="5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64 can be written as a cubed number as </a:t>
                </a:r>
                <a:r>
                  <a:rPr lang="en-GB" sz="1400" dirty="0" smtClean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/>
                          </a:rPr>
                          <m:t> 4</m:t>
                        </m:r>
                      </m:e>
                      <m:sup>
                        <m:r>
                          <a:rPr lang="en-GB" sz="54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64 can be written as a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power of two </a:t>
                </a:r>
                <a:r>
                  <a:rPr lang="en-GB" sz="2400" dirty="0" smtClean="0"/>
                  <a:t>as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/>
                          </a:rPr>
                          <m:t>   2</m:t>
                        </m:r>
                      </m:e>
                      <m:sup>
                        <m:r>
                          <a:rPr lang="en-GB" sz="54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943" b="-59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228184" y="2708920"/>
            <a:ext cx="516467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6744651" y="407707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84167" y="551723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4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6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16600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55576" y="4797152"/>
            <a:ext cx="25922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>
                <a:solidFill>
                  <a:srgbClr val="FF0000"/>
                </a:solidFill>
              </a:rPr>
              <a:t>Base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582018" y="2660"/>
            <a:ext cx="25922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>
                <a:solidFill>
                  <a:srgbClr val="0070C0"/>
                </a:solidFill>
              </a:rPr>
              <a:t>Index</a:t>
            </a:r>
            <a:r>
              <a:rPr lang="en-GB" sz="6600" dirty="0" smtClean="0"/>
              <a:t> 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6" name="Right Arrow 5"/>
          <p:cNvSpPr/>
          <p:nvPr/>
        </p:nvSpPr>
        <p:spPr>
          <a:xfrm rot="19229825">
            <a:off x="2316046" y="3652343"/>
            <a:ext cx="1368152" cy="122413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 rot="8400294">
            <a:off x="5453456" y="853166"/>
            <a:ext cx="1368152" cy="122413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79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6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16600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55576" y="4797152"/>
            <a:ext cx="25922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>
                <a:solidFill>
                  <a:srgbClr val="FF0000"/>
                </a:solidFill>
              </a:rPr>
              <a:t>Base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2018" y="2660"/>
            <a:ext cx="25922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>
                <a:solidFill>
                  <a:srgbClr val="0070C0"/>
                </a:solidFill>
              </a:rPr>
              <a:t>Power</a:t>
            </a:r>
            <a:r>
              <a:rPr lang="en-GB" sz="6600" dirty="0" smtClean="0">
                <a:solidFill>
                  <a:srgbClr val="000000"/>
                </a:solidFill>
              </a:rPr>
              <a:t> 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19229825">
            <a:off x="2316046" y="3652343"/>
            <a:ext cx="1368152" cy="122413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8400294">
            <a:off x="5453456" y="853166"/>
            <a:ext cx="1368152" cy="122413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1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Indices and Bases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u="sng" dirty="0" smtClean="0"/>
                  <a:t>Worked Example</a:t>
                </a: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sz="1800" dirty="0" smtClean="0"/>
                  <a:t>Write the following as a </a:t>
                </a:r>
                <a:r>
                  <a:rPr lang="en-GB" sz="1800" b="1" dirty="0" smtClean="0">
                    <a:solidFill>
                      <a:srgbClr val="FF0000"/>
                    </a:solidFill>
                  </a:rPr>
                  <a:t>power of 3</a:t>
                </a:r>
                <a:r>
                  <a:rPr lang="en-GB" sz="1800" dirty="0" smtClean="0"/>
                  <a:t>. </a:t>
                </a:r>
              </a:p>
              <a:p>
                <a:pPr marL="0" indent="0" algn="ctr">
                  <a:buNone/>
                </a:pP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27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  <a:blipFill rotWithShape="1">
                <a:blip r:embed="rId3"/>
                <a:stretch>
                  <a:fillRect l="-3704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4688872" y="1579252"/>
                <a:ext cx="4114800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u="sng" kern="0" dirty="0" smtClean="0"/>
                  <a:t>Your Turn </a:t>
                </a:r>
              </a:p>
              <a:p>
                <a:pPr marL="0" indent="0">
                  <a:buFontTx/>
                  <a:buNone/>
                </a:pPr>
                <a:endParaRPr lang="en-GB" kern="0" dirty="0" smtClean="0"/>
              </a:p>
              <a:p>
                <a:pPr marL="0" indent="0" algn="ctr">
                  <a:buFontTx/>
                  <a:buNone/>
                </a:pPr>
                <a:r>
                  <a:rPr lang="en-GB" sz="1800" kern="0" dirty="0" smtClean="0"/>
                  <a:t>Write the following as a </a:t>
                </a:r>
                <a:r>
                  <a:rPr lang="en-GB" sz="1800" b="1" kern="0" dirty="0" smtClean="0">
                    <a:solidFill>
                      <a:srgbClr val="FF0000"/>
                    </a:solidFill>
                  </a:rPr>
                  <a:t>power of </a:t>
                </a:r>
                <a:r>
                  <a:rPr lang="en-GB" sz="1800" b="1" kern="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1800" kern="0" dirty="0" smtClean="0"/>
                  <a:t>. </a:t>
                </a:r>
                <a:endParaRPr lang="en-GB" sz="1800" kern="0" dirty="0" smtClean="0"/>
              </a:p>
              <a:p>
                <a:pPr marL="0" indent="0" algn="ctr">
                  <a:buFontTx/>
                  <a:buNone/>
                </a:pPr>
                <a:r>
                  <a:rPr lang="en-GB" kern="0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kern="0" smtClean="0">
                        <a:latin typeface="Cambria Math"/>
                      </a:rPr>
                      <m:t>8</m:t>
                    </m:r>
                    <m:r>
                      <a:rPr lang="en-GB" i="1" kern="0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i="1" kern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 kern="0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GB" b="0" i="1" kern="0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GB" b="0" i="1" kern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i="1" kern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 kern="0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GB" b="0" i="1" kern="0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kern="0" dirty="0"/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8872" y="1579252"/>
                <a:ext cx="4114800" cy="4525963"/>
              </a:xfrm>
              <a:prstGeom prst="rect">
                <a:avLst/>
              </a:prstGeom>
              <a:blipFill rotWithShape="1">
                <a:blip r:embed="rId4"/>
                <a:stretch>
                  <a:fillRect l="-3704" t="-17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549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Indices and Bases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u="sng" dirty="0" smtClean="0"/>
                  <a:t>Worked Example 2</a:t>
                </a: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sz="1800" dirty="0" smtClean="0"/>
                  <a:t>Write the following as a </a:t>
                </a:r>
                <a:r>
                  <a:rPr lang="en-GB" sz="1800" b="1" dirty="0" smtClean="0">
                    <a:solidFill>
                      <a:srgbClr val="FF0000"/>
                    </a:solidFill>
                  </a:rPr>
                  <a:t>power of 3</a:t>
                </a:r>
                <a:r>
                  <a:rPr lang="en-GB" sz="1800" dirty="0" smtClean="0"/>
                  <a:t>. </a:t>
                </a:r>
              </a:p>
              <a:p>
                <a:pPr marL="0" indent="0" algn="ctr">
                  <a:buNone/>
                </a:pP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27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4114800" cy="4525963"/>
              </a:xfrm>
              <a:blipFill rotWithShape="1">
                <a:blip r:embed="rId3"/>
                <a:stretch>
                  <a:fillRect l="-3704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4688872" y="1579252"/>
                <a:ext cx="4114800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u="sng" kern="0" dirty="0" smtClean="0">
                    <a:solidFill>
                      <a:srgbClr val="000000"/>
                    </a:solidFill>
                  </a:rPr>
                  <a:t>Your Turn </a:t>
                </a:r>
              </a:p>
              <a:p>
                <a:pPr marL="0" indent="0">
                  <a:buFontTx/>
                  <a:buNone/>
                </a:pPr>
                <a:endParaRPr lang="en-GB" kern="0" dirty="0" smtClean="0">
                  <a:solidFill>
                    <a:srgbClr val="000000"/>
                  </a:solidFill>
                </a:endParaRPr>
              </a:p>
              <a:p>
                <a:pPr marL="0" indent="0" algn="ctr">
                  <a:buFontTx/>
                  <a:buNone/>
                </a:pPr>
                <a:r>
                  <a:rPr lang="en-GB" sz="1800" kern="0" dirty="0" smtClean="0">
                    <a:solidFill>
                      <a:srgbClr val="000000"/>
                    </a:solidFill>
                  </a:rPr>
                  <a:t>Write the following as a </a:t>
                </a:r>
                <a:r>
                  <a:rPr lang="en-GB" sz="1800" b="1" kern="0" dirty="0" smtClean="0">
                    <a:solidFill>
                      <a:srgbClr val="FF0000"/>
                    </a:solidFill>
                  </a:rPr>
                  <a:t>power of 2</a:t>
                </a:r>
                <a:r>
                  <a:rPr lang="en-GB" sz="1800" kern="0" dirty="0" smtClean="0">
                    <a:solidFill>
                      <a:srgbClr val="000000"/>
                    </a:solidFill>
                  </a:rPr>
                  <a:t>. </a:t>
                </a:r>
              </a:p>
              <a:p>
                <a:pPr marL="0" indent="0" algn="ctr">
                  <a:buFontTx/>
                  <a:buNone/>
                </a:pPr>
                <a:r>
                  <a:rPr lang="en-GB" kern="0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 kern="0" smtClean="0">
                        <a:solidFill>
                          <a:srgbClr val="000000"/>
                        </a:solidFill>
                        <a:latin typeface="Cambria Math"/>
                      </a:rPr>
                      <m:t>8</m:t>
                    </m:r>
                    <m:r>
                      <a:rPr lang="en-GB" i="1" kern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i="1" kern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kern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e>
                      <m:sup>
                        <m:r>
                          <a:rPr lang="en-GB" b="0" i="1" kern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8872" y="1579252"/>
                <a:ext cx="4114800" cy="4525963"/>
              </a:xfrm>
              <a:prstGeom prst="rect">
                <a:avLst/>
              </a:prstGeom>
              <a:blipFill rotWithShape="1">
                <a:blip r:embed="rId4"/>
                <a:stretch>
                  <a:fillRect l="-3704" t="-17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48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58947508"/>
                  </p:ext>
                </p:extLst>
              </p:nvPr>
            </p:nvGraphicFramePr>
            <p:xfrm>
              <a:off x="467544" y="1340768"/>
              <a:ext cx="8229600" cy="5132388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4114800"/>
                    <a:gridCol w="411480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Express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as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a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single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power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of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GB" b="1" i="0" smtClean="0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Express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as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a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single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power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of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GB" b="1" i="0" smtClean="0">
                                    <a:latin typeface="Cambria Math"/>
                                  </a:rPr>
                                  <m:t>𝟑</m:t>
                                </m:r>
                                <m:r>
                                  <a:rPr lang="en-GB" b="1" i="0" smtClean="0"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b="1" i="0" dirty="0">
                            <a:latin typeface="Calibri" panose="020F0502020204030204" pitchFamily="34" charset="0"/>
                          </a:endParaRPr>
                        </a:p>
                        <a:p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b="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81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81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180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sz="1800" b="0" dirty="0" smtClean="0">
                            <a:ea typeface="Cambria Math"/>
                          </a:endParaRPr>
                        </a:p>
                        <a:p>
                          <a:endParaRPr lang="en-GB" sz="18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81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180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16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dirty="0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dirty="0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dirty="0" smtClean="0">
                                        <a:latin typeface="Cambria Math"/>
                                      </a:rPr>
                                      <m:t>9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9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×1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6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  <m:t>9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Cambria Math"/>
                                  </a:rPr>
                                  <m:t>×27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(2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4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9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×81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Create 5 </a:t>
                          </a:r>
                          <a:r>
                            <a:rPr lang="en-GB" baseline="0" dirty="0" smtClean="0"/>
                            <a:t>questions that could start with the sentence </a:t>
                          </a:r>
                        </a:p>
                        <a:p>
                          <a:pPr algn="ctr"/>
                          <a:r>
                            <a:rPr lang="en-GB" baseline="0" dirty="0" smtClean="0"/>
                            <a:t>“ Express as a single power of 5”</a:t>
                          </a:r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58947508"/>
                  </p:ext>
                </p:extLst>
              </p:nvPr>
            </p:nvGraphicFramePr>
            <p:xfrm>
              <a:off x="467544" y="1340768"/>
              <a:ext cx="8229600" cy="5132388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4114800"/>
                    <a:gridCol w="4114800"/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952" r="-100000" b="-7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952" b="-71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100952" r="-100000" b="-6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100952" b="-61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200952" r="-100000" b="-5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200952" b="-51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300952" r="-100000" b="-4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300952" b="-417143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397170" r="-100000" b="-313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397170" b="-313208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501905" r="-100000" b="-21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501905" b="-216190"/>
                          </a:stretch>
                        </a:blipFill>
                      </a:tcPr>
                    </a:tc>
                  </a:tr>
                  <a:tr h="6457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596226" r="-100000" b="-11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596226" b="-114151"/>
                          </a:stretch>
                        </a:blipFill>
                      </a:tcPr>
                    </a:tc>
                  </a:tr>
                  <a:tr h="64008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Create 5 </a:t>
                          </a:r>
                          <a:r>
                            <a:rPr lang="en-GB" baseline="0" dirty="0" smtClean="0"/>
                            <a:t>questions that could start with the sentence </a:t>
                          </a:r>
                        </a:p>
                        <a:p>
                          <a:pPr algn="ctr"/>
                          <a:r>
                            <a:rPr lang="en-GB" baseline="0" dirty="0" smtClean="0"/>
                            <a:t>“ Express as a single power of 5”</a:t>
                          </a:r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7808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and correct your work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55043286"/>
                  </p:ext>
                </p:extLst>
              </p:nvPr>
            </p:nvGraphicFramePr>
            <p:xfrm>
              <a:off x="467544" y="1340768"/>
              <a:ext cx="8229600" cy="5135436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4114800"/>
                    <a:gridCol w="411480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Express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as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a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single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power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of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GB" b="1" i="0" smtClean="0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b="0" i="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Express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as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a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single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power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/>
                                  </a:rPr>
                                  <m:t>of</m:t>
                                </m:r>
                                <m:r>
                                  <a:rPr lang="en-GB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GB" b="1" i="0" smtClean="0">
                                    <a:latin typeface="Cambria Math"/>
                                  </a:rPr>
                                  <m:t>𝟑</m:t>
                                </m:r>
                                <m:r>
                                  <a:rPr lang="en-GB" b="1" i="0" smtClean="0"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b="1" i="0" dirty="0">
                            <a:latin typeface="Calibri" panose="020F0502020204030204" pitchFamily="34" charset="0"/>
                          </a:endParaRPr>
                        </a:p>
                        <a:p>
                          <a:endParaRPr lang="en-GB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1800" b="0" i="0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b="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81=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81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180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16=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b="0" dirty="0" smtClean="0">
                            <a:ea typeface="Cambria Math"/>
                          </a:endParaRPr>
                        </a:p>
                        <a:p>
                          <a:endParaRPr lang="en-GB" sz="18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81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9=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180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16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13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dirty="0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dirty="0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dirty="0" smtClean="0">
                                        <a:latin typeface="Cambria Math"/>
                                      </a:rPr>
                                      <m:t>9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9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13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×1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6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18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 smtClean="0"/>
                        </a:p>
                        <a:p>
                          <a:endParaRPr lang="en-GB" sz="18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  <m:t>9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Cambria Math"/>
                                  </a:rPr>
                                  <m:t>×27=</m:t>
                                </m:r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</a:rPr>
                                      <m:t>23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(2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4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GB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5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9</m:t>
                                        </m:r>
                                      </m:e>
                                      <m:sup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×81=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Create 5 </a:t>
                          </a:r>
                          <a:r>
                            <a:rPr lang="en-GB" baseline="0" dirty="0" smtClean="0"/>
                            <a:t>questions that could start with the sentence </a:t>
                          </a:r>
                        </a:p>
                        <a:p>
                          <a:pPr algn="ctr"/>
                          <a:r>
                            <a:rPr lang="en-GB" baseline="0" dirty="0" smtClean="0"/>
                            <a:t>“ Express as a single power of 5”</a:t>
                          </a:r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55043286"/>
                  </p:ext>
                </p:extLst>
              </p:nvPr>
            </p:nvGraphicFramePr>
            <p:xfrm>
              <a:off x="467544" y="1340768"/>
              <a:ext cx="8229600" cy="5135436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4114800"/>
                    <a:gridCol w="4114800"/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952" r="-100000" b="-7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952" b="-717143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100952" r="-100000" b="-6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100952" b="-61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200952" r="-100000" b="-5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200952" b="-51714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300952" r="-100000" b="-4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300952" b="-417143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397170" r="-100000" b="-313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397170" b="-313208"/>
                          </a:stretch>
                        </a:blipFill>
                      </a:tcPr>
                    </a:tc>
                  </a:tr>
                  <a:tr h="6431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501905" r="-100000" b="-21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501905" b="-216190"/>
                          </a:stretch>
                        </a:blipFill>
                      </a:tcPr>
                    </a:tc>
                  </a:tr>
                  <a:tr h="6457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8" t="-596226" r="-100000" b="-114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8" t="-596226" b="-114151"/>
                          </a:stretch>
                        </a:blipFill>
                      </a:tcPr>
                    </a:tc>
                  </a:tr>
                  <a:tr h="64008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Create 5 </a:t>
                          </a:r>
                          <a:r>
                            <a:rPr lang="en-GB" baseline="0" dirty="0" smtClean="0"/>
                            <a:t>questions that could start with the sentence </a:t>
                          </a:r>
                        </a:p>
                        <a:p>
                          <a:pPr algn="ctr"/>
                          <a:r>
                            <a:rPr lang="en-GB" baseline="0" dirty="0" smtClean="0"/>
                            <a:t>“ Express as a single power of 5”</a:t>
                          </a:r>
                          <a:endParaRPr lang="en-GB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8671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Whiteboards ready…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5 questions to check your understanding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96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True or False?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844824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en-GB" sz="6000" i="1" smtClean="0">
                          <a:latin typeface="Cambria Math"/>
                          <a:ea typeface="Cambria Math"/>
                        </a:rPr>
                        <m:t>÷</m:t>
                      </m:r>
                      <m:sSup>
                        <m:sSupPr>
                          <m:ctrlPr>
                            <a:rPr lang="en-GB" sz="60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How do you know? </a:t>
                </a:r>
                <a:endParaRPr lang="en-GB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844824"/>
                <a:ext cx="82296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822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True or False?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844824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 smtClean="0">
                          <a:latin typeface="Cambria Math"/>
                        </a:rPr>
                        <m:t>8</m:t>
                      </m:r>
                      <m:r>
                        <a:rPr lang="en-GB" sz="6000" i="1" smtClean="0">
                          <a:latin typeface="Cambria Math"/>
                          <a:ea typeface="Cambria Math"/>
                        </a:rPr>
                        <m:t>÷</m:t>
                      </m:r>
                      <m:sSup>
                        <m:sSupPr>
                          <m:ctrlPr>
                            <a:rPr lang="en-GB" sz="60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How do you know? </a:t>
                </a:r>
                <a:endParaRPr lang="en-GB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844824"/>
                <a:ext cx="82296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093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True or False?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844825"/>
                <a:ext cx="8229600" cy="381642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The area of this rectangle can be calculated by working out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 2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8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How do you know? </a:t>
                </a:r>
                <a:endParaRPr lang="en-GB" sz="2400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844825"/>
                <a:ext cx="8229600" cy="3816424"/>
              </a:xfrm>
              <a:blipFill rotWithShape="1">
                <a:blip r:embed="rId3"/>
                <a:stretch>
                  <a:fillRect l="-963" r="-2000" b="-199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95936" y="1456863"/>
                <a:ext cx="1092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456863"/>
                <a:ext cx="109240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661044" y="2060848"/>
            <a:ext cx="6048672" cy="1800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68644" y="2564904"/>
                <a:ext cx="1092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4" y="2564904"/>
                <a:ext cx="1092400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827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True or False?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844825"/>
                <a:ext cx="8229600" cy="381642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The area of this rectangle can be calculated by working out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How do you know? </a:t>
                </a:r>
                <a:endParaRPr lang="en-GB" sz="2400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844825"/>
                <a:ext cx="8229600" cy="3816424"/>
              </a:xfrm>
              <a:blipFill rotWithShape="1">
                <a:blip r:embed="rId3"/>
                <a:stretch>
                  <a:fillRect l="-963" r="-2000" b="-199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95936" y="1456863"/>
                <a:ext cx="1092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456863"/>
                <a:ext cx="109240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661044" y="2060848"/>
            <a:ext cx="6048672" cy="1800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68644" y="2564904"/>
                <a:ext cx="1092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4" y="2564904"/>
                <a:ext cx="1092400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77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True or False?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844825"/>
                <a:ext cx="8229600" cy="381642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The area of this rectangle can be calculated by working 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How do you know? </a:t>
                </a:r>
                <a:endParaRPr lang="en-GB" sz="2400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844825"/>
                <a:ext cx="8229600" cy="3816424"/>
              </a:xfrm>
              <a:blipFill rotWithShape="1">
                <a:blip r:embed="rId3"/>
                <a:stretch>
                  <a:fillRect l="-963" r="-2000" b="-199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95936" y="1456863"/>
                <a:ext cx="1092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/>
                        </a:rPr>
                        <m:t>1</m:t>
                      </m:r>
                      <m:r>
                        <a:rPr lang="en-GB" sz="3200" b="0" i="1" smtClean="0"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456863"/>
                <a:ext cx="109240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661044" y="2060848"/>
            <a:ext cx="6048672" cy="1800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68644" y="2564904"/>
                <a:ext cx="1092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/>
                        </a:rPr>
                        <m:t>2</m:t>
                      </m:r>
                      <m:r>
                        <a:rPr lang="en-GB" sz="32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4" y="2564904"/>
                <a:ext cx="1092400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58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1343</TotalTime>
  <Words>1133</Words>
  <Application>Microsoft Office PowerPoint</Application>
  <PresentationFormat>On-screen Show (4:3)</PresentationFormat>
  <Paragraphs>238</Paragraphs>
  <Slides>22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Cube the first 5 square numbers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 and Bases </vt:lpstr>
      <vt:lpstr>PowerPoint Presentation</vt:lpstr>
      <vt:lpstr>PowerPoint Presentation</vt:lpstr>
      <vt:lpstr>Indices and Bases </vt:lpstr>
      <vt:lpstr>Indices and Bases </vt:lpstr>
      <vt:lpstr>Independent Practise </vt:lpstr>
      <vt:lpstr>Mark and correct your work </vt:lpstr>
      <vt:lpstr>PowerPoint Presentation</vt:lpstr>
      <vt:lpstr>True or False? </vt:lpstr>
      <vt:lpstr>True or False? </vt:lpstr>
      <vt:lpstr>True or False? </vt:lpstr>
      <vt:lpstr>True or False? </vt:lpstr>
      <vt:lpstr>True or False?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4^6÷2^3=4^3</dc:title>
  <dc:creator>Elder, L</dc:creator>
  <cp:lastModifiedBy>Elder, L</cp:lastModifiedBy>
  <cp:revision>18</cp:revision>
  <dcterms:created xsi:type="dcterms:W3CDTF">2019-12-02T13:29:50Z</dcterms:created>
  <dcterms:modified xsi:type="dcterms:W3CDTF">2019-12-03T14:49:55Z</dcterms:modified>
</cp:coreProperties>
</file>