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</p:sldMasterIdLst>
  <p:notesMasterIdLst>
    <p:notesMasterId r:id="rId42"/>
  </p:notesMasterIdLst>
  <p:sldIdLst>
    <p:sldId id="256" r:id="rId18"/>
    <p:sldId id="257" r:id="rId19"/>
    <p:sldId id="258" r:id="rId20"/>
    <p:sldId id="259" r:id="rId21"/>
    <p:sldId id="260" r:id="rId22"/>
    <p:sldId id="261" r:id="rId23"/>
    <p:sldId id="266" r:id="rId24"/>
    <p:sldId id="269" r:id="rId25"/>
    <p:sldId id="282" r:id="rId26"/>
    <p:sldId id="283" r:id="rId27"/>
    <p:sldId id="270" r:id="rId28"/>
    <p:sldId id="274" r:id="rId29"/>
    <p:sldId id="273" r:id="rId30"/>
    <p:sldId id="271" r:id="rId31"/>
    <p:sldId id="272" r:id="rId32"/>
    <p:sldId id="284" r:id="rId33"/>
    <p:sldId id="285" r:id="rId34"/>
    <p:sldId id="267" r:id="rId35"/>
    <p:sldId id="276" r:id="rId36"/>
    <p:sldId id="277" r:id="rId37"/>
    <p:sldId id="279" r:id="rId38"/>
    <p:sldId id="280" r:id="rId39"/>
    <p:sldId id="281" r:id="rId40"/>
    <p:sldId id="27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tableStyles" Target="tableStyles.xml"/><Relationship Id="rId20" Type="http://schemas.openxmlformats.org/officeDocument/2006/relationships/slide" Target="slides/slide3.xml"/><Relationship Id="rId41" Type="http://schemas.openxmlformats.org/officeDocument/2006/relationships/slide" Target="slides/slide2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A1BCF-3AB1-4131-A58B-526CDC9F0759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D9C12-CB42-48D8-BAFB-3414EDECA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926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Linking to</a:t>
            </a:r>
            <a:r>
              <a:rPr lang="en-GB" baseline="0" dirty="0" smtClean="0"/>
              <a:t> prior knowledge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9C12-CB42-48D8-BAFB-3414EDECA74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864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Multiple Methods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9C12-CB42-48D8-BAFB-3414EDECA74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24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Multiple Methods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9C12-CB42-48D8-BAFB-3414EDECA74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08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Multiple Methods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9C12-CB42-48D8-BAFB-3414EDECA74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260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Standard Examples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2C7BF-589B-413B-AAB2-1A1AF300AAD7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493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false,</a:t>
            </a:r>
            <a:r>
              <a:rPr lang="en-GB" baseline="0" dirty="0" smtClean="0"/>
              <a:t> what should the answer be?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9C12-CB42-48D8-BAFB-3414EDECA74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056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288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Higher only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9C12-CB42-48D8-BAFB-3414EDECA74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4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</a:t>
            </a:r>
            <a:r>
              <a:rPr lang="en-GB" baseline="0" dirty="0" smtClean="0"/>
              <a:t> and share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9C12-CB42-48D8-BAFB-3414EDECA74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422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Higher Only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9C12-CB42-48D8-BAFB-3414EDECA74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779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237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8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08730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0494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939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16633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83307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26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3803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176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22289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57796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63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3212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58938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2160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81450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417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76221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4609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41844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86355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6417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844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82539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59057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414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49688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5108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13098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8305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34038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7199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19661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91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12352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2302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9529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27730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789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94870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96608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8953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B57B7D98-4226-482F-80EF-2D93C7480038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E6788F5-248D-4008-AB7C-60247039111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2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9038AF4-F0A6-4337-901A-78B21064C5D1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C020B8F-3132-449C-9671-E25EBFA700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1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9B5AA67-CDBB-45E0-B389-552A29A32009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4B0DAAF-D688-43A4-8AB6-15E0F18738EC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6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B57B7D98-4226-482F-80EF-2D93C7480038}" type="datetimeFigureOut">
              <a:rPr lang="en-GB" smtClean="0">
                <a:solidFill>
                  <a:srgbClr val="000000"/>
                </a:solidFill>
              </a:rPr>
              <a:pPr/>
              <a:t>10/12/2019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E6788F5-248D-4008-AB7C-60247039111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6.xml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1"/>
                <a:ext cx="8640960" cy="3150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 smtClean="0"/>
                  <a:t>Simplify</a:t>
                </a:r>
              </a:p>
              <a:p>
                <a:pPr algn="ctr"/>
                <a:r>
                  <a:rPr lang="en-GB" sz="6600" dirty="0" smtClean="0"/>
                  <a:t> 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66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GB" sz="6600" i="1" smtClean="0">
                        <a:latin typeface="Cambria Math"/>
                        <a:ea typeface="Cambria Math"/>
                      </a:rPr>
                      <m:t>÷</m:t>
                    </m:r>
                    <m:sSup>
                      <m:sSupPr>
                        <m:ctrlPr>
                          <a:rPr lang="en-GB" sz="66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GB" sz="66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en-GB" sz="66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6600" dirty="0" smtClean="0"/>
                  <a:t> </a:t>
                </a:r>
                <a:endParaRPr lang="en-GB" sz="6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640960" cy="3150863"/>
              </a:xfrm>
              <a:prstGeom prst="rect">
                <a:avLst/>
              </a:prstGeom>
              <a:blipFill rotWithShape="1">
                <a:blip r:embed="rId3"/>
                <a:stretch>
                  <a:fillRect t="-6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797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1"/>
                <a:ext cx="8640960" cy="3150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>
                    <a:solidFill>
                      <a:srgbClr val="000000"/>
                    </a:solidFill>
                  </a:rPr>
                  <a:t>Simplify</a:t>
                </a:r>
              </a:p>
              <a:p>
                <a:pPr algn="ctr"/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GB" sz="6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</m:t>
                    </m:r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en-GB" sz="660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640960" cy="3150863"/>
              </a:xfrm>
              <a:prstGeom prst="rect">
                <a:avLst/>
              </a:prstGeom>
              <a:blipFill rotWithShape="1">
                <a:blip r:embed="rId3"/>
                <a:stretch>
                  <a:fillRect t="-6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9512" y="3501008"/>
                <a:ext cx="4104456" cy="189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400" dirty="0" smtClean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×2×2×2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×2×2×2×2</m:t>
                          </m:r>
                        </m:den>
                      </m:f>
                    </m:oMath>
                  </m:oMathPara>
                </a14:m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501008"/>
                <a:ext cx="4104456" cy="18918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V="1">
            <a:off x="1115616" y="4725144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350012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628708" y="4725144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859895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159733" y="4725144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411760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699793" y="4733528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915817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84906" y="5392814"/>
                <a:ext cx="1158907" cy="1048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4400" dirty="0" smtClean="0"/>
                  <a:t> </a:t>
                </a:r>
                <a:endParaRPr lang="en-GB" sz="4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901" y="5392808"/>
                <a:ext cx="1158907" cy="104842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87164" y="4293102"/>
                <a:ext cx="875496" cy="465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</a:rPr>
                            <m:t>4−5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64" y="4293096"/>
                <a:ext cx="875496" cy="465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27583" y="5532307"/>
                <a:ext cx="179465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latin typeface="Cambria Math"/>
                            </a:rPr>
                            <m:t>=2</m:t>
                          </m:r>
                        </m:e>
                        <m:sup>
                          <m:r>
                            <a:rPr lang="en-GB" sz="4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7583" y="5532301"/>
                <a:ext cx="1794658" cy="76944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058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1"/>
                <a:ext cx="8640960" cy="3150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 smtClean="0">
                    <a:solidFill>
                      <a:srgbClr val="000000"/>
                    </a:solidFill>
                  </a:rPr>
                  <a:t>Simplify</a:t>
                </a:r>
              </a:p>
              <a:p>
                <a:pPr algn="ctr"/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GB" sz="6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</m:t>
                    </m:r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en-GB" sz="660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640960" cy="3150863"/>
              </a:xfrm>
              <a:prstGeom prst="rect">
                <a:avLst/>
              </a:prstGeom>
              <a:blipFill rotWithShape="1">
                <a:blip r:embed="rId2"/>
                <a:stretch>
                  <a:fillRect t="-6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699792" y="4155331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Give at least two equivalent answers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902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1"/>
                <a:ext cx="8640960" cy="3150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 smtClean="0">
                    <a:solidFill>
                      <a:srgbClr val="000000"/>
                    </a:solidFill>
                  </a:rPr>
                  <a:t>Simplify</a:t>
                </a:r>
              </a:p>
              <a:p>
                <a:pPr algn="ctr"/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GB" sz="6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</m:t>
                    </m:r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en-GB" sz="660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640960" cy="3150863"/>
              </a:xfrm>
              <a:prstGeom prst="rect">
                <a:avLst/>
              </a:prstGeom>
              <a:blipFill rotWithShape="1">
                <a:blip r:embed="rId3"/>
                <a:stretch>
                  <a:fillRect t="-6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9512" y="3501008"/>
                <a:ext cx="4104456" cy="189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×2×2×2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×2×2×2×2</m:t>
                          </m:r>
                          <m: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501008"/>
                <a:ext cx="4104456" cy="18918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V="1">
            <a:off x="827586" y="4725144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350012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350012" y="4725144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859895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930326" y="4725144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411760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11760" y="4718109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915817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84906" y="5392814"/>
                <a:ext cx="1158907" cy="1048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4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901" y="5392808"/>
                <a:ext cx="1158907" cy="104842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87164" y="4293102"/>
                <a:ext cx="875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4−</m:t>
                          </m:r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64" y="4293096"/>
                <a:ext cx="875496" cy="465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27583" y="5532307"/>
                <a:ext cx="179465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=2</m:t>
                          </m:r>
                        </m:e>
                        <m:sup>
                          <m:r>
                            <a:rPr lang="en-GB" sz="4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4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7583" y="5532301"/>
                <a:ext cx="1794658" cy="76944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096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1"/>
                <a:ext cx="8640960" cy="3150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 smtClean="0">
                    <a:solidFill>
                      <a:srgbClr val="000000"/>
                    </a:solidFill>
                  </a:rPr>
                  <a:t>Simplify</a:t>
                </a:r>
              </a:p>
              <a:p>
                <a:pPr algn="ctr"/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GB" sz="6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</m:t>
                    </m:r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en-GB" sz="660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640960" cy="3150863"/>
              </a:xfrm>
              <a:prstGeom prst="rect">
                <a:avLst/>
              </a:prstGeom>
              <a:blipFill rotWithShape="1">
                <a:blip r:embed="rId2"/>
                <a:stretch>
                  <a:fillRect t="-6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555776" y="4138772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Give </a:t>
            </a:r>
            <a:r>
              <a:rPr lang="en-GB" sz="2000" dirty="0" smtClean="0">
                <a:solidFill>
                  <a:srgbClr val="000000"/>
                </a:solidFill>
              </a:rPr>
              <a:t>at least two </a:t>
            </a:r>
            <a:r>
              <a:rPr lang="en-GB" sz="2000" dirty="0">
                <a:solidFill>
                  <a:srgbClr val="000000"/>
                </a:solidFill>
              </a:rPr>
              <a:t>equivalent answers </a:t>
            </a:r>
          </a:p>
        </p:txBody>
      </p:sp>
    </p:spTree>
    <p:extLst>
      <p:ext uri="{BB962C8B-B14F-4D97-AF65-F5344CB8AC3E}">
        <p14:creationId xmlns:p14="http://schemas.microsoft.com/office/powerpoint/2010/main" val="307044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1"/>
                <a:ext cx="8640960" cy="3150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 smtClean="0">
                    <a:solidFill>
                      <a:srgbClr val="000000"/>
                    </a:solidFill>
                  </a:rPr>
                  <a:t>Simplify</a:t>
                </a:r>
              </a:p>
              <a:p>
                <a:pPr algn="ctr"/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GB" sz="6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</m:t>
                    </m:r>
                    <m:sSup>
                      <m:sSupPr>
                        <m:ctrlP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6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en-GB" sz="660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66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640960" cy="3150863"/>
              </a:xfrm>
              <a:prstGeom prst="rect">
                <a:avLst/>
              </a:prstGeom>
              <a:blipFill rotWithShape="1">
                <a:blip r:embed="rId3"/>
                <a:stretch>
                  <a:fillRect t="-6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9512" y="3501008"/>
                <a:ext cx="4104456" cy="189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×2×2×2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×2×2×2×2×2</m:t>
                          </m:r>
                          <m: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501008"/>
                <a:ext cx="4104456" cy="18918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V="1">
            <a:off x="611562" y="4738178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350012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115616" y="4725144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859895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612893" y="4715863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411760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51852" y="4718109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915817" y="4293096"/>
            <a:ext cx="144016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84906" y="5392814"/>
                <a:ext cx="1158907" cy="1053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4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901" y="5392808"/>
                <a:ext cx="1158907" cy="104842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87164" y="4293102"/>
                <a:ext cx="875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4−</m:t>
                          </m:r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64" y="4293096"/>
                <a:ext cx="875496" cy="465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27583" y="5532307"/>
                <a:ext cx="179465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=2</m:t>
                          </m:r>
                        </m:e>
                        <m:sup>
                          <m:r>
                            <a:rPr lang="en-GB" sz="4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4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7583" y="5532301"/>
                <a:ext cx="1794658" cy="76944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636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 summary…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−3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918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Title: Negative Indices 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Copy and complete the pattern in your books: </a:t>
            </a:r>
            <a:endParaRPr lang="en-GB" sz="2800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90793726"/>
                  </p:ext>
                </p:extLst>
              </p:nvPr>
            </p:nvGraphicFramePr>
            <p:xfrm>
              <a:off x="1763690" y="2492902"/>
              <a:ext cx="6095997" cy="1723263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 smtClean="0"/>
                        </a:p>
                        <a:p>
                          <a:pPr algn="l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GB" sz="2400" smtClean="0">
                                        <a:latin typeface="Cambria Math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dirty="0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90793726"/>
                  </p:ext>
                </p:extLst>
              </p:nvPr>
            </p:nvGraphicFramePr>
            <p:xfrm>
              <a:off x="1763688" y="2492896"/>
              <a:ext cx="6095997" cy="1748727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</a:tblGrid>
                  <a:tr h="8556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714" r="-801802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714" r="-701802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714" r="-601802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714" r="-501802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6429" t="-714" r="-397321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00901" t="-714" r="-300901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600901" t="-714" r="-200901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00901" t="-714" r="-100901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00901" t="-714" r="-901" b="-105000"/>
                          </a:stretch>
                        </a:blipFill>
                      </a:tcPr>
                    </a:tc>
                  </a:tr>
                  <a:tr h="8930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95918" r="-8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95918" r="-7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95918" r="-6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95918" r="-5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6429" t="-95918" r="-3973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00901" t="-95918" r="-300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600901" t="-95918" r="-200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00901" t="-95918" r="-100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00901" t="-95918" r="-90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1835698" y="3429000"/>
            <a:ext cx="5040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572001" y="3429000"/>
            <a:ext cx="5040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940154" y="3429000"/>
            <a:ext cx="5040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588226" y="3429000"/>
            <a:ext cx="5040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219272" y="2527800"/>
            <a:ext cx="5040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284730" y="2523964"/>
            <a:ext cx="5040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851920" y="2523964"/>
            <a:ext cx="5040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559014" y="4835299"/>
                <a:ext cx="4720780" cy="14007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6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6000" b="0" i="1" smtClean="0">
                            <a:latin typeface="Cambria Math"/>
                          </a:rPr>
                          <m:t>−5</m:t>
                        </m:r>
                      </m:sup>
                    </m:sSup>
                    <m:r>
                      <a:rPr lang="en-GB" sz="6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6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6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6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60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GB" sz="60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den>
                    </m:f>
                    <m:r>
                      <a:rPr lang="en-GB" sz="6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6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6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6000" b="0" i="1" smtClean="0">
                            <a:latin typeface="Cambria Math"/>
                          </a:rPr>
                          <m:t>32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13" y="4835299"/>
                <a:ext cx="4720780" cy="140076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ular Callout 18"/>
          <p:cNvSpPr/>
          <p:nvPr/>
        </p:nvSpPr>
        <p:spPr>
          <a:xfrm>
            <a:off x="252856" y="4730673"/>
            <a:ext cx="1800200" cy="1296144"/>
          </a:xfrm>
          <a:prstGeom prst="wedgeRectCallout">
            <a:avLst>
              <a:gd name="adj1" fmla="val 82159"/>
              <a:gd name="adj2" fmla="val -16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252859" y="4748419"/>
            <a:ext cx="17961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This is know an  “Index Form</a:t>
            </a:r>
            <a:r>
              <a:rPr lang="en-GB" sz="2400" dirty="0" smtClean="0"/>
              <a:t>” </a:t>
            </a:r>
            <a:endParaRPr lang="en-GB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7362147" y="4653136"/>
            <a:ext cx="1224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 smtClean="0"/>
          </a:p>
          <a:p>
            <a:pPr algn="ctr"/>
            <a:endParaRPr lang="en-GB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7558461" y="4661102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 smtClean="0"/>
          </a:p>
          <a:p>
            <a:pPr algn="ctr"/>
            <a:r>
              <a:rPr lang="en-GB" sz="1200" dirty="0" smtClean="0"/>
              <a:t>”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33532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9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Negative Indices 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u="sng" dirty="0" smtClean="0"/>
                  <a:t>Worked Examples </a:t>
                </a:r>
              </a:p>
              <a:p>
                <a:pPr marL="0" indent="0">
                  <a:buNone/>
                </a:pPr>
                <a:endParaRPr lang="en-GB" u="sng" dirty="0"/>
              </a:p>
              <a:p>
                <a:pPr marL="0" indent="0">
                  <a:buNone/>
                </a:pPr>
                <a:r>
                  <a:rPr lang="en-GB" sz="1800" b="1" dirty="0" smtClean="0">
                    <a:solidFill>
                      <a:srgbClr val="FF0000"/>
                    </a:solidFill>
                  </a:rPr>
                  <a:t>Evaluate: </a:t>
                </a:r>
              </a:p>
              <a:p>
                <a:pPr marL="0" indent="0">
                  <a:buNone/>
                </a:pPr>
                <a:endParaRPr lang="en-GB" sz="1800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𝟓</m:t>
                          </m:r>
                        </m:e>
                        <m:sup>
                          <m:r>
                            <a:rPr lang="en-GB" sz="3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3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18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  <a:blipFill rotWithShape="1">
                <a:blip r:embed="rId3"/>
                <a:stretch>
                  <a:fillRect l="-3704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724400" y="1628800"/>
                <a:ext cx="4114800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u="sng" kern="0" dirty="0" smtClean="0">
                    <a:solidFill>
                      <a:srgbClr val="000000"/>
                    </a:solidFill>
                  </a:rPr>
                  <a:t>Your Turn </a:t>
                </a:r>
              </a:p>
              <a:p>
                <a:pPr marL="0" indent="0">
                  <a:buFontTx/>
                  <a:buNone/>
                </a:pPr>
                <a:endParaRPr lang="en-GB" u="sng" kern="0" dirty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:r>
                  <a:rPr lang="en-GB" sz="1800" b="1" kern="0" dirty="0" smtClean="0">
                    <a:solidFill>
                      <a:srgbClr val="FF0000"/>
                    </a:solidFill>
                  </a:rPr>
                  <a:t>Evaluate: </a:t>
                </a:r>
              </a:p>
              <a:p>
                <a:pPr marL="0" indent="0">
                  <a:buFontTx/>
                  <a:buNone/>
                </a:pPr>
                <a:endParaRPr lang="en-GB" sz="1800" b="1" kern="0" dirty="0">
                  <a:solidFill>
                    <a:srgbClr val="FF0000"/>
                  </a:solidFill>
                </a:endParaRP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1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b="1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𝟒</m:t>
                          </m:r>
                        </m:e>
                        <m:sup>
                          <m:r>
                            <a:rPr lang="en-GB" sz="3600" b="1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3600" b="1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1800" b="1" kern="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1628800"/>
                <a:ext cx="4114800" cy="4525963"/>
              </a:xfrm>
              <a:prstGeom prst="rect">
                <a:avLst/>
              </a:prstGeom>
              <a:blipFill rotWithShape="1">
                <a:blip r:embed="rId4"/>
                <a:stretch>
                  <a:fillRect l="-3704" t="-17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153294" cy="1159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86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True or False Quiz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Mini Whiteboards Ready…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92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True or False?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6"/>
                <a:ext cx="843528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3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38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en-GB" sz="138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13800" b="0" i="1" smtClean="0">
                          <a:latin typeface="Cambria Math"/>
                        </a:rPr>
                        <m:t>=−49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6"/>
                <a:ext cx="843528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199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True or False?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3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38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en-GB" sz="138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13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3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38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336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True or False?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15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15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1500" b="0" i="1" smtClean="0">
                                  <a:latin typeface="Cambria Math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15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11500" b="0" i="1" smtClean="0"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431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True or False?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3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38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en-GB" sz="138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13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3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3800" b="0" i="1" smtClean="0">
                              <a:latin typeface="Cambria Math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151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True or False?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15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5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1500" b="0" i="1" smtClean="0">
                              <a:latin typeface="Cambria Math"/>
                            </a:rPr>
                            <m:t>−4</m:t>
                          </m:r>
                        </m:sup>
                      </m:sSup>
                      <m:r>
                        <a:rPr lang="en-GB" sz="115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15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5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15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42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20179516"/>
                  </p:ext>
                </p:extLst>
              </p:nvPr>
            </p:nvGraphicFramePr>
            <p:xfrm>
              <a:off x="179512" y="116632"/>
              <a:ext cx="7344816" cy="5078223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3672408"/>
                    <a:gridCol w="3672408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GB" sz="2400" b="1" i="0" dirty="0" smtClean="0">
                                    <a:latin typeface="Calibri" panose="020F0502020204030204" pitchFamily="34" charset="0"/>
                                  </a:rPr>
                                  <m:t>Evaluate</m:t>
                                </m:r>
                              </m:oMath>
                            </m:oMathPara>
                          </a14:m>
                          <a:endParaRPr lang="en-GB" sz="2400" b="1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i="0" dirty="0" smtClean="0">
                              <a:latin typeface="Calibri" panose="020F0502020204030204" pitchFamily="34" charset="0"/>
                            </a:rPr>
                            <a:t>Write in INDEX form </a:t>
                          </a:r>
                          <a:endParaRPr lang="en-GB" sz="2400" b="1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64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4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9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How many equivalent</a:t>
                          </a:r>
                          <a:r>
                            <a:rPr lang="en-GB" baseline="0" dirty="0" smtClean="0"/>
                            <a:t> answers can you find for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i="1" baseline="0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baseline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b="0" i="1" baseline="0" smtClean="0">
                                      <a:latin typeface="Cambria Math"/>
                                    </a:rPr>
                                    <m:t>64</m:t>
                                  </m:r>
                                </m:den>
                              </m:f>
                              <m:r>
                                <a:rPr lang="en-GB" b="0" i="1" baseline="0" smtClean="0">
                                  <a:latin typeface="Cambria Math"/>
                                </a:rPr>
                                <m:t>?</m:t>
                              </m:r>
                            </m:oMath>
                          </a14:m>
                          <a:endParaRPr lang="en-GB" dirty="0" smtClean="0"/>
                        </a:p>
                        <a:p>
                          <a:pPr algn="ctr"/>
                          <a:r>
                            <a:rPr lang="en-GB" dirty="0" smtClean="0"/>
                            <a:t>What are they?</a:t>
                          </a:r>
                          <a:r>
                            <a:rPr lang="en-GB" baseline="0" dirty="0" smtClean="0"/>
                            <a:t> </a:t>
                          </a:r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20179516"/>
                  </p:ext>
                </p:extLst>
              </p:nvPr>
            </p:nvGraphicFramePr>
            <p:xfrm>
              <a:off x="179512" y="116632"/>
              <a:ext cx="7344816" cy="5078223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3672408"/>
                    <a:gridCol w="3672408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667" r="-100000" b="-10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i="0" dirty="0" smtClean="0">
                              <a:latin typeface="Calibri" panose="020F0502020204030204" pitchFamily="34" charset="0"/>
                            </a:rPr>
                            <a:t>Write in INDEX form </a:t>
                          </a:r>
                          <a:endParaRPr lang="en-GB" sz="2400" b="1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79048" r="-100000" b="-63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79048" r="-166" b="-63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79048" r="-100000" b="-53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179048" r="-166" b="-53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79048" r="-100000" b="-43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279048" r="-166" b="-43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379048" r="-100000" b="-33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379048" r="-166" b="-33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479048" r="-100000" b="-23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479048" r="-166" b="-237143"/>
                          </a:stretch>
                        </a:blipFill>
                      </a:tcPr>
                    </a:tc>
                  </a:tr>
                  <a:tr h="66579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557798" r="-100000" b="-1284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557798" r="-166" b="-128440"/>
                          </a:stretch>
                        </a:blipFill>
                      </a:tcPr>
                    </a:tc>
                  </a:tr>
                  <a:tr h="75482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578226" r="-83" b="-1290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 rot="16200000">
            <a:off x="5708451" y="2689464"/>
            <a:ext cx="507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0000"/>
                </a:solidFill>
              </a:rPr>
              <a:t>Independent Practise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2" y="5805264"/>
            <a:ext cx="895809" cy="900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76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7558" y="1340768"/>
                <a:ext cx="8208912" cy="5699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000000"/>
                    </a:solidFill>
                  </a:rPr>
                  <a:t>In Science you have seen the following units given for the following quantities: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Velocity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Acceleration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Density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−3</m:t>
                        </m:r>
                      </m:sup>
                    </m:sSup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Energy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Joule</m:t>
                        </m:r>
                      </m:e>
                    </m:d>
                    <m:r>
                      <a:rPr lang="en-GB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2 </m:t>
                        </m:r>
                      </m:sup>
                    </m:sSup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Force (Newton)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𝑚</m:t>
                    </m:r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Power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Wat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Pressure (Pascal)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−2</m:t>
                            </m:r>
                          </m:sup>
                        </m:s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Write these units in their fractional form</a:t>
                </a: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58" y="1340768"/>
                <a:ext cx="8208912" cy="5699124"/>
              </a:xfrm>
              <a:prstGeom prst="rect">
                <a:avLst/>
              </a:prstGeom>
              <a:blipFill rotWithShape="1">
                <a:blip r:embed="rId2"/>
                <a:stretch>
                  <a:fillRect l="-668" t="-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86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More Practise: </a:t>
            </a:r>
            <a:r>
              <a:rPr lang="en-GB" sz="2800" dirty="0" smtClean="0"/>
              <a:t>Write </a:t>
            </a:r>
            <a:r>
              <a:rPr lang="en-GB" sz="2800" dirty="0" smtClean="0"/>
              <a:t>the following in </a:t>
            </a:r>
            <a:r>
              <a:rPr lang="en-GB" sz="2800" b="1" dirty="0" smtClean="0">
                <a:solidFill>
                  <a:srgbClr val="FF0000"/>
                </a:solidFill>
              </a:rPr>
              <a:t>INDEX</a:t>
            </a:r>
            <a:r>
              <a:rPr lang="en-GB" sz="2800" dirty="0" smtClean="0"/>
              <a:t> form.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87611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5624257"/>
                  </p:ext>
                </p:extLst>
              </p:nvPr>
            </p:nvGraphicFramePr>
            <p:xfrm>
              <a:off x="899592" y="1268760"/>
              <a:ext cx="2376264" cy="4455288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712879"/>
                    <a:gridCol w="1663385"/>
                  </a:tblGrid>
                  <a:tr h="6212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1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smtClean="0">
                                            <a:latin typeface="Cambria Math"/>
                                          </a:rPr>
                                          <m:t>15</m:t>
                                        </m:r>
                                      </m:e>
                                      <m:sup>
                                        <m:r>
                                          <a:rPr lang="en-GB" sz="1800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19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2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144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3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64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4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5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800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5624257"/>
                  </p:ext>
                </p:extLst>
              </p:nvPr>
            </p:nvGraphicFramePr>
            <p:xfrm>
              <a:off x="899592" y="1268760"/>
              <a:ext cx="2376264" cy="4494404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712879"/>
                    <a:gridCol w="1663385"/>
                  </a:tblGrid>
                  <a:tr h="9203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1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3311" r="-368" b="-388742"/>
                          </a:stretch>
                        </a:blipFill>
                      </a:tcPr>
                    </a:tc>
                  </a:tr>
                  <a:tr h="8793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2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108333" r="-368" b="-307639"/>
                          </a:stretch>
                        </a:blipFill>
                      </a:tcPr>
                    </a:tc>
                  </a:tr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3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206897" r="-368" b="-205517"/>
                          </a:stretch>
                        </a:blipFill>
                      </a:tcPr>
                    </a:tc>
                  </a:tr>
                  <a:tr h="9324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4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290850" r="-368" b="-94771"/>
                          </a:stretch>
                        </a:blipFill>
                      </a:tcPr>
                    </a:tc>
                  </a:tr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5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415278" r="-368" b="-69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8976023"/>
                  </p:ext>
                </p:extLst>
              </p:nvPr>
            </p:nvGraphicFramePr>
            <p:xfrm>
              <a:off x="5004048" y="1268760"/>
              <a:ext cx="2376264" cy="4443476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12879"/>
                    <a:gridCol w="1663385"/>
                  </a:tblGrid>
                  <a:tr h="6589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6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  <a:tr h="7118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7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66391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8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𝑎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6589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9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4027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+4</m:t>
                                    </m:r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+4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8976023"/>
                  </p:ext>
                </p:extLst>
              </p:nvPr>
            </p:nvGraphicFramePr>
            <p:xfrm>
              <a:off x="5004048" y="1268760"/>
              <a:ext cx="2376264" cy="4443476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12879"/>
                    <a:gridCol w="1663385"/>
                  </a:tblGrid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6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3223" t="-3448" b="-403448"/>
                          </a:stretch>
                        </a:blipFill>
                      </a:tcPr>
                    </a:tc>
                  </a:tr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7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3223" t="-104167" b="-306250"/>
                          </a:stretch>
                        </a:blipFill>
                      </a:tcPr>
                    </a:tc>
                  </a:tr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8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3223" t="-202759" b="-204138"/>
                          </a:stretch>
                        </a:blipFill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9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  <a:p>
                          <a:pPr/>
                          <a:endParaRPr lang="en-GB" dirty="0" smtClean="0"/>
                        </a:p>
                        <a:p>
                          <a:pPr/>
                          <a:endParaRPr lang="en-GB" dirty="0"/>
                        </a:p>
                      </a:txBody>
                      <a:tcPr/>
                    </a:tc>
                  </a:tr>
                  <a:tr h="8856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3223" t="-406207" b="-69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1187624" y="6113572"/>
            <a:ext cx="6622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Challenge: How many equivalent answers can you find for Q3?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012160" y="3933056"/>
                <a:ext cx="1088183" cy="6619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GB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933056"/>
                <a:ext cx="1088183" cy="6619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007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Mark your work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87611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2029920"/>
                  </p:ext>
                </p:extLst>
              </p:nvPr>
            </p:nvGraphicFramePr>
            <p:xfrm>
              <a:off x="899592" y="1268760"/>
              <a:ext cx="2376264" cy="4455288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712879"/>
                    <a:gridCol w="1663385"/>
                  </a:tblGrid>
                  <a:tr h="6212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1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smtClean="0">
                                            <a:latin typeface="Cambria Math"/>
                                          </a:rPr>
                                          <m:t>15</m:t>
                                        </m:r>
                                      </m:e>
                                      <m:sup>
                                        <m:r>
                                          <a:rPr lang="en-GB" sz="1800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GB" sz="1800" b="1" i="0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0" smtClean="0">
                                        <a:latin typeface="Cambria Math"/>
                                      </a:rPr>
                                      <m:t>15</m:t>
                                    </m:r>
                                  </m:e>
                                  <m:sup>
                                    <m:r>
                                      <a:rPr lang="en-GB" sz="1800" b="0" i="0" smtClean="0"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b="0" i="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19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2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144</m:t>
                                    </m:r>
                                  </m:den>
                                </m:f>
                                <m:r>
                                  <a:rPr lang="en-GB" sz="1800" b="0" i="0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3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64</m:t>
                                    </m:r>
                                  </m:den>
                                </m:f>
                                <m:r>
                                  <a:rPr lang="en-GB" sz="1800" b="0" i="0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4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GB" sz="1800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5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800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GB" sz="1800" b="0" i="0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2029920"/>
                  </p:ext>
                </p:extLst>
              </p:nvPr>
            </p:nvGraphicFramePr>
            <p:xfrm>
              <a:off x="899592" y="1268760"/>
              <a:ext cx="2376264" cy="4455288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712879"/>
                    <a:gridCol w="1663385"/>
                  </a:tblGrid>
                  <a:tr h="8811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1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3448" r="-368" b="-404138"/>
                          </a:stretch>
                        </a:blipFill>
                      </a:tcPr>
                    </a:tc>
                  </a:tr>
                  <a:tr h="8793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2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104167" r="-368" b="-306944"/>
                          </a:stretch>
                        </a:blipFill>
                      </a:tcPr>
                    </a:tc>
                  </a:tr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3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204167" r="-368" b="-206944"/>
                          </a:stretch>
                        </a:blipFill>
                      </a:tcPr>
                    </a:tc>
                  </a:tr>
                  <a:tr h="9324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4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286275" r="-368" b="-94771"/>
                          </a:stretch>
                        </a:blipFill>
                      </a:tcPr>
                    </a:tc>
                  </a:tr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5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407586" r="-36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2432043"/>
                  </p:ext>
                </p:extLst>
              </p:nvPr>
            </p:nvGraphicFramePr>
            <p:xfrm>
              <a:off x="5364088" y="1268760"/>
              <a:ext cx="2376264" cy="4472178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12879"/>
                    <a:gridCol w="1663385"/>
                  </a:tblGrid>
                  <a:tr h="6589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6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GB" b="1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0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x</m:t>
                                    </m:r>
                                  </m:e>
                                  <m:sup>
                                    <m:r>
                                      <a:rPr lang="en-GB" b="0" i="0" smtClean="0">
                                        <a:latin typeface="Cambria Math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  <a:tr h="7118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7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GB" b="0" i="1" smtClean="0">
                                    <a:latin typeface="Cambria Math"/>
                                  </a:rPr>
                                  <m:t>=0.5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66391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8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mtClean="0">
                                            <a:latin typeface="Cambria Math"/>
                                          </a:rPr>
                                          <m:t>𝑎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6589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9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4027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+2)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2432043"/>
                  </p:ext>
                </p:extLst>
              </p:nvPr>
            </p:nvGraphicFramePr>
            <p:xfrm>
              <a:off x="5364088" y="1268760"/>
              <a:ext cx="2376264" cy="4472178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12879"/>
                    <a:gridCol w="1663385"/>
                  </a:tblGrid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6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223" t="-3448" b="-406207"/>
                          </a:stretch>
                        </a:blipFill>
                      </a:tcPr>
                    </a:tc>
                  </a:tr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7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223" t="-104167" b="-309028"/>
                          </a:stretch>
                        </a:blipFill>
                      </a:tcPr>
                    </a:tc>
                  </a:tr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8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223" t="-202759" b="-206897"/>
                          </a:stretch>
                        </a:blipFill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9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  <a:p>
                          <a:pPr/>
                          <a:endParaRPr lang="en-GB" dirty="0" smtClean="0"/>
                        </a:p>
                        <a:p>
                          <a:pPr/>
                          <a:endParaRPr lang="en-GB" dirty="0"/>
                        </a:p>
                      </a:txBody>
                      <a:tcPr/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223" t="-392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1187624" y="6113572"/>
            <a:ext cx="6558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Challenge: How many equivalent answers </a:t>
            </a:r>
            <a:r>
              <a:rPr lang="en-GB" dirty="0" smtClean="0">
                <a:solidFill>
                  <a:srgbClr val="000000"/>
                </a:solidFill>
              </a:rPr>
              <a:t>did </a:t>
            </a:r>
            <a:r>
              <a:rPr lang="en-GB" dirty="0">
                <a:solidFill>
                  <a:srgbClr val="000000"/>
                </a:solidFill>
              </a:rPr>
              <a:t>you find for Q3?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012160" y="3933056"/>
                <a:ext cx="12100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933056"/>
                <a:ext cx="1210011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/>
          <a:lstStyle/>
          <a:p>
            <a:r>
              <a:rPr lang="en-GB" dirty="0" smtClean="0"/>
              <a:t>Discuss: </a:t>
            </a:r>
            <a:br>
              <a:rPr lang="en-GB" dirty="0" smtClean="0"/>
            </a:br>
            <a:r>
              <a:rPr lang="en-GB" dirty="0" smtClean="0"/>
              <a:t>How can you show that the following has the value of 9 without a calculator?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52382" y="3789040"/>
                <a:ext cx="2016193" cy="18978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8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48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48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48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48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379" y="3789040"/>
                <a:ext cx="2016193" cy="189789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14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 txBox="1">
                <a:spLocks noGrp="1"/>
              </p:cNvSpPr>
              <p:nvPr>
                <p:ph idx="1"/>
              </p:nvPr>
            </p:nvSpPr>
            <p:spPr>
              <a:xfrm>
                <a:off x="971600" y="1628800"/>
                <a:ext cx="7483972" cy="24647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8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48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48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48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48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4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4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48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48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48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4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4800" b="0" i="1" smtClean="0">
                          <a:latin typeface="Cambria Math"/>
                        </a:rPr>
                        <m:t> = </m:t>
                      </m:r>
                      <m:f>
                        <m:fPr>
                          <m:ctrlPr>
                            <a:rPr lang="en-GB" sz="4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GB" sz="4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4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48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48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GB" sz="4800" b="0" i="1" smtClean="0">
                          <a:latin typeface="Cambria Math"/>
                        </a:rPr>
                        <m:t> =9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600" y="1628800"/>
                <a:ext cx="7483972" cy="246471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693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In your books, write the following in simplified </a:t>
            </a:r>
            <a:r>
              <a:rPr lang="en-GB" sz="2000" b="1" dirty="0" smtClean="0">
                <a:solidFill>
                  <a:srgbClr val="FF0000"/>
                </a:solidFill>
              </a:rPr>
              <a:t>fractional</a:t>
            </a:r>
            <a:r>
              <a:rPr lang="en-GB" sz="2000" dirty="0" smtClean="0"/>
              <a:t> form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87611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9545808"/>
                  </p:ext>
                </p:extLst>
              </p:nvPr>
            </p:nvGraphicFramePr>
            <p:xfrm>
              <a:off x="899592" y="1268760"/>
              <a:ext cx="2376264" cy="5056824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712879"/>
                    <a:gridCol w="1663385"/>
                  </a:tblGrid>
                  <a:tr h="6212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1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b="0" dirty="0" smtClean="0"/>
                        </a:p>
                        <a:p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19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2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sz="180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1800" b="0" i="1" smtClean="0">
                                                <a:latin typeface="Cambria Math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GB" sz="1800" b="0" i="1" smtClean="0">
                                                <a:latin typeface="Cambria Math"/>
                                              </a:rPr>
                                              <m:t>5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3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4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5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sz="180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1800" b="0" i="1" smtClean="0">
                                                <a:latin typeface="Cambria Math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GB" sz="1800" b="0" i="1" smtClean="0">
                                                <a:latin typeface="Cambria Math"/>
                                              </a:rPr>
                                              <m:t>5</m:t>
                                            </m:r>
                                          </m:den>
                                        </m:f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9545808"/>
                  </p:ext>
                </p:extLst>
              </p:nvPr>
            </p:nvGraphicFramePr>
            <p:xfrm>
              <a:off x="899592" y="1268760"/>
              <a:ext cx="2376264" cy="5056824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712879"/>
                    <a:gridCol w="1663385"/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1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3333" r="-368" b="-453333"/>
                          </a:stretch>
                        </a:blipFill>
                      </a:tcPr>
                    </a:tc>
                  </a:tr>
                  <a:tr h="10362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2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91176" r="-368" b="-300000"/>
                          </a:stretch>
                        </a:blipFill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3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216667" r="-368" b="-240000"/>
                          </a:stretch>
                        </a:blipFill>
                      </a:tcPr>
                    </a:tc>
                  </a:tr>
                  <a:tr h="11555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4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250000" r="-368" b="-89474"/>
                          </a:stretch>
                        </a:blipFill>
                      </a:tcPr>
                    </a:tc>
                  </a:tr>
                  <a:tr h="10362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5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3382" t="-391176" r="-36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6874204"/>
                  </p:ext>
                </p:extLst>
              </p:nvPr>
            </p:nvGraphicFramePr>
            <p:xfrm>
              <a:off x="5148064" y="1268762"/>
              <a:ext cx="2376264" cy="5189539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12879"/>
                    <a:gridCol w="1663385"/>
                  </a:tblGrid>
                  <a:tr h="6589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6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0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0" smtClean="0">
                                                <a:latin typeface="Cambria Math"/>
                                              </a:rPr>
                                              <m:t>5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b="0" i="0" smtClean="0"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  <a:tr h="7118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7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66391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8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+5)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6589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9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  <m:f>
                                          <m:fPr>
                                            <m:ctrlPr>
                                              <a:rPr lang="en-GB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5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4027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  <m:f>
                                          <m:fPr>
                                            <m:ctrlPr>
                                              <a:rPr lang="en-GB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5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6874204"/>
                  </p:ext>
                </p:extLst>
              </p:nvPr>
            </p:nvGraphicFramePr>
            <p:xfrm>
              <a:off x="5148064" y="1268760"/>
              <a:ext cx="2376264" cy="5189539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12879"/>
                    <a:gridCol w="1663385"/>
                  </a:tblGrid>
                  <a:tr h="10362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6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2857" t="-2941" r="-366" b="-401176"/>
                          </a:stretch>
                        </a:blipFill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7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2857" t="-116667" r="-366" b="-354667"/>
                          </a:stretch>
                        </a:blipFill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8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2857" t="-216667" r="-366" b="-254667"/>
                          </a:stretch>
                        </a:blipFill>
                      </a:tcPr>
                    </a:tc>
                  </a:tr>
                  <a:tr h="13105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9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2857" t="-220930" r="-366" b="-77674"/>
                          </a:stretch>
                        </a:blipFill>
                      </a:tcPr>
                    </a:tc>
                  </a:tr>
                  <a:tr h="10139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2857" t="-415663" r="-366" b="-60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8655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Mark your work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5861982"/>
                  </p:ext>
                </p:extLst>
              </p:nvPr>
            </p:nvGraphicFramePr>
            <p:xfrm>
              <a:off x="899592" y="1268760"/>
              <a:ext cx="2376264" cy="4175762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712879"/>
                    <a:gridCol w="1663385"/>
                  </a:tblGrid>
                  <a:tr h="6212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1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dirty="0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dirty="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dirty="0" smtClean="0">
                                        <a:latin typeface="Cambria Math"/>
                                      </a:rPr>
                                      <m:t>125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19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2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3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 smtClean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4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  <m:sSup>
                                      <m:sSupPr>
                                        <m:ctrlPr>
                                          <a:rPr lang="en-GB" sz="18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 smtClean="0"/>
                        </a:p>
                      </a:txBody>
                      <a:tcPr/>
                    </a:tc>
                  </a:tr>
                  <a:tr h="621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5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125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5861982"/>
                  </p:ext>
                </p:extLst>
              </p:nvPr>
            </p:nvGraphicFramePr>
            <p:xfrm>
              <a:off x="899592" y="1268760"/>
              <a:ext cx="2376264" cy="4175762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712879"/>
                    <a:gridCol w="1663385"/>
                  </a:tblGrid>
                  <a:tr h="8811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1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3448" r="-368" b="-37310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2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142857" r="-368" b="-415238"/>
                          </a:stretch>
                        </a:blipFill>
                      </a:tcPr>
                    </a:tc>
                  </a:tr>
                  <a:tr h="8866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3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175862" r="-368" b="-200690"/>
                          </a:stretch>
                        </a:blipFill>
                      </a:tcPr>
                    </a:tc>
                  </a:tr>
                  <a:tr h="8811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4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275862" r="-368" b="-100690"/>
                          </a:stretch>
                        </a:blipFill>
                      </a:tcPr>
                    </a:tc>
                  </a:tr>
                  <a:tr h="8866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 smtClean="0"/>
                            <a:t>5</a:t>
                          </a:r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3382" t="-375862" r="-368" b="-69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6754193"/>
                  </p:ext>
                </p:extLst>
              </p:nvPr>
            </p:nvGraphicFramePr>
            <p:xfrm>
              <a:off x="5148064" y="1268760"/>
              <a:ext cx="2376264" cy="4433064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12879"/>
                    <a:gridCol w="1663385"/>
                  </a:tblGrid>
                  <a:tr h="6589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6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125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0" i="0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  <a:tr h="7118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7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  <a:tr h="66391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8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+10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+25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  <a:tr h="6589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9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25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49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  <a:tr h="4027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7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6754193"/>
                  </p:ext>
                </p:extLst>
              </p:nvPr>
            </p:nvGraphicFramePr>
            <p:xfrm>
              <a:off x="5148064" y="1268760"/>
              <a:ext cx="2376264" cy="4433064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12879"/>
                    <a:gridCol w="1663385"/>
                  </a:tblGrid>
                  <a:tr h="8866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6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2857" t="-3448" r="-366" b="-402069"/>
                          </a:stretch>
                        </a:blipFill>
                      </a:tcPr>
                    </a:tc>
                  </a:tr>
                  <a:tr h="8811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7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2857" t="-103448" r="-366" b="-302069"/>
                          </a:stretch>
                        </a:blipFill>
                      </a:tcPr>
                    </a:tc>
                  </a:tr>
                  <a:tr h="8856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8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2857" t="-203448" r="-366" b="-202069"/>
                          </a:stretch>
                        </a:blipFill>
                      </a:tcPr>
                    </a:tc>
                  </a:tr>
                  <a:tr h="8866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9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2857" t="-301370" r="-366" b="-100685"/>
                          </a:stretch>
                        </a:blipFill>
                      </a:tcPr>
                    </a:tc>
                  </a:tr>
                  <a:tr h="89287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 smtClean="0"/>
                            <a:t>10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2857" t="-401370" r="-366" b="-68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518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7558" y="1340768"/>
                <a:ext cx="8208912" cy="5699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In Science you have seen the following units given for the following quantities: </a:t>
                </a:r>
              </a:p>
              <a:p>
                <a:endParaRPr lang="en-GB" dirty="0"/>
              </a:p>
              <a:p>
                <a:pPr algn="ctr"/>
                <a:r>
                  <a:rPr lang="en-GB" dirty="0" smtClean="0"/>
                  <a:t>Velocity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(</m:t>
                        </m:r>
                        <m:r>
                          <a:rPr lang="en-GB" b="0" i="1" smtClean="0">
                            <a:latin typeface="Cambria Math"/>
                          </a:rPr>
                          <m:t>𝑚</m:t>
                        </m:r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  <m:r>
                          <a:rPr lang="en-GB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 smtClean="0"/>
                  <a:t>Acceleration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(</m:t>
                        </m:r>
                        <m:r>
                          <a:rPr lang="en-GB" b="0" i="1" smtClean="0">
                            <a:latin typeface="Cambria Math"/>
                          </a:rPr>
                          <m:t>𝑚</m:t>
                        </m:r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  <m:r>
                          <a:rPr lang="en-GB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 smtClean="0"/>
                  <a:t>Density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𝑘𝑔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−3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 smtClean="0"/>
                  <a:t>Energy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</a:rPr>
                          <m:t>Joule</m:t>
                        </m:r>
                      </m:e>
                    </m:d>
                    <m:r>
                      <a:rPr lang="en-GB" b="0" i="0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𝑘𝑔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  <m:r>
                          <a:rPr lang="en-GB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2 </m:t>
                        </m:r>
                      </m:sup>
                    </m:sSup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 smtClean="0"/>
                  <a:t>Force (Newton)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𝑘𝑔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𝑚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  <m:r>
                          <a:rPr lang="en-GB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 smtClean="0"/>
                  <a:t>Power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</a:rPr>
                          <m:t>Wat</m:t>
                        </m:r>
                        <m:r>
                          <a:rPr lang="en-GB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GB" i="1">
                        <a:latin typeface="Cambria Math"/>
                      </a:rPr>
                      <m:t>(</m:t>
                    </m:r>
                    <m:r>
                      <a:rPr lang="en-GB" i="1">
                        <a:latin typeface="Cambria Math"/>
                      </a:rPr>
                      <m:t>𝑘𝑔</m:t>
                    </m:r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  <m:r>
                          <a:rPr lang="en-GB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  <m:r>
                          <a:rPr lang="en-GB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/>
                      </a:rPr>
                      <m:t>)</m:t>
                    </m:r>
                  </m:oMath>
                </a14:m>
                <a:endParaRPr lang="en-GB" dirty="0"/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 smtClean="0"/>
                  <a:t>Pressure (Pascal)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(</m:t>
                    </m:r>
                    <m:r>
                      <a:rPr lang="en-GB" i="1">
                        <a:latin typeface="Cambria Math"/>
                      </a:rPr>
                      <m:t>𝑘𝑔</m:t>
                    </m:r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</a:rPr>
                              <m:t>−2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en-GB" i="1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 smtClean="0"/>
                  <a:t>Write these units in their fractional form</a:t>
                </a:r>
              </a:p>
              <a:p>
                <a:pPr algn="ctr"/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58" y="1340768"/>
                <a:ext cx="8208912" cy="5699124"/>
              </a:xfrm>
              <a:prstGeom prst="rect">
                <a:avLst/>
              </a:prstGeom>
              <a:blipFill rotWithShape="1">
                <a:blip r:embed="rId2"/>
                <a:stretch>
                  <a:fillRect l="-668" t="-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84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211</TotalTime>
  <Words>1210</Words>
  <Application>Microsoft Office PowerPoint</Application>
  <PresentationFormat>On-screen Show (4:3)</PresentationFormat>
  <Paragraphs>262</Paragraphs>
  <Slides>24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24</vt:i4>
      </vt:variant>
    </vt:vector>
  </HeadingPairs>
  <TitlesOfParts>
    <vt:vector size="4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3_Archway</vt:lpstr>
      <vt:lpstr>4_Archway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summary…</vt:lpstr>
      <vt:lpstr>Title: Negative Indices </vt:lpstr>
      <vt:lpstr>Negative Indices </vt:lpstr>
      <vt:lpstr>True or False Quiz </vt:lpstr>
      <vt:lpstr>True or False? </vt:lpstr>
      <vt:lpstr>True or False? </vt:lpstr>
      <vt:lpstr>True or False? </vt:lpstr>
      <vt:lpstr>True or False? </vt:lpstr>
      <vt:lpstr>True or False? </vt:lpstr>
      <vt:lpstr>Independent Practise </vt:lpstr>
      <vt:lpstr>PowerPoint Presentation</vt:lpstr>
      <vt:lpstr>More Practise: Write the following in INDEX form. </vt:lpstr>
      <vt:lpstr>Mark your work</vt:lpstr>
      <vt:lpstr>Discuss:  How can you show that the following has the value of 9 without a calculator? </vt:lpstr>
      <vt:lpstr>PowerPoint Presentation</vt:lpstr>
      <vt:lpstr>In your books, write the following in simplified fractional form</vt:lpstr>
      <vt:lpstr>Mark your work 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23</cp:revision>
  <dcterms:created xsi:type="dcterms:W3CDTF">2018-12-18T12:32:17Z</dcterms:created>
  <dcterms:modified xsi:type="dcterms:W3CDTF">2019-12-10T13:28:35Z</dcterms:modified>
</cp:coreProperties>
</file>