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theme/theme17.xml" ContentType="application/vnd.openxmlformats-officedocument.theme+xml"/>
  <Override PartName="/ppt/slideLayouts/slideLayout18.xml" ContentType="application/vnd.openxmlformats-officedocument.presentationml.slideLayout+xml"/>
  <Override PartName="/ppt/theme/theme1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  <p:sldMasterId id="2147483692" r:id="rId2"/>
    <p:sldMasterId id="2147483690" r:id="rId3"/>
    <p:sldMasterId id="2147483688" r:id="rId4"/>
    <p:sldMasterId id="2147483686" r:id="rId5"/>
    <p:sldMasterId id="2147483684" r:id="rId6"/>
    <p:sldMasterId id="2147483682" r:id="rId7"/>
    <p:sldMasterId id="2147483676" r:id="rId8"/>
    <p:sldMasterId id="2147483674" r:id="rId9"/>
    <p:sldMasterId id="2147483672" r:id="rId10"/>
    <p:sldMasterId id="2147483670" r:id="rId11"/>
    <p:sldMasterId id="2147483668" r:id="rId12"/>
    <p:sldMasterId id="2147483666" r:id="rId13"/>
    <p:sldMasterId id="2147483696" r:id="rId14"/>
    <p:sldMasterId id="2147483664" r:id="rId15"/>
    <p:sldMasterId id="2147483678" r:id="rId16"/>
    <p:sldMasterId id="2147483662" r:id="rId17"/>
    <p:sldMasterId id="2147483680" r:id="rId18"/>
  </p:sldMasterIdLst>
  <p:sldIdLst>
    <p:sldId id="265" r:id="rId19"/>
    <p:sldId id="256" r:id="rId20"/>
    <p:sldId id="266" r:id="rId21"/>
    <p:sldId id="264" r:id="rId22"/>
    <p:sldId id="267" r:id="rId23"/>
    <p:sldId id="263" r:id="rId24"/>
    <p:sldId id="268" r:id="rId25"/>
    <p:sldId id="262" r:id="rId26"/>
    <p:sldId id="269" r:id="rId27"/>
    <p:sldId id="261" r:id="rId28"/>
    <p:sldId id="270" r:id="rId29"/>
    <p:sldId id="260" r:id="rId30"/>
    <p:sldId id="273" r:id="rId31"/>
    <p:sldId id="259" r:id="rId32"/>
    <p:sldId id="271" r:id="rId33"/>
    <p:sldId id="258" r:id="rId34"/>
    <p:sldId id="272" r:id="rId35"/>
    <p:sldId id="257" r:id="rId3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>
        <p:scale>
          <a:sx n="99" d="100"/>
          <a:sy n="99" d="100"/>
        </p:scale>
        <p:origin x="-114" y="-30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theme" Target="theme/theme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402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6359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86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927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5259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8581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3143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5297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017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408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5093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891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5420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04555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7528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3413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05828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396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1116" t="27807" r="6655"/>
          <a:stretch/>
        </p:blipFill>
        <p:spPr>
          <a:xfrm>
            <a:off x="-16042" y="-368968"/>
            <a:ext cx="9930063" cy="170328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55378" y="73340"/>
            <a:ext cx="122330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65881" y="25214"/>
            <a:ext cx="7111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B9BD5">
                    <a:lumMod val="50000"/>
                  </a:srgbClr>
                </a:solidFill>
              </a:rPr>
              <a:t>GCSE Problems of the Day</a:t>
            </a:r>
            <a:r>
              <a:rPr lang="en-US" sz="4000" b="1" dirty="0">
                <a:solidFill>
                  <a:srgbClr val="ED7D31">
                    <a:lumMod val="50000"/>
                  </a:srgbClr>
                </a:solidFill>
              </a:rPr>
              <a:t>  </a:t>
            </a:r>
            <a:r>
              <a:rPr lang="en-US" sz="4000" b="1" dirty="0">
                <a:solidFill>
                  <a:prstClr val="white"/>
                </a:solidFill>
              </a:rPr>
              <a:t>2019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8847324" y="258358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9040560" y="233638"/>
            <a:ext cx="33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</a:rPr>
              <a:t>9</a:t>
            </a:r>
            <a:endParaRPr lang="en-GB" sz="4400" b="1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 rot="18452600">
            <a:off x="8458223" y="44204"/>
            <a:ext cx="678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B9BD5">
                    <a:lumMod val="50000"/>
                  </a:srgbClr>
                </a:solidFill>
              </a:rPr>
              <a:t>Day</a:t>
            </a:r>
            <a:endParaRPr lang="en-GB" sz="20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24" y="5833251"/>
            <a:ext cx="837854" cy="842218"/>
          </a:xfrm>
          <a:prstGeom prst="rect">
            <a:avLst/>
          </a:prstGeom>
        </p:spPr>
      </p:pic>
      <p:grpSp>
        <p:nvGrpSpPr>
          <p:cNvPr id="14" name="Group 13"/>
          <p:cNvGrpSpPr/>
          <p:nvPr userDrawn="1"/>
        </p:nvGrpSpPr>
        <p:grpSpPr>
          <a:xfrm>
            <a:off x="121758" y="1433805"/>
            <a:ext cx="319237" cy="461665"/>
            <a:chOff x="165801" y="1454816"/>
            <a:chExt cx="319237" cy="461665"/>
          </a:xfrm>
        </p:grpSpPr>
        <p:sp>
          <p:nvSpPr>
            <p:cNvPr id="15" name="TextBox 14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3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17" name="TextBox 16"/>
          <p:cNvSpPr txBox="1"/>
          <p:nvPr userDrawn="1"/>
        </p:nvSpPr>
        <p:spPr>
          <a:xfrm>
            <a:off x="484042" y="1397884"/>
            <a:ext cx="2176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Higher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497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1116" t="27807" r="6655"/>
          <a:stretch/>
        </p:blipFill>
        <p:spPr>
          <a:xfrm>
            <a:off x="-16042" y="-368968"/>
            <a:ext cx="9930063" cy="170328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55378" y="73340"/>
            <a:ext cx="122330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65881" y="25214"/>
            <a:ext cx="7111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B9BD5">
                    <a:lumMod val="50000"/>
                  </a:srgbClr>
                </a:solidFill>
              </a:rPr>
              <a:t>GCSE Problems of the Day</a:t>
            </a:r>
            <a:r>
              <a:rPr lang="en-US" sz="4000" b="1" dirty="0">
                <a:solidFill>
                  <a:srgbClr val="ED7D31">
                    <a:lumMod val="50000"/>
                  </a:srgbClr>
                </a:solidFill>
              </a:rPr>
              <a:t>  </a:t>
            </a:r>
            <a:r>
              <a:rPr lang="en-US" sz="4000" b="1" dirty="0">
                <a:solidFill>
                  <a:prstClr val="white"/>
                </a:solidFill>
              </a:rPr>
              <a:t>2019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8847324" y="258358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9040560" y="233638"/>
            <a:ext cx="33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</a:rPr>
              <a:t>8</a:t>
            </a:r>
            <a:endParaRPr lang="en-GB" sz="4400" b="1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 rot="18452600">
            <a:off x="8458223" y="44204"/>
            <a:ext cx="678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B9BD5">
                    <a:lumMod val="50000"/>
                  </a:srgbClr>
                </a:solidFill>
              </a:rPr>
              <a:t>Day</a:t>
            </a:r>
            <a:endParaRPr lang="en-GB" sz="20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24" y="5833251"/>
            <a:ext cx="837854" cy="842218"/>
          </a:xfrm>
          <a:prstGeom prst="rect">
            <a:avLst/>
          </a:prstGeom>
        </p:spPr>
      </p:pic>
      <p:grpSp>
        <p:nvGrpSpPr>
          <p:cNvPr id="14" name="Group 13"/>
          <p:cNvGrpSpPr/>
          <p:nvPr userDrawn="1"/>
        </p:nvGrpSpPr>
        <p:grpSpPr>
          <a:xfrm>
            <a:off x="121758" y="1433805"/>
            <a:ext cx="319237" cy="461665"/>
            <a:chOff x="165801" y="1454816"/>
            <a:chExt cx="319237" cy="461665"/>
          </a:xfrm>
        </p:grpSpPr>
        <p:sp>
          <p:nvSpPr>
            <p:cNvPr id="15" name="TextBox 14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3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17" name="TextBox 16"/>
          <p:cNvSpPr txBox="1"/>
          <p:nvPr userDrawn="1"/>
        </p:nvSpPr>
        <p:spPr>
          <a:xfrm>
            <a:off x="484042" y="1397884"/>
            <a:ext cx="2176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Higher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635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1116" t="27807" r="6655"/>
          <a:stretch/>
        </p:blipFill>
        <p:spPr>
          <a:xfrm>
            <a:off x="-16042" y="-368968"/>
            <a:ext cx="9930063" cy="170328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55378" y="73340"/>
            <a:ext cx="122330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65881" y="25214"/>
            <a:ext cx="7111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B9BD5">
                    <a:lumMod val="50000"/>
                  </a:srgbClr>
                </a:solidFill>
              </a:rPr>
              <a:t>GCSE Problems of the Day</a:t>
            </a:r>
            <a:r>
              <a:rPr lang="en-US" sz="4000" b="1" dirty="0">
                <a:solidFill>
                  <a:srgbClr val="ED7D31">
                    <a:lumMod val="50000"/>
                  </a:srgbClr>
                </a:solidFill>
              </a:rPr>
              <a:t>  </a:t>
            </a:r>
            <a:r>
              <a:rPr lang="en-US" sz="4000" b="1" dirty="0">
                <a:solidFill>
                  <a:prstClr val="white"/>
                </a:solidFill>
              </a:rPr>
              <a:t>2019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8847324" y="258358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9040560" y="233638"/>
            <a:ext cx="33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</a:rPr>
              <a:t>7</a:t>
            </a:r>
            <a:endParaRPr lang="en-GB" sz="4400" b="1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 rot="18452600">
            <a:off x="8458223" y="44204"/>
            <a:ext cx="678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B9BD5">
                    <a:lumMod val="50000"/>
                  </a:srgbClr>
                </a:solidFill>
              </a:rPr>
              <a:t>Day</a:t>
            </a:r>
            <a:endParaRPr lang="en-GB" sz="20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24" y="5833251"/>
            <a:ext cx="837854" cy="842218"/>
          </a:xfrm>
          <a:prstGeom prst="rect">
            <a:avLst/>
          </a:prstGeom>
        </p:spPr>
      </p:pic>
      <p:grpSp>
        <p:nvGrpSpPr>
          <p:cNvPr id="14" name="Group 13"/>
          <p:cNvGrpSpPr/>
          <p:nvPr userDrawn="1"/>
        </p:nvGrpSpPr>
        <p:grpSpPr>
          <a:xfrm>
            <a:off x="121758" y="1433805"/>
            <a:ext cx="319237" cy="461665"/>
            <a:chOff x="165801" y="1454816"/>
            <a:chExt cx="319237" cy="461665"/>
          </a:xfrm>
        </p:grpSpPr>
        <p:sp>
          <p:nvSpPr>
            <p:cNvPr id="15" name="TextBox 14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3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17" name="TextBox 16"/>
          <p:cNvSpPr txBox="1"/>
          <p:nvPr userDrawn="1"/>
        </p:nvSpPr>
        <p:spPr>
          <a:xfrm>
            <a:off x="484042" y="1397884"/>
            <a:ext cx="2176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Higher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20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1116" t="27807" r="6655"/>
          <a:stretch/>
        </p:blipFill>
        <p:spPr>
          <a:xfrm>
            <a:off x="-16042" y="-368968"/>
            <a:ext cx="9930063" cy="170328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55378" y="73340"/>
            <a:ext cx="122330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65881" y="25214"/>
            <a:ext cx="7111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B9BD5">
                    <a:lumMod val="50000"/>
                  </a:srgbClr>
                </a:solidFill>
              </a:rPr>
              <a:t>GCSE Problems of the Day</a:t>
            </a:r>
            <a:r>
              <a:rPr lang="en-US" sz="4000" b="1" dirty="0">
                <a:solidFill>
                  <a:srgbClr val="ED7D31">
                    <a:lumMod val="50000"/>
                  </a:srgbClr>
                </a:solidFill>
              </a:rPr>
              <a:t>  </a:t>
            </a:r>
            <a:r>
              <a:rPr lang="en-US" sz="4000" b="1" dirty="0">
                <a:solidFill>
                  <a:prstClr val="white"/>
                </a:solidFill>
              </a:rPr>
              <a:t>2019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8847324" y="258358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9040560" y="233638"/>
            <a:ext cx="33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</a:rPr>
              <a:t>6</a:t>
            </a:r>
            <a:endParaRPr lang="en-GB" sz="4400" b="1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 rot="18452600">
            <a:off x="8458223" y="44204"/>
            <a:ext cx="678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B9BD5">
                    <a:lumMod val="50000"/>
                  </a:srgbClr>
                </a:solidFill>
              </a:rPr>
              <a:t>Day</a:t>
            </a:r>
            <a:endParaRPr lang="en-GB" sz="20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24" y="5833251"/>
            <a:ext cx="837854" cy="842218"/>
          </a:xfrm>
          <a:prstGeom prst="rect">
            <a:avLst/>
          </a:prstGeom>
        </p:spPr>
      </p:pic>
      <p:grpSp>
        <p:nvGrpSpPr>
          <p:cNvPr id="14" name="Group 13"/>
          <p:cNvGrpSpPr/>
          <p:nvPr userDrawn="1"/>
        </p:nvGrpSpPr>
        <p:grpSpPr>
          <a:xfrm>
            <a:off x="121758" y="1433805"/>
            <a:ext cx="319237" cy="461665"/>
            <a:chOff x="165801" y="1454816"/>
            <a:chExt cx="319237" cy="461665"/>
          </a:xfrm>
        </p:grpSpPr>
        <p:sp>
          <p:nvSpPr>
            <p:cNvPr id="15" name="TextBox 14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3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17" name="TextBox 16"/>
          <p:cNvSpPr txBox="1"/>
          <p:nvPr userDrawn="1"/>
        </p:nvSpPr>
        <p:spPr>
          <a:xfrm>
            <a:off x="484042" y="1397884"/>
            <a:ext cx="2176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Higher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24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1116" t="27807" r="6655"/>
          <a:stretch/>
        </p:blipFill>
        <p:spPr>
          <a:xfrm>
            <a:off x="-16042" y="-368968"/>
            <a:ext cx="9930063" cy="170328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55378" y="73340"/>
            <a:ext cx="122330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65881" y="25214"/>
            <a:ext cx="7111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B9BD5">
                    <a:lumMod val="50000"/>
                  </a:srgbClr>
                </a:solidFill>
              </a:rPr>
              <a:t>GCSE Problems of the Day</a:t>
            </a:r>
            <a:r>
              <a:rPr lang="en-US" sz="4000" b="1" dirty="0">
                <a:solidFill>
                  <a:srgbClr val="ED7D31">
                    <a:lumMod val="50000"/>
                  </a:srgbClr>
                </a:solidFill>
              </a:rPr>
              <a:t>  </a:t>
            </a:r>
            <a:r>
              <a:rPr lang="en-US" sz="4000" b="1" dirty="0">
                <a:solidFill>
                  <a:prstClr val="white"/>
                </a:solidFill>
              </a:rPr>
              <a:t>2019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8847324" y="258358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9040560" y="233638"/>
            <a:ext cx="33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</a:rPr>
              <a:t>5</a:t>
            </a:r>
            <a:endParaRPr lang="en-GB" sz="4400" b="1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 rot="18452600">
            <a:off x="8458223" y="44204"/>
            <a:ext cx="678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B9BD5">
                    <a:lumMod val="50000"/>
                  </a:srgbClr>
                </a:solidFill>
              </a:rPr>
              <a:t>Day</a:t>
            </a:r>
            <a:endParaRPr lang="en-GB" sz="20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24" y="5833251"/>
            <a:ext cx="837854" cy="842218"/>
          </a:xfrm>
          <a:prstGeom prst="rect">
            <a:avLst/>
          </a:prstGeom>
        </p:spPr>
      </p:pic>
      <p:grpSp>
        <p:nvGrpSpPr>
          <p:cNvPr id="14" name="Group 13"/>
          <p:cNvGrpSpPr/>
          <p:nvPr userDrawn="1"/>
        </p:nvGrpSpPr>
        <p:grpSpPr>
          <a:xfrm>
            <a:off x="121758" y="1433805"/>
            <a:ext cx="319237" cy="461665"/>
            <a:chOff x="165801" y="1454816"/>
            <a:chExt cx="319237" cy="461665"/>
          </a:xfrm>
        </p:grpSpPr>
        <p:sp>
          <p:nvSpPr>
            <p:cNvPr id="15" name="TextBox 14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3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17" name="TextBox 16"/>
          <p:cNvSpPr txBox="1"/>
          <p:nvPr userDrawn="1"/>
        </p:nvSpPr>
        <p:spPr>
          <a:xfrm>
            <a:off x="484042" y="1397884"/>
            <a:ext cx="2176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Higher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758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1116" t="27807" r="6655"/>
          <a:stretch/>
        </p:blipFill>
        <p:spPr>
          <a:xfrm>
            <a:off x="-16042" y="-368968"/>
            <a:ext cx="9930063" cy="170328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55378" y="73340"/>
            <a:ext cx="122330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65881" y="25214"/>
            <a:ext cx="7111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B9BD5">
                    <a:lumMod val="50000"/>
                  </a:srgbClr>
                </a:solidFill>
              </a:rPr>
              <a:t>GCSE Problems of the Day</a:t>
            </a:r>
            <a:r>
              <a:rPr lang="en-US" sz="4000" b="1" dirty="0">
                <a:solidFill>
                  <a:srgbClr val="ED7D31">
                    <a:lumMod val="50000"/>
                  </a:srgbClr>
                </a:solidFill>
              </a:rPr>
              <a:t>  </a:t>
            </a:r>
            <a:r>
              <a:rPr lang="en-US" sz="4000" b="1" dirty="0">
                <a:solidFill>
                  <a:prstClr val="white"/>
                </a:solidFill>
              </a:rPr>
              <a:t>2019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8847324" y="258358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9040560" y="233638"/>
            <a:ext cx="33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</a:rPr>
              <a:t>4</a:t>
            </a:r>
            <a:endParaRPr lang="en-GB" sz="4400" b="1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 rot="18452600">
            <a:off x="8458223" y="44204"/>
            <a:ext cx="678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B9BD5">
                    <a:lumMod val="50000"/>
                  </a:srgbClr>
                </a:solidFill>
              </a:rPr>
              <a:t>Day</a:t>
            </a:r>
            <a:endParaRPr lang="en-GB" sz="20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24" y="5833251"/>
            <a:ext cx="837854" cy="842218"/>
          </a:xfrm>
          <a:prstGeom prst="rect">
            <a:avLst/>
          </a:prstGeom>
        </p:spPr>
      </p:pic>
      <p:grpSp>
        <p:nvGrpSpPr>
          <p:cNvPr id="14" name="Group 13"/>
          <p:cNvGrpSpPr/>
          <p:nvPr userDrawn="1"/>
        </p:nvGrpSpPr>
        <p:grpSpPr>
          <a:xfrm>
            <a:off x="121758" y="1433805"/>
            <a:ext cx="319237" cy="461665"/>
            <a:chOff x="165801" y="1454816"/>
            <a:chExt cx="319237" cy="461665"/>
          </a:xfrm>
        </p:grpSpPr>
        <p:sp>
          <p:nvSpPr>
            <p:cNvPr id="15" name="TextBox 14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3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17" name="TextBox 16"/>
          <p:cNvSpPr txBox="1"/>
          <p:nvPr userDrawn="1"/>
        </p:nvSpPr>
        <p:spPr>
          <a:xfrm>
            <a:off x="484042" y="1397884"/>
            <a:ext cx="2176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Higher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79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1116" t="27807" r="6655"/>
          <a:stretch/>
        </p:blipFill>
        <p:spPr>
          <a:xfrm>
            <a:off x="-16042" y="-368968"/>
            <a:ext cx="9930063" cy="170328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55378" y="73340"/>
            <a:ext cx="122330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65881" y="25214"/>
            <a:ext cx="7111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B9BD5">
                    <a:lumMod val="50000"/>
                  </a:srgbClr>
                </a:solidFill>
              </a:rPr>
              <a:t>GCSE Problems of the Day</a:t>
            </a:r>
            <a:r>
              <a:rPr lang="en-US" sz="4000" b="1" dirty="0">
                <a:solidFill>
                  <a:srgbClr val="ED7D31">
                    <a:lumMod val="50000"/>
                  </a:srgbClr>
                </a:solidFill>
              </a:rPr>
              <a:t>  </a:t>
            </a:r>
            <a:r>
              <a:rPr lang="en-US" sz="4000" b="1" dirty="0">
                <a:solidFill>
                  <a:prstClr val="white"/>
                </a:solidFill>
              </a:rPr>
              <a:t>2019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8847324" y="258358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9040560" y="233638"/>
            <a:ext cx="33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</a:rPr>
              <a:t>3</a:t>
            </a:r>
            <a:endParaRPr lang="en-GB" sz="4400" b="1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 rot="18452600">
            <a:off x="8458223" y="44204"/>
            <a:ext cx="678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B9BD5">
                    <a:lumMod val="50000"/>
                  </a:srgbClr>
                </a:solidFill>
              </a:rPr>
              <a:t>Day</a:t>
            </a:r>
            <a:endParaRPr lang="en-GB" sz="20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24" y="5833251"/>
            <a:ext cx="837854" cy="842218"/>
          </a:xfrm>
          <a:prstGeom prst="rect">
            <a:avLst/>
          </a:prstGeom>
        </p:spPr>
      </p:pic>
      <p:grpSp>
        <p:nvGrpSpPr>
          <p:cNvPr id="14" name="Group 13"/>
          <p:cNvGrpSpPr/>
          <p:nvPr userDrawn="1"/>
        </p:nvGrpSpPr>
        <p:grpSpPr>
          <a:xfrm>
            <a:off x="121758" y="1433805"/>
            <a:ext cx="319237" cy="461665"/>
            <a:chOff x="165801" y="1454816"/>
            <a:chExt cx="319237" cy="461665"/>
          </a:xfrm>
        </p:grpSpPr>
        <p:sp>
          <p:nvSpPr>
            <p:cNvPr id="15" name="TextBox 14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3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17" name="TextBox 16"/>
          <p:cNvSpPr txBox="1"/>
          <p:nvPr userDrawn="1"/>
        </p:nvSpPr>
        <p:spPr>
          <a:xfrm>
            <a:off x="484042" y="1397884"/>
            <a:ext cx="2176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Higher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07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1116" t="27807" r="6655"/>
          <a:stretch/>
        </p:blipFill>
        <p:spPr>
          <a:xfrm>
            <a:off x="-16042" y="-368968"/>
            <a:ext cx="9930063" cy="1703284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6155378" y="73340"/>
            <a:ext cx="122330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465881" y="25214"/>
            <a:ext cx="7111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B9BD5">
                    <a:lumMod val="50000"/>
                  </a:srgbClr>
                </a:solidFill>
              </a:rPr>
              <a:t>GCSE Problems of the Day</a:t>
            </a:r>
            <a:r>
              <a:rPr lang="en-US" sz="4000" b="1" dirty="0">
                <a:solidFill>
                  <a:srgbClr val="ED7D31">
                    <a:lumMod val="50000"/>
                  </a:srgbClr>
                </a:solidFill>
              </a:rPr>
              <a:t>  </a:t>
            </a:r>
            <a:r>
              <a:rPr lang="en-US" sz="4000" b="1" dirty="0">
                <a:solidFill>
                  <a:prstClr val="white"/>
                </a:solidFill>
              </a:rPr>
              <a:t>2019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 userDrawn="1"/>
        </p:nvSpPr>
        <p:spPr>
          <a:xfrm>
            <a:off x="8847324" y="258358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9040560" y="233638"/>
            <a:ext cx="33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17" name="TextBox 16"/>
          <p:cNvSpPr txBox="1"/>
          <p:nvPr userDrawn="1"/>
        </p:nvSpPr>
        <p:spPr>
          <a:xfrm rot="18452600">
            <a:off x="8458223" y="44204"/>
            <a:ext cx="678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B9BD5">
                    <a:lumMod val="50000"/>
                  </a:srgbClr>
                </a:solidFill>
              </a:rPr>
              <a:t>Day</a:t>
            </a:r>
            <a:endParaRPr lang="en-GB" sz="2000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8" name="Rounded Rectangle 17"/>
          <p:cNvSpPr/>
          <p:nvPr userDrawn="1"/>
        </p:nvSpPr>
        <p:spPr>
          <a:xfrm>
            <a:off x="4880137" y="1484788"/>
            <a:ext cx="126000" cy="5040000"/>
          </a:xfrm>
          <a:prstGeom prst="roundRect">
            <a:avLst>
              <a:gd name="adj" fmla="val 375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1758" y="1433805"/>
            <a:ext cx="319237" cy="461665"/>
            <a:chOff x="165801" y="1454816"/>
            <a:chExt cx="319237" cy="461665"/>
          </a:xfrm>
        </p:grpSpPr>
        <p:sp>
          <p:nvSpPr>
            <p:cNvPr id="20" name="TextBox 19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1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Group 21"/>
          <p:cNvGrpSpPr/>
          <p:nvPr userDrawn="1"/>
        </p:nvGrpSpPr>
        <p:grpSpPr>
          <a:xfrm>
            <a:off x="5135769" y="1442769"/>
            <a:ext cx="319237" cy="461665"/>
            <a:chOff x="165801" y="1454816"/>
            <a:chExt cx="319237" cy="461665"/>
          </a:xfrm>
        </p:grpSpPr>
        <p:sp>
          <p:nvSpPr>
            <p:cNvPr id="23" name="TextBox 22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2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24" y="5833251"/>
            <a:ext cx="837854" cy="842218"/>
          </a:xfrm>
          <a:prstGeom prst="rect">
            <a:avLst/>
          </a:prstGeom>
        </p:spPr>
      </p:pic>
      <p:sp>
        <p:nvSpPr>
          <p:cNvPr id="26" name="TextBox 25"/>
          <p:cNvSpPr txBox="1"/>
          <p:nvPr userDrawn="1"/>
        </p:nvSpPr>
        <p:spPr>
          <a:xfrm>
            <a:off x="484042" y="1397884"/>
            <a:ext cx="2176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Foundation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5497196" y="1405906"/>
            <a:ext cx="3690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Foundation/Higher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8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1116" t="27807" r="6655"/>
          <a:stretch/>
        </p:blipFill>
        <p:spPr>
          <a:xfrm>
            <a:off x="-16042" y="-368968"/>
            <a:ext cx="9930063" cy="1703284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6155378" y="73340"/>
            <a:ext cx="122330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465881" y="25214"/>
            <a:ext cx="7111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B9BD5">
                    <a:lumMod val="50000"/>
                  </a:srgbClr>
                </a:solidFill>
              </a:rPr>
              <a:t>GCSE Problems of the Day</a:t>
            </a:r>
            <a:r>
              <a:rPr lang="en-US" sz="4000" b="1" dirty="0">
                <a:solidFill>
                  <a:srgbClr val="ED7D31">
                    <a:lumMod val="50000"/>
                  </a:srgbClr>
                </a:solidFill>
              </a:rPr>
              <a:t>  </a:t>
            </a:r>
            <a:r>
              <a:rPr lang="en-US" sz="4000" b="1" dirty="0">
                <a:solidFill>
                  <a:prstClr val="white"/>
                </a:solidFill>
              </a:rPr>
              <a:t>2019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 userDrawn="1"/>
        </p:nvSpPr>
        <p:spPr>
          <a:xfrm>
            <a:off x="8847324" y="258358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9040560" y="233638"/>
            <a:ext cx="33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</a:rPr>
              <a:t>2</a:t>
            </a:r>
            <a:endParaRPr lang="en-GB" sz="4400" b="1" dirty="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 rot="18452600">
            <a:off x="8458223" y="44204"/>
            <a:ext cx="678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B9BD5">
                    <a:lumMod val="50000"/>
                  </a:srgbClr>
                </a:solidFill>
              </a:rPr>
              <a:t>Day</a:t>
            </a:r>
            <a:endParaRPr lang="en-GB" sz="2000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8" name="Rounded Rectangle 17"/>
          <p:cNvSpPr/>
          <p:nvPr userDrawn="1"/>
        </p:nvSpPr>
        <p:spPr>
          <a:xfrm>
            <a:off x="4880137" y="1484788"/>
            <a:ext cx="126000" cy="5040000"/>
          </a:xfrm>
          <a:prstGeom prst="roundRect">
            <a:avLst>
              <a:gd name="adj" fmla="val 375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1758" y="1433805"/>
            <a:ext cx="319237" cy="461665"/>
            <a:chOff x="165801" y="1454816"/>
            <a:chExt cx="319237" cy="461665"/>
          </a:xfrm>
        </p:grpSpPr>
        <p:sp>
          <p:nvSpPr>
            <p:cNvPr id="20" name="TextBox 19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1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Group 21"/>
          <p:cNvGrpSpPr/>
          <p:nvPr userDrawn="1"/>
        </p:nvGrpSpPr>
        <p:grpSpPr>
          <a:xfrm>
            <a:off x="5135769" y="1442769"/>
            <a:ext cx="319237" cy="461665"/>
            <a:chOff x="165801" y="1454816"/>
            <a:chExt cx="319237" cy="461665"/>
          </a:xfrm>
        </p:grpSpPr>
        <p:sp>
          <p:nvSpPr>
            <p:cNvPr id="23" name="TextBox 22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2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24" y="5833251"/>
            <a:ext cx="837854" cy="842218"/>
          </a:xfrm>
          <a:prstGeom prst="rect">
            <a:avLst/>
          </a:prstGeom>
        </p:spPr>
      </p:pic>
      <p:sp>
        <p:nvSpPr>
          <p:cNvPr id="26" name="TextBox 25"/>
          <p:cNvSpPr txBox="1"/>
          <p:nvPr userDrawn="1"/>
        </p:nvSpPr>
        <p:spPr>
          <a:xfrm>
            <a:off x="484042" y="1397884"/>
            <a:ext cx="2176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Foundation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5497196" y="1405906"/>
            <a:ext cx="3690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Foundation/Higher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817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1116" t="27807" r="6655"/>
          <a:stretch/>
        </p:blipFill>
        <p:spPr>
          <a:xfrm>
            <a:off x="-16042" y="-368968"/>
            <a:ext cx="9930063" cy="1703284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6155378" y="73340"/>
            <a:ext cx="122330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465881" y="25214"/>
            <a:ext cx="7111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B9BD5">
                    <a:lumMod val="50000"/>
                  </a:srgbClr>
                </a:solidFill>
              </a:rPr>
              <a:t>GCSE Problems of the Day</a:t>
            </a:r>
            <a:r>
              <a:rPr lang="en-US" sz="4000" b="1" dirty="0">
                <a:solidFill>
                  <a:srgbClr val="ED7D31">
                    <a:lumMod val="50000"/>
                  </a:srgbClr>
                </a:solidFill>
              </a:rPr>
              <a:t>  </a:t>
            </a:r>
            <a:r>
              <a:rPr lang="en-US" sz="4000" b="1" dirty="0">
                <a:solidFill>
                  <a:prstClr val="white"/>
                </a:solidFill>
              </a:rPr>
              <a:t>2019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 userDrawn="1"/>
        </p:nvSpPr>
        <p:spPr>
          <a:xfrm>
            <a:off x="8847324" y="258358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9040560" y="233638"/>
            <a:ext cx="33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</a:rPr>
              <a:t>3</a:t>
            </a:r>
            <a:endParaRPr lang="en-GB" sz="4400" b="1" dirty="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 rot="18452600">
            <a:off x="8458223" y="44204"/>
            <a:ext cx="678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B9BD5">
                    <a:lumMod val="50000"/>
                  </a:srgbClr>
                </a:solidFill>
              </a:rPr>
              <a:t>Day</a:t>
            </a:r>
            <a:endParaRPr lang="en-GB" sz="2000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8" name="Rounded Rectangle 17"/>
          <p:cNvSpPr/>
          <p:nvPr userDrawn="1"/>
        </p:nvSpPr>
        <p:spPr>
          <a:xfrm>
            <a:off x="4880137" y="1484788"/>
            <a:ext cx="126000" cy="5040000"/>
          </a:xfrm>
          <a:prstGeom prst="roundRect">
            <a:avLst>
              <a:gd name="adj" fmla="val 375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1758" y="1433805"/>
            <a:ext cx="319237" cy="461665"/>
            <a:chOff x="165801" y="1454816"/>
            <a:chExt cx="319237" cy="461665"/>
          </a:xfrm>
        </p:grpSpPr>
        <p:sp>
          <p:nvSpPr>
            <p:cNvPr id="20" name="TextBox 19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1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Group 21"/>
          <p:cNvGrpSpPr/>
          <p:nvPr userDrawn="1"/>
        </p:nvGrpSpPr>
        <p:grpSpPr>
          <a:xfrm>
            <a:off x="5135769" y="1442769"/>
            <a:ext cx="319237" cy="461665"/>
            <a:chOff x="165801" y="1454816"/>
            <a:chExt cx="319237" cy="461665"/>
          </a:xfrm>
        </p:grpSpPr>
        <p:sp>
          <p:nvSpPr>
            <p:cNvPr id="23" name="TextBox 22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2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24" y="5833251"/>
            <a:ext cx="837854" cy="842218"/>
          </a:xfrm>
          <a:prstGeom prst="rect">
            <a:avLst/>
          </a:prstGeom>
        </p:spPr>
      </p:pic>
      <p:sp>
        <p:nvSpPr>
          <p:cNvPr id="26" name="TextBox 25"/>
          <p:cNvSpPr txBox="1"/>
          <p:nvPr userDrawn="1"/>
        </p:nvSpPr>
        <p:spPr>
          <a:xfrm>
            <a:off x="484042" y="1397884"/>
            <a:ext cx="2176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Foundation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5497196" y="1405906"/>
            <a:ext cx="3690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Foundation/Higher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08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1116" t="27807" r="6655"/>
          <a:stretch/>
        </p:blipFill>
        <p:spPr>
          <a:xfrm>
            <a:off x="-16042" y="-368968"/>
            <a:ext cx="9930063" cy="1703284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6155378" y="73340"/>
            <a:ext cx="122330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465881" y="25214"/>
            <a:ext cx="7111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B9BD5">
                    <a:lumMod val="50000"/>
                  </a:srgbClr>
                </a:solidFill>
              </a:rPr>
              <a:t>GCSE Problems of the Day</a:t>
            </a:r>
            <a:r>
              <a:rPr lang="en-US" sz="4000" b="1" dirty="0">
                <a:solidFill>
                  <a:srgbClr val="ED7D31">
                    <a:lumMod val="50000"/>
                  </a:srgbClr>
                </a:solidFill>
              </a:rPr>
              <a:t>  </a:t>
            </a:r>
            <a:r>
              <a:rPr lang="en-US" sz="4000" b="1" dirty="0">
                <a:solidFill>
                  <a:prstClr val="white"/>
                </a:solidFill>
              </a:rPr>
              <a:t>2019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 userDrawn="1"/>
        </p:nvSpPr>
        <p:spPr>
          <a:xfrm>
            <a:off x="8847324" y="258358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9040560" y="233638"/>
            <a:ext cx="33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</a:rPr>
              <a:t>4</a:t>
            </a:r>
            <a:endParaRPr lang="en-GB" sz="4400" b="1" dirty="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 rot="18452600">
            <a:off x="8458223" y="44204"/>
            <a:ext cx="678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B9BD5">
                    <a:lumMod val="50000"/>
                  </a:srgbClr>
                </a:solidFill>
              </a:rPr>
              <a:t>Day</a:t>
            </a:r>
            <a:endParaRPr lang="en-GB" sz="2000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8" name="Rounded Rectangle 17"/>
          <p:cNvSpPr/>
          <p:nvPr userDrawn="1"/>
        </p:nvSpPr>
        <p:spPr>
          <a:xfrm>
            <a:off x="4880137" y="1484788"/>
            <a:ext cx="126000" cy="5040000"/>
          </a:xfrm>
          <a:prstGeom prst="roundRect">
            <a:avLst>
              <a:gd name="adj" fmla="val 375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1758" y="1433805"/>
            <a:ext cx="319237" cy="461665"/>
            <a:chOff x="165801" y="1454816"/>
            <a:chExt cx="319237" cy="461665"/>
          </a:xfrm>
        </p:grpSpPr>
        <p:sp>
          <p:nvSpPr>
            <p:cNvPr id="20" name="TextBox 19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1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Group 21"/>
          <p:cNvGrpSpPr/>
          <p:nvPr userDrawn="1"/>
        </p:nvGrpSpPr>
        <p:grpSpPr>
          <a:xfrm>
            <a:off x="5135769" y="1442769"/>
            <a:ext cx="319237" cy="461665"/>
            <a:chOff x="165801" y="1454816"/>
            <a:chExt cx="319237" cy="461665"/>
          </a:xfrm>
        </p:grpSpPr>
        <p:sp>
          <p:nvSpPr>
            <p:cNvPr id="23" name="TextBox 22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2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24" y="5833251"/>
            <a:ext cx="837854" cy="842218"/>
          </a:xfrm>
          <a:prstGeom prst="rect">
            <a:avLst/>
          </a:prstGeom>
        </p:spPr>
      </p:pic>
      <p:sp>
        <p:nvSpPr>
          <p:cNvPr id="26" name="TextBox 25"/>
          <p:cNvSpPr txBox="1"/>
          <p:nvPr userDrawn="1"/>
        </p:nvSpPr>
        <p:spPr>
          <a:xfrm>
            <a:off x="484042" y="1397884"/>
            <a:ext cx="2176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Foundation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5497196" y="1405906"/>
            <a:ext cx="3690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Foundation/Higher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66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1116" t="27807" r="6655"/>
          <a:stretch/>
        </p:blipFill>
        <p:spPr>
          <a:xfrm>
            <a:off x="-16042" y="-368968"/>
            <a:ext cx="9930063" cy="1703284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6155378" y="73340"/>
            <a:ext cx="122330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465881" y="25214"/>
            <a:ext cx="7111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B9BD5">
                    <a:lumMod val="50000"/>
                  </a:srgbClr>
                </a:solidFill>
              </a:rPr>
              <a:t>GCSE Problems of the Day</a:t>
            </a:r>
            <a:r>
              <a:rPr lang="en-US" sz="4000" b="1" dirty="0">
                <a:solidFill>
                  <a:srgbClr val="ED7D31">
                    <a:lumMod val="50000"/>
                  </a:srgbClr>
                </a:solidFill>
              </a:rPr>
              <a:t>  </a:t>
            </a:r>
            <a:r>
              <a:rPr lang="en-US" sz="4000" b="1" dirty="0">
                <a:solidFill>
                  <a:prstClr val="white"/>
                </a:solidFill>
              </a:rPr>
              <a:t>2019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 userDrawn="1"/>
        </p:nvSpPr>
        <p:spPr>
          <a:xfrm>
            <a:off x="8847324" y="258358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9040560" y="233638"/>
            <a:ext cx="33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</a:rPr>
              <a:t>5</a:t>
            </a:r>
            <a:endParaRPr lang="en-GB" sz="4400" b="1" dirty="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 rot="18452600">
            <a:off x="8458223" y="44204"/>
            <a:ext cx="678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B9BD5">
                    <a:lumMod val="50000"/>
                  </a:srgbClr>
                </a:solidFill>
              </a:rPr>
              <a:t>Day</a:t>
            </a:r>
            <a:endParaRPr lang="en-GB" sz="2000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8" name="Rounded Rectangle 17"/>
          <p:cNvSpPr/>
          <p:nvPr userDrawn="1"/>
        </p:nvSpPr>
        <p:spPr>
          <a:xfrm>
            <a:off x="4880137" y="1484788"/>
            <a:ext cx="126000" cy="5040000"/>
          </a:xfrm>
          <a:prstGeom prst="roundRect">
            <a:avLst>
              <a:gd name="adj" fmla="val 375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1758" y="1433805"/>
            <a:ext cx="319237" cy="461665"/>
            <a:chOff x="165801" y="1454816"/>
            <a:chExt cx="319237" cy="461665"/>
          </a:xfrm>
        </p:grpSpPr>
        <p:sp>
          <p:nvSpPr>
            <p:cNvPr id="20" name="TextBox 19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1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Group 21"/>
          <p:cNvGrpSpPr/>
          <p:nvPr userDrawn="1"/>
        </p:nvGrpSpPr>
        <p:grpSpPr>
          <a:xfrm>
            <a:off x="5135769" y="1442769"/>
            <a:ext cx="319237" cy="461665"/>
            <a:chOff x="165801" y="1454816"/>
            <a:chExt cx="319237" cy="461665"/>
          </a:xfrm>
        </p:grpSpPr>
        <p:sp>
          <p:nvSpPr>
            <p:cNvPr id="23" name="TextBox 22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2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24" y="5833251"/>
            <a:ext cx="837854" cy="842218"/>
          </a:xfrm>
          <a:prstGeom prst="rect">
            <a:avLst/>
          </a:prstGeom>
        </p:spPr>
      </p:pic>
      <p:sp>
        <p:nvSpPr>
          <p:cNvPr id="26" name="TextBox 25"/>
          <p:cNvSpPr txBox="1"/>
          <p:nvPr userDrawn="1"/>
        </p:nvSpPr>
        <p:spPr>
          <a:xfrm>
            <a:off x="484042" y="1397884"/>
            <a:ext cx="2176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Foundation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5497196" y="1405906"/>
            <a:ext cx="3690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Foundation/Higher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18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1116" t="27807" r="6655"/>
          <a:stretch/>
        </p:blipFill>
        <p:spPr>
          <a:xfrm>
            <a:off x="-16042" y="-368968"/>
            <a:ext cx="9930063" cy="1703284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6155378" y="73340"/>
            <a:ext cx="122330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465881" y="25214"/>
            <a:ext cx="7111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B9BD5">
                    <a:lumMod val="50000"/>
                  </a:srgbClr>
                </a:solidFill>
              </a:rPr>
              <a:t>GCSE Problems of the Day</a:t>
            </a:r>
            <a:r>
              <a:rPr lang="en-US" sz="4000" b="1" dirty="0">
                <a:solidFill>
                  <a:srgbClr val="ED7D31">
                    <a:lumMod val="50000"/>
                  </a:srgbClr>
                </a:solidFill>
              </a:rPr>
              <a:t>  </a:t>
            </a:r>
            <a:r>
              <a:rPr lang="en-US" sz="4000" b="1" dirty="0">
                <a:solidFill>
                  <a:prstClr val="white"/>
                </a:solidFill>
              </a:rPr>
              <a:t>2019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 userDrawn="1"/>
        </p:nvSpPr>
        <p:spPr>
          <a:xfrm>
            <a:off x="8847324" y="258358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9040560" y="233638"/>
            <a:ext cx="33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</a:rPr>
              <a:t>6</a:t>
            </a:r>
            <a:endParaRPr lang="en-GB" sz="4400" b="1" dirty="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 rot="18452600">
            <a:off x="8458223" y="44204"/>
            <a:ext cx="678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B9BD5">
                    <a:lumMod val="50000"/>
                  </a:srgbClr>
                </a:solidFill>
              </a:rPr>
              <a:t>Day</a:t>
            </a:r>
            <a:endParaRPr lang="en-GB" sz="2000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8" name="Rounded Rectangle 17"/>
          <p:cNvSpPr/>
          <p:nvPr userDrawn="1"/>
        </p:nvSpPr>
        <p:spPr>
          <a:xfrm>
            <a:off x="4880137" y="1484788"/>
            <a:ext cx="126000" cy="5040000"/>
          </a:xfrm>
          <a:prstGeom prst="roundRect">
            <a:avLst>
              <a:gd name="adj" fmla="val 375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1758" y="1433805"/>
            <a:ext cx="319237" cy="461665"/>
            <a:chOff x="165801" y="1454816"/>
            <a:chExt cx="319237" cy="461665"/>
          </a:xfrm>
        </p:grpSpPr>
        <p:sp>
          <p:nvSpPr>
            <p:cNvPr id="20" name="TextBox 19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1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Group 21"/>
          <p:cNvGrpSpPr/>
          <p:nvPr userDrawn="1"/>
        </p:nvGrpSpPr>
        <p:grpSpPr>
          <a:xfrm>
            <a:off x="5135769" y="1442769"/>
            <a:ext cx="319237" cy="461665"/>
            <a:chOff x="165801" y="1454816"/>
            <a:chExt cx="319237" cy="461665"/>
          </a:xfrm>
        </p:grpSpPr>
        <p:sp>
          <p:nvSpPr>
            <p:cNvPr id="23" name="TextBox 22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2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24" y="5833251"/>
            <a:ext cx="837854" cy="842218"/>
          </a:xfrm>
          <a:prstGeom prst="rect">
            <a:avLst/>
          </a:prstGeom>
        </p:spPr>
      </p:pic>
      <p:sp>
        <p:nvSpPr>
          <p:cNvPr id="26" name="TextBox 25"/>
          <p:cNvSpPr txBox="1"/>
          <p:nvPr userDrawn="1"/>
        </p:nvSpPr>
        <p:spPr>
          <a:xfrm>
            <a:off x="484042" y="1397884"/>
            <a:ext cx="2176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Foundation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5497196" y="1405906"/>
            <a:ext cx="3690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Foundation/Higher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392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1116" t="27807" r="6655"/>
          <a:stretch/>
        </p:blipFill>
        <p:spPr>
          <a:xfrm>
            <a:off x="-16042" y="-368968"/>
            <a:ext cx="9930063" cy="1703284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6155378" y="73340"/>
            <a:ext cx="122330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465881" y="25214"/>
            <a:ext cx="7111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B9BD5">
                    <a:lumMod val="50000"/>
                  </a:srgbClr>
                </a:solidFill>
              </a:rPr>
              <a:t>GCSE Problems of the Day</a:t>
            </a:r>
            <a:r>
              <a:rPr lang="en-US" sz="4000" b="1" dirty="0">
                <a:solidFill>
                  <a:srgbClr val="ED7D31">
                    <a:lumMod val="50000"/>
                  </a:srgbClr>
                </a:solidFill>
              </a:rPr>
              <a:t>  </a:t>
            </a:r>
            <a:r>
              <a:rPr lang="en-US" sz="4000" b="1" dirty="0">
                <a:solidFill>
                  <a:prstClr val="white"/>
                </a:solidFill>
              </a:rPr>
              <a:t>2019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 userDrawn="1"/>
        </p:nvSpPr>
        <p:spPr>
          <a:xfrm>
            <a:off x="8847324" y="258358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9040560" y="233638"/>
            <a:ext cx="33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</a:rPr>
              <a:t>7</a:t>
            </a:r>
            <a:endParaRPr lang="en-GB" sz="4400" b="1" dirty="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 rot="18452600">
            <a:off x="8458223" y="44204"/>
            <a:ext cx="678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B9BD5">
                    <a:lumMod val="50000"/>
                  </a:srgbClr>
                </a:solidFill>
              </a:rPr>
              <a:t>Day</a:t>
            </a:r>
            <a:endParaRPr lang="en-GB" sz="2000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8" name="Rounded Rectangle 17"/>
          <p:cNvSpPr/>
          <p:nvPr userDrawn="1"/>
        </p:nvSpPr>
        <p:spPr>
          <a:xfrm>
            <a:off x="4880137" y="1484788"/>
            <a:ext cx="126000" cy="5040000"/>
          </a:xfrm>
          <a:prstGeom prst="roundRect">
            <a:avLst>
              <a:gd name="adj" fmla="val 375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1758" y="1433805"/>
            <a:ext cx="319237" cy="461665"/>
            <a:chOff x="165801" y="1454816"/>
            <a:chExt cx="319237" cy="461665"/>
          </a:xfrm>
        </p:grpSpPr>
        <p:sp>
          <p:nvSpPr>
            <p:cNvPr id="20" name="TextBox 19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1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Group 21"/>
          <p:cNvGrpSpPr/>
          <p:nvPr userDrawn="1"/>
        </p:nvGrpSpPr>
        <p:grpSpPr>
          <a:xfrm>
            <a:off x="5135769" y="1442769"/>
            <a:ext cx="319237" cy="461665"/>
            <a:chOff x="165801" y="1454816"/>
            <a:chExt cx="319237" cy="461665"/>
          </a:xfrm>
        </p:grpSpPr>
        <p:sp>
          <p:nvSpPr>
            <p:cNvPr id="23" name="TextBox 22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2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24" y="5833251"/>
            <a:ext cx="837854" cy="842218"/>
          </a:xfrm>
          <a:prstGeom prst="rect">
            <a:avLst/>
          </a:prstGeom>
        </p:spPr>
      </p:pic>
      <p:sp>
        <p:nvSpPr>
          <p:cNvPr id="26" name="TextBox 25"/>
          <p:cNvSpPr txBox="1"/>
          <p:nvPr userDrawn="1"/>
        </p:nvSpPr>
        <p:spPr>
          <a:xfrm>
            <a:off x="484042" y="1397884"/>
            <a:ext cx="2176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Foundation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5497196" y="1405906"/>
            <a:ext cx="3690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Foundation/Higher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432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1116" t="27807" r="6655"/>
          <a:stretch/>
        </p:blipFill>
        <p:spPr>
          <a:xfrm>
            <a:off x="-16042" y="-368968"/>
            <a:ext cx="9930063" cy="1703284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6155378" y="73340"/>
            <a:ext cx="122330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465881" y="25214"/>
            <a:ext cx="7111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B9BD5">
                    <a:lumMod val="50000"/>
                  </a:srgbClr>
                </a:solidFill>
              </a:rPr>
              <a:t>GCSE Problems of the Day</a:t>
            </a:r>
            <a:r>
              <a:rPr lang="en-US" sz="4000" b="1" dirty="0">
                <a:solidFill>
                  <a:srgbClr val="ED7D31">
                    <a:lumMod val="50000"/>
                  </a:srgbClr>
                </a:solidFill>
              </a:rPr>
              <a:t>  </a:t>
            </a:r>
            <a:r>
              <a:rPr lang="en-US" sz="4000" b="1" dirty="0">
                <a:solidFill>
                  <a:prstClr val="white"/>
                </a:solidFill>
              </a:rPr>
              <a:t>2019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 userDrawn="1"/>
        </p:nvSpPr>
        <p:spPr>
          <a:xfrm>
            <a:off x="8847324" y="258358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9040560" y="233638"/>
            <a:ext cx="33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</a:rPr>
              <a:t>8</a:t>
            </a:r>
            <a:endParaRPr lang="en-GB" sz="4400" b="1" dirty="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 rot="18452600">
            <a:off x="8458223" y="44204"/>
            <a:ext cx="678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B9BD5">
                    <a:lumMod val="50000"/>
                  </a:srgbClr>
                </a:solidFill>
              </a:rPr>
              <a:t>Day</a:t>
            </a:r>
            <a:endParaRPr lang="en-GB" sz="2000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8" name="Rounded Rectangle 17"/>
          <p:cNvSpPr/>
          <p:nvPr userDrawn="1"/>
        </p:nvSpPr>
        <p:spPr>
          <a:xfrm>
            <a:off x="4880137" y="1484788"/>
            <a:ext cx="126000" cy="5040000"/>
          </a:xfrm>
          <a:prstGeom prst="roundRect">
            <a:avLst>
              <a:gd name="adj" fmla="val 375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1758" y="1433805"/>
            <a:ext cx="319237" cy="461665"/>
            <a:chOff x="165801" y="1454816"/>
            <a:chExt cx="319237" cy="461665"/>
          </a:xfrm>
        </p:grpSpPr>
        <p:sp>
          <p:nvSpPr>
            <p:cNvPr id="20" name="TextBox 19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1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Group 21"/>
          <p:cNvGrpSpPr/>
          <p:nvPr userDrawn="1"/>
        </p:nvGrpSpPr>
        <p:grpSpPr>
          <a:xfrm>
            <a:off x="5135769" y="1442769"/>
            <a:ext cx="319237" cy="461665"/>
            <a:chOff x="165801" y="1454816"/>
            <a:chExt cx="319237" cy="461665"/>
          </a:xfrm>
        </p:grpSpPr>
        <p:sp>
          <p:nvSpPr>
            <p:cNvPr id="23" name="TextBox 22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2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24" y="5833251"/>
            <a:ext cx="837854" cy="842218"/>
          </a:xfrm>
          <a:prstGeom prst="rect">
            <a:avLst/>
          </a:prstGeom>
        </p:spPr>
      </p:pic>
      <p:sp>
        <p:nvSpPr>
          <p:cNvPr id="26" name="TextBox 25"/>
          <p:cNvSpPr txBox="1"/>
          <p:nvPr userDrawn="1"/>
        </p:nvSpPr>
        <p:spPr>
          <a:xfrm>
            <a:off x="484042" y="1397884"/>
            <a:ext cx="2176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Foundation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5497196" y="1405906"/>
            <a:ext cx="3690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Foundation/Higher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26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1116" t="27807" r="6655"/>
          <a:stretch/>
        </p:blipFill>
        <p:spPr>
          <a:xfrm>
            <a:off x="-16042" y="-368968"/>
            <a:ext cx="9930063" cy="1703284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6155378" y="73340"/>
            <a:ext cx="122330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465881" y="25214"/>
            <a:ext cx="7111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B9BD5">
                    <a:lumMod val="50000"/>
                  </a:srgbClr>
                </a:solidFill>
              </a:rPr>
              <a:t>GCSE Problems of the Day</a:t>
            </a:r>
            <a:r>
              <a:rPr lang="en-US" sz="4000" b="1" dirty="0">
                <a:solidFill>
                  <a:srgbClr val="ED7D31">
                    <a:lumMod val="50000"/>
                  </a:srgbClr>
                </a:solidFill>
              </a:rPr>
              <a:t>  </a:t>
            </a:r>
            <a:r>
              <a:rPr lang="en-US" sz="4000" b="1" dirty="0">
                <a:solidFill>
                  <a:prstClr val="white"/>
                </a:solidFill>
              </a:rPr>
              <a:t>2019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 userDrawn="1"/>
        </p:nvSpPr>
        <p:spPr>
          <a:xfrm>
            <a:off x="8847324" y="258358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9040560" y="233638"/>
            <a:ext cx="33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</a:rPr>
              <a:t>9</a:t>
            </a:r>
            <a:endParaRPr lang="en-GB" sz="4400" b="1" dirty="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 rot="18452600">
            <a:off x="8458223" y="44204"/>
            <a:ext cx="678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B9BD5">
                    <a:lumMod val="50000"/>
                  </a:srgbClr>
                </a:solidFill>
              </a:rPr>
              <a:t>Day</a:t>
            </a:r>
            <a:endParaRPr lang="en-GB" sz="2000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8" name="Rounded Rectangle 17"/>
          <p:cNvSpPr/>
          <p:nvPr userDrawn="1"/>
        </p:nvSpPr>
        <p:spPr>
          <a:xfrm>
            <a:off x="4880137" y="1484788"/>
            <a:ext cx="126000" cy="5040000"/>
          </a:xfrm>
          <a:prstGeom prst="roundRect">
            <a:avLst>
              <a:gd name="adj" fmla="val 375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1758" y="1433805"/>
            <a:ext cx="319237" cy="461665"/>
            <a:chOff x="165801" y="1454816"/>
            <a:chExt cx="319237" cy="461665"/>
          </a:xfrm>
        </p:grpSpPr>
        <p:sp>
          <p:nvSpPr>
            <p:cNvPr id="20" name="TextBox 19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1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Group 21"/>
          <p:cNvGrpSpPr/>
          <p:nvPr userDrawn="1"/>
        </p:nvGrpSpPr>
        <p:grpSpPr>
          <a:xfrm>
            <a:off x="5135769" y="1442769"/>
            <a:ext cx="319237" cy="461665"/>
            <a:chOff x="165801" y="1454816"/>
            <a:chExt cx="319237" cy="461665"/>
          </a:xfrm>
        </p:grpSpPr>
        <p:sp>
          <p:nvSpPr>
            <p:cNvPr id="23" name="TextBox 22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2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24" y="5833251"/>
            <a:ext cx="837854" cy="842218"/>
          </a:xfrm>
          <a:prstGeom prst="rect">
            <a:avLst/>
          </a:prstGeom>
        </p:spPr>
      </p:pic>
      <p:sp>
        <p:nvSpPr>
          <p:cNvPr id="26" name="TextBox 25"/>
          <p:cNvSpPr txBox="1"/>
          <p:nvPr userDrawn="1"/>
        </p:nvSpPr>
        <p:spPr>
          <a:xfrm>
            <a:off x="484042" y="1397884"/>
            <a:ext cx="2176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Foundation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5497196" y="1405906"/>
            <a:ext cx="3690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Foundation/Higher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762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1116" t="27807" r="6655"/>
          <a:stretch/>
        </p:blipFill>
        <p:spPr>
          <a:xfrm>
            <a:off x="-16042" y="-368968"/>
            <a:ext cx="9930063" cy="170328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55378" y="73340"/>
            <a:ext cx="122330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65881" y="25214"/>
            <a:ext cx="7111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B9BD5">
                    <a:lumMod val="50000"/>
                  </a:srgbClr>
                </a:solidFill>
              </a:rPr>
              <a:t>GCSE Problems of the Day</a:t>
            </a:r>
            <a:r>
              <a:rPr lang="en-US" sz="4000" b="1" dirty="0">
                <a:solidFill>
                  <a:srgbClr val="ED7D31">
                    <a:lumMod val="50000"/>
                  </a:srgbClr>
                </a:solidFill>
              </a:rPr>
              <a:t>  </a:t>
            </a:r>
            <a:r>
              <a:rPr lang="en-US" sz="4000" b="1" dirty="0">
                <a:solidFill>
                  <a:prstClr val="white"/>
                </a:solidFill>
              </a:rPr>
              <a:t>2019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8847324" y="258358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9040560" y="233638"/>
            <a:ext cx="33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</a:rPr>
              <a:t>1</a:t>
            </a:r>
            <a:endParaRPr lang="en-GB" sz="4400" b="1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 rot="18452600">
            <a:off x="8458223" y="44204"/>
            <a:ext cx="678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B9BD5">
                    <a:lumMod val="50000"/>
                  </a:srgbClr>
                </a:solidFill>
              </a:rPr>
              <a:t>Day</a:t>
            </a:r>
            <a:endParaRPr lang="en-GB" sz="20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24" y="5833251"/>
            <a:ext cx="837854" cy="842218"/>
          </a:xfrm>
          <a:prstGeom prst="rect">
            <a:avLst/>
          </a:prstGeom>
        </p:spPr>
      </p:pic>
      <p:grpSp>
        <p:nvGrpSpPr>
          <p:cNvPr id="14" name="Group 13"/>
          <p:cNvGrpSpPr/>
          <p:nvPr userDrawn="1"/>
        </p:nvGrpSpPr>
        <p:grpSpPr>
          <a:xfrm>
            <a:off x="121758" y="1433805"/>
            <a:ext cx="319237" cy="461665"/>
            <a:chOff x="165801" y="1454816"/>
            <a:chExt cx="319237" cy="461665"/>
          </a:xfrm>
        </p:grpSpPr>
        <p:sp>
          <p:nvSpPr>
            <p:cNvPr id="15" name="TextBox 14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3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17" name="TextBox 16"/>
          <p:cNvSpPr txBox="1"/>
          <p:nvPr userDrawn="1"/>
        </p:nvSpPr>
        <p:spPr>
          <a:xfrm>
            <a:off x="484042" y="1397884"/>
            <a:ext cx="2176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Higher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516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1116" t="27807" r="6655"/>
          <a:stretch/>
        </p:blipFill>
        <p:spPr>
          <a:xfrm>
            <a:off x="-16042" y="-368968"/>
            <a:ext cx="9930063" cy="170328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55378" y="73340"/>
            <a:ext cx="122330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65881" y="25214"/>
            <a:ext cx="7111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5B9BD5">
                    <a:lumMod val="50000"/>
                  </a:srgbClr>
                </a:solidFill>
              </a:rPr>
              <a:t>GCSE Problems of the Day</a:t>
            </a:r>
            <a:r>
              <a:rPr lang="en-US" sz="4000" b="1" dirty="0">
                <a:solidFill>
                  <a:srgbClr val="ED7D31">
                    <a:lumMod val="50000"/>
                  </a:srgbClr>
                </a:solidFill>
              </a:rPr>
              <a:t>  </a:t>
            </a:r>
            <a:r>
              <a:rPr lang="en-US" sz="4000" b="1" dirty="0">
                <a:solidFill>
                  <a:prstClr val="white"/>
                </a:solidFill>
              </a:rPr>
              <a:t>2019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8847324" y="258358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9040560" y="233638"/>
            <a:ext cx="33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12" name="TextBox 11"/>
          <p:cNvSpPr txBox="1"/>
          <p:nvPr userDrawn="1"/>
        </p:nvSpPr>
        <p:spPr>
          <a:xfrm rot="18452600">
            <a:off x="8458223" y="44204"/>
            <a:ext cx="678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B9BD5">
                    <a:lumMod val="50000"/>
                  </a:srgbClr>
                </a:solidFill>
              </a:rPr>
              <a:t>Day</a:t>
            </a:r>
            <a:endParaRPr lang="en-GB" sz="20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24" y="5833251"/>
            <a:ext cx="837854" cy="842218"/>
          </a:xfrm>
          <a:prstGeom prst="rect">
            <a:avLst/>
          </a:prstGeom>
        </p:spPr>
      </p:pic>
      <p:grpSp>
        <p:nvGrpSpPr>
          <p:cNvPr id="14" name="Group 13"/>
          <p:cNvGrpSpPr/>
          <p:nvPr userDrawn="1"/>
        </p:nvGrpSpPr>
        <p:grpSpPr>
          <a:xfrm>
            <a:off x="121758" y="1433805"/>
            <a:ext cx="319237" cy="461665"/>
            <a:chOff x="165801" y="1454816"/>
            <a:chExt cx="319237" cy="461665"/>
          </a:xfrm>
        </p:grpSpPr>
        <p:sp>
          <p:nvSpPr>
            <p:cNvPr id="15" name="TextBox 14"/>
            <p:cNvSpPr txBox="1"/>
            <p:nvPr/>
          </p:nvSpPr>
          <p:spPr>
            <a:xfrm>
              <a:off x="192696" y="1454816"/>
              <a:ext cx="2751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9BD5">
                      <a:lumMod val="50000"/>
                    </a:srgbClr>
                  </a:solidFill>
                </a:rPr>
                <a:t>3</a:t>
              </a:r>
              <a:endParaRPr lang="en-GB" sz="2400" b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65801" y="1501055"/>
              <a:ext cx="319237" cy="382600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17" name="TextBox 16"/>
          <p:cNvSpPr txBox="1"/>
          <p:nvPr userDrawn="1"/>
        </p:nvSpPr>
        <p:spPr>
          <a:xfrm>
            <a:off x="484042" y="1397884"/>
            <a:ext cx="2176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B9BD5">
                    <a:lumMod val="50000"/>
                  </a:srgbClr>
                </a:solidFill>
              </a:rPr>
              <a:t>Higher</a:t>
            </a:r>
            <a:endParaRPr lang="en-GB" sz="4000" b="1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93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/>
          <p:cNvSpPr/>
          <p:nvPr/>
        </p:nvSpPr>
        <p:spPr>
          <a:xfrm>
            <a:off x="367616" y="2459054"/>
            <a:ext cx="1974532" cy="1311261"/>
          </a:xfrm>
          <a:prstGeom prst="parallelogram">
            <a:avLst>
              <a:gd name="adj" fmla="val 3356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Isosceles Triangle 2"/>
          <p:cNvSpPr/>
          <p:nvPr/>
        </p:nvSpPr>
        <p:spPr>
          <a:xfrm>
            <a:off x="3061545" y="2245898"/>
            <a:ext cx="1120290" cy="1524417"/>
          </a:xfrm>
          <a:prstGeom prst="triangl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251424" y="2022010"/>
            <a:ext cx="1528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 cm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59543" y="3841195"/>
            <a:ext cx="1528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 cm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13386" y="2952509"/>
            <a:ext cx="731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 cm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33172" y="2504036"/>
            <a:ext cx="404598" cy="126627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748742" y="2259376"/>
            <a:ext cx="535287" cy="1524417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67616" y="4309866"/>
                <a:ext cx="4210681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 parallelogram and the isosceles triangle have the same perimeter.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Work out the value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616" y="4309866"/>
                <a:ext cx="4210681" cy="1938992"/>
              </a:xfrm>
              <a:prstGeom prst="rect">
                <a:avLst/>
              </a:prstGeom>
              <a:blipFill>
                <a:blip r:embed="rId2"/>
                <a:stretch>
                  <a:fillRect l="-2171" t="-2516" r="-2750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>
            <a:off x="843379" y="2358192"/>
            <a:ext cx="1498769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061545" y="3865260"/>
            <a:ext cx="1120290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arallelogram 11"/>
          <p:cNvSpPr/>
          <p:nvPr/>
        </p:nvSpPr>
        <p:spPr>
          <a:xfrm>
            <a:off x="5239471" y="2511754"/>
            <a:ext cx="1974532" cy="1311261"/>
          </a:xfrm>
          <a:prstGeom prst="parallelogram">
            <a:avLst>
              <a:gd name="adj" fmla="val 3356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Isosceles Triangle 12"/>
          <p:cNvSpPr/>
          <p:nvPr/>
        </p:nvSpPr>
        <p:spPr>
          <a:xfrm>
            <a:off x="8091446" y="2298598"/>
            <a:ext cx="1120290" cy="1524417"/>
          </a:xfrm>
          <a:prstGeom prst="triangl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6100701" y="2074710"/>
            <a:ext cx="1528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 cm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63297" y="2938260"/>
            <a:ext cx="731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 cm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7263297" y="2511754"/>
            <a:ext cx="0" cy="1311262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9269052" y="2298598"/>
            <a:ext cx="0" cy="1524417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273338" y="4309866"/>
                <a:ext cx="4210681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 area of the parallelogram is twice the area of the triangle.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Calculate the height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of the triangle.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3338" y="4309866"/>
                <a:ext cx="4210681" cy="1938992"/>
              </a:xfrm>
              <a:prstGeom prst="rect">
                <a:avLst/>
              </a:prstGeom>
              <a:blipFill>
                <a:blip r:embed="rId3"/>
                <a:stretch>
                  <a:fillRect l="-2171" t="-2516" r="-1158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/>
          <p:nvPr/>
        </p:nvCxnSpPr>
        <p:spPr>
          <a:xfrm>
            <a:off x="5715234" y="2410892"/>
            <a:ext cx="1498769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8091446" y="3917960"/>
            <a:ext cx="1120290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364770" y="3893764"/>
            <a:ext cx="1528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 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9246474" y="2836918"/>
                <a:ext cx="15283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dirty="0"/>
                  <a:t> cm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6474" y="2836918"/>
                <a:ext cx="1528355" cy="369332"/>
              </a:xfrm>
              <a:prstGeom prst="rect">
                <a:avLst/>
              </a:prstGeom>
              <a:blipFill>
                <a:blip r:embed="rId4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 flipH="1">
            <a:off x="3862742" y="3001529"/>
            <a:ext cx="91440" cy="592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 flipV="1">
            <a:off x="3274277" y="3022187"/>
            <a:ext cx="91440" cy="3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577085" y="5764896"/>
                <a:ext cx="113736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𝑎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 = 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7085" y="5764896"/>
                <a:ext cx="1137363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6439998" y="5764896"/>
                <a:ext cx="10677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h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 =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9998" y="5764896"/>
                <a:ext cx="106779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7A0BE712-30CA-8948-AB10-63145DFC0025}"/>
                  </a:ext>
                </a:extLst>
              </p:cNvPr>
              <p:cNvSpPr txBox="1"/>
              <p:nvPr/>
            </p:nvSpPr>
            <p:spPr>
              <a:xfrm>
                <a:off x="4008133" y="2718744"/>
                <a:ext cx="15283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/>
                  <a:t> cm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A0BE712-30CA-8948-AB10-63145DFC00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8133" y="2718744"/>
                <a:ext cx="1528355" cy="369332"/>
              </a:xfrm>
              <a:prstGeom prst="rect">
                <a:avLst/>
              </a:prstGeom>
              <a:blipFill>
                <a:blip r:embed="rId7"/>
                <a:stretch>
                  <a:fillRect t="-3333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827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13651" y="3746442"/>
                <a:ext cx="8649163" cy="23431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a) The area of the parallelogram is twice the area of the triangle.</a:t>
                </a:r>
              </a:p>
              <a:p>
                <a:r>
                  <a:rPr lang="en-US" sz="2400" dirty="0"/>
                  <a:t>Calculate the perimeter of the triangle.</a:t>
                </a:r>
              </a:p>
              <a:p>
                <a:r>
                  <a:rPr lang="en-US" sz="2400" dirty="0"/>
                  <a:t>Give your answer in the form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ra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 are integers.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b) The perimeter of a square is double the perimeter of the triangle.</a:t>
                </a:r>
              </a:p>
              <a:p>
                <a:r>
                  <a:rPr lang="en-US" sz="2400" dirty="0"/>
                  <a:t>Work out the area of the square.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651" y="3746442"/>
                <a:ext cx="8649163" cy="2343142"/>
              </a:xfrm>
              <a:prstGeom prst="rect">
                <a:avLst/>
              </a:prstGeom>
              <a:blipFill>
                <a:blip r:embed="rId2"/>
                <a:stretch>
                  <a:fillRect l="-880" t="-2162" r="-440" b="-48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arallelogram 4"/>
          <p:cNvSpPr/>
          <p:nvPr/>
        </p:nvSpPr>
        <p:spPr>
          <a:xfrm>
            <a:off x="2029149" y="2016951"/>
            <a:ext cx="1974532" cy="1311261"/>
          </a:xfrm>
          <a:prstGeom prst="parallelogram">
            <a:avLst>
              <a:gd name="adj" fmla="val 3356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Isosceles Triangle 5"/>
          <p:cNvSpPr/>
          <p:nvPr/>
        </p:nvSpPr>
        <p:spPr>
          <a:xfrm>
            <a:off x="5317854" y="1803795"/>
            <a:ext cx="1120290" cy="1524417"/>
          </a:xfrm>
          <a:prstGeom prst="triangl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2890379" y="1579907"/>
            <a:ext cx="1528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 cm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52975" y="2443457"/>
            <a:ext cx="731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 cm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052975" y="2016951"/>
            <a:ext cx="0" cy="1311262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504912" y="1916089"/>
            <a:ext cx="1498769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317854" y="3423157"/>
            <a:ext cx="1120290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591178" y="3398961"/>
            <a:ext cx="1528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 cm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6135095" y="2605740"/>
            <a:ext cx="91440" cy="592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5526158" y="2626398"/>
            <a:ext cx="91440" cy="3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995190" y="4872813"/>
                <a:ext cx="1501437" cy="5052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4+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190" y="4872813"/>
                <a:ext cx="1501437" cy="5052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995190" y="5951452"/>
                <a:ext cx="1671355" cy="5052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190" y="5951452"/>
                <a:ext cx="1671355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159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67616" y="4309866"/>
                <a:ext cx="421068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Angle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𝑐𝑑𝑒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40°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Calculate angle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𝑐𝑒𝑑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616" y="4309866"/>
                <a:ext cx="4210681" cy="1200329"/>
              </a:xfrm>
              <a:prstGeom prst="rect">
                <a:avLst/>
              </a:prstGeom>
              <a:blipFill>
                <a:blip r:embed="rId2"/>
                <a:stretch>
                  <a:fillRect l="-2171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273338" y="3955024"/>
                <a:ext cx="4210681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 bearing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400" dirty="0"/>
                  <a:t> from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400" dirty="0"/>
                  <a:t> is 100°</a:t>
                </a:r>
              </a:p>
              <a:p>
                <a:r>
                  <a:rPr lang="en-US" sz="2400" dirty="0"/>
                  <a:t>The bearing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/>
                  <a:t> from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400" dirty="0"/>
                  <a:t> is 220°</a:t>
                </a:r>
              </a:p>
              <a:p>
                <a:r>
                  <a:rPr lang="en-US" sz="2400" dirty="0"/>
                  <a:t>Work out the bearing of</a:t>
                </a:r>
              </a:p>
              <a:p>
                <a:r>
                  <a:rPr lang="en-US" sz="2400" dirty="0"/>
                  <a:t>a)	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/>
                  <a:t> from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b)	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400" dirty="0"/>
                  <a:t> from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c)	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400" dirty="0"/>
                  <a:t> from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d)	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400" dirty="0"/>
                  <a:t> from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3338" y="3955024"/>
                <a:ext cx="4210681" cy="3416320"/>
              </a:xfrm>
              <a:prstGeom prst="rect">
                <a:avLst/>
              </a:prstGeom>
              <a:blipFill>
                <a:blip r:embed="rId3"/>
                <a:stretch>
                  <a:fillRect l="-2171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769" y="1825050"/>
            <a:ext cx="4181563" cy="2160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06316" y="3022697"/>
            <a:ext cx="602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25°</a:t>
            </a:r>
          </a:p>
        </p:txBody>
      </p:sp>
      <p:sp>
        <p:nvSpPr>
          <p:cNvPr id="6" name="Arc 5"/>
          <p:cNvSpPr/>
          <p:nvPr/>
        </p:nvSpPr>
        <p:spPr>
          <a:xfrm rot="14394735">
            <a:off x="7974922" y="2714173"/>
            <a:ext cx="914400" cy="914400"/>
          </a:xfrm>
          <a:prstGeom prst="arc">
            <a:avLst>
              <a:gd name="adj1" fmla="val 16200000"/>
              <a:gd name="adj2" fmla="val 1970780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9309955" y="1674163"/>
            <a:ext cx="0" cy="68726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9139669" y="1368403"/>
            <a:ext cx="640079" cy="42620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 "/>
              </a:rPr>
              <a:t>N</a:t>
            </a:r>
          </a:p>
        </p:txBody>
      </p:sp>
      <p:sp>
        <p:nvSpPr>
          <p:cNvPr id="9" name="Isosceles Triangle 8"/>
          <p:cNvSpPr/>
          <p:nvPr/>
        </p:nvSpPr>
        <p:spPr>
          <a:xfrm rot="21019958">
            <a:off x="1125663" y="2121450"/>
            <a:ext cx="3069039" cy="1448980"/>
          </a:xfrm>
          <a:prstGeom prst="triangle">
            <a:avLst>
              <a:gd name="adj" fmla="val 19497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2"/>
              <p:cNvSpPr txBox="1">
                <a:spLocks noChangeArrowheads="1"/>
              </p:cNvSpPr>
              <p:nvPr/>
            </p:nvSpPr>
            <p:spPr bwMode="auto">
              <a:xfrm>
                <a:off x="542501" y="3719796"/>
                <a:ext cx="1295700" cy="404346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Bariol Regular" panose="02000506040000020003" pitchFamily="50" charset="0"/>
                </a:endParaRPr>
              </a:p>
            </p:txBody>
          </p:sp>
        </mc:Choice>
        <mc:Fallback xmlns="">
          <p:sp>
            <p:nvSpPr>
              <p:cNvPr id="10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2501" y="3719796"/>
                <a:ext cx="1295700" cy="4043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Box 2"/>
              <p:cNvSpPr txBox="1">
                <a:spLocks noChangeArrowheads="1"/>
              </p:cNvSpPr>
              <p:nvPr/>
            </p:nvSpPr>
            <p:spPr bwMode="auto">
              <a:xfrm>
                <a:off x="3845720" y="3141503"/>
                <a:ext cx="1295700" cy="404346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Bariol Regular" panose="02000506040000020003" pitchFamily="50" charset="0"/>
                </a:endParaRPr>
              </a:p>
            </p:txBody>
          </p:sp>
        </mc:Choice>
        <mc:Fallback xmlns="">
          <p:sp>
            <p:nvSpPr>
              <p:cNvPr id="11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45720" y="3141503"/>
                <a:ext cx="1295700" cy="40434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Box 2"/>
              <p:cNvSpPr txBox="1">
                <a:spLocks noChangeArrowheads="1"/>
              </p:cNvSpPr>
              <p:nvPr/>
            </p:nvSpPr>
            <p:spPr bwMode="auto">
              <a:xfrm>
                <a:off x="966454" y="1904896"/>
                <a:ext cx="1295700" cy="404346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Bariol Regular" panose="02000506040000020003" pitchFamily="50" charset="0"/>
                </a:endParaRPr>
              </a:p>
            </p:txBody>
          </p:sp>
        </mc:Choice>
        <mc:Fallback xmlns="">
          <p:sp>
            <p:nvSpPr>
              <p:cNvPr id="12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6454" y="1904896"/>
                <a:ext cx="1295700" cy="40434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682097" y="3488105"/>
            <a:ext cx="714686" cy="40434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302°</a:t>
            </a:r>
          </a:p>
        </p:txBody>
      </p:sp>
      <p:sp>
        <p:nvSpPr>
          <p:cNvPr id="14" name="Arc 13"/>
          <p:cNvSpPr/>
          <p:nvPr/>
        </p:nvSpPr>
        <p:spPr>
          <a:xfrm rot="13461562">
            <a:off x="714324" y="3262596"/>
            <a:ext cx="914400" cy="914400"/>
          </a:xfrm>
          <a:prstGeom prst="arc">
            <a:avLst>
              <a:gd name="adj1" fmla="val 8283226"/>
              <a:gd name="adj2" fmla="val 428722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118532" y="5510195"/>
                <a:ext cx="70884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82°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8532" y="5510195"/>
                <a:ext cx="708847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987783" y="5057656"/>
                <a:ext cx="8787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255°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783" y="5057656"/>
                <a:ext cx="878766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6987783" y="5432351"/>
                <a:ext cx="8787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280°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783" y="5432351"/>
                <a:ext cx="878766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987783" y="5796413"/>
                <a:ext cx="8787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075°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783" y="5796413"/>
                <a:ext cx="878766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987783" y="6160475"/>
                <a:ext cx="8787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040°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783" y="6160475"/>
                <a:ext cx="87876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0954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13651" y="1875110"/>
                <a:ext cx="8649163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 bearing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400" dirty="0"/>
                  <a:t>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400" dirty="0"/>
                  <a:t> is 100°</a:t>
                </a:r>
              </a:p>
              <a:p>
                <a:r>
                  <a:rPr lang="en-US" sz="2400" dirty="0"/>
                  <a:t>The bearing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/>
                  <a:t>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400" dirty="0"/>
                  <a:t> is 220°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 marL="457200" indent="-457200">
                  <a:buAutoNum type="alphaLcParenR"/>
                </a:pPr>
                <a:r>
                  <a:rPr lang="en-US" sz="2400" dirty="0"/>
                  <a:t>Work out the size of angle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𝑔h</m:t>
                    </m:r>
                  </m:oMath>
                </a14:m>
                <a:endParaRPr lang="en-US" sz="2400" dirty="0"/>
              </a:p>
              <a:p>
                <a:pPr marL="457200" indent="-457200">
                  <a:buAutoNum type="alphaLcParenR"/>
                </a:pPr>
                <a:r>
                  <a:rPr lang="en-US" sz="2400" dirty="0"/>
                  <a:t>Work out the area of the triangle.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651" y="1875110"/>
                <a:ext cx="8649163" cy="4524315"/>
              </a:xfrm>
              <a:prstGeom prst="rect">
                <a:avLst/>
              </a:prstGeom>
              <a:blipFill>
                <a:blip r:embed="rId2"/>
                <a:stretch>
                  <a:fillRect l="-1128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Isosceles Triangle 2"/>
          <p:cNvSpPr/>
          <p:nvPr/>
        </p:nvSpPr>
        <p:spPr>
          <a:xfrm rot="21019958">
            <a:off x="2628189" y="3137533"/>
            <a:ext cx="4420087" cy="1784898"/>
          </a:xfrm>
          <a:prstGeom prst="triangle">
            <a:avLst>
              <a:gd name="adj" fmla="val 19497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359264" y="2706595"/>
            <a:ext cx="0" cy="68726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2"/>
              <p:cNvSpPr txBox="1">
                <a:spLocks noChangeArrowheads="1"/>
              </p:cNvSpPr>
              <p:nvPr/>
            </p:nvSpPr>
            <p:spPr bwMode="auto">
              <a:xfrm>
                <a:off x="2013099" y="5085094"/>
                <a:ext cx="1295700" cy="404346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000" i="1" dirty="0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Bariol Regular" panose="02000506040000020003" pitchFamily="50" charset="0"/>
                </a:endParaRPr>
              </a:p>
            </p:txBody>
          </p:sp>
        </mc:Choice>
        <mc:Fallback xmlns="">
          <p:sp>
            <p:nvSpPr>
              <p:cNvPr id="5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13099" y="5085094"/>
                <a:ext cx="1295700" cy="404346"/>
              </a:xfrm>
              <a:prstGeom prst="rect">
                <a:avLst/>
              </a:prstGeom>
              <a:blipFill>
                <a:blip r:embed="rId3"/>
                <a:stretch>
                  <a:fillRect b="-15152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2"/>
              <p:cNvSpPr txBox="1">
                <a:spLocks noChangeArrowheads="1"/>
              </p:cNvSpPr>
              <p:nvPr/>
            </p:nvSpPr>
            <p:spPr bwMode="auto">
              <a:xfrm>
                <a:off x="2580874" y="3110664"/>
                <a:ext cx="1295700" cy="404346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000" i="1" dirty="0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Bariol Regular" panose="02000506040000020003" pitchFamily="50" charset="0"/>
                </a:endParaRPr>
              </a:p>
            </p:txBody>
          </p:sp>
        </mc:Choice>
        <mc:Fallback xmlns="">
          <p:sp>
            <p:nvSpPr>
              <p:cNvPr id="6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80874" y="3110664"/>
                <a:ext cx="1295700" cy="4043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2"/>
              <p:cNvSpPr txBox="1">
                <a:spLocks noChangeArrowheads="1"/>
              </p:cNvSpPr>
              <p:nvPr/>
            </p:nvSpPr>
            <p:spPr bwMode="auto">
              <a:xfrm>
                <a:off x="7023287" y="4343197"/>
                <a:ext cx="640079" cy="293613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Bariol Regular" panose="02000506040000020003" pitchFamily="50" charset="0"/>
                </a:endParaRPr>
              </a:p>
            </p:txBody>
          </p:sp>
        </mc:Choice>
        <mc:Fallback xmlns="">
          <p:sp>
            <p:nvSpPr>
              <p:cNvPr id="7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23287" y="4343197"/>
                <a:ext cx="640079" cy="293613"/>
              </a:xfrm>
              <a:prstGeom prst="rect">
                <a:avLst/>
              </a:prstGeom>
              <a:blipFill>
                <a:blip r:embed="rId5"/>
                <a:stretch>
                  <a:fillRect b="-46939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V="1">
            <a:off x="2801981" y="4593621"/>
            <a:ext cx="0" cy="68726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7173224" y="3845268"/>
            <a:ext cx="0" cy="68726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44492" y="4971442"/>
            <a:ext cx="1474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 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91647" y="3890592"/>
            <a:ext cx="1474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 m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8432123" y="1862644"/>
            <a:ext cx="0" cy="68726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248189" y="1488644"/>
            <a:ext cx="640079" cy="42620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 "/>
              </a:rPr>
              <a:t>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968635" y="5527279"/>
                <a:ext cx="94128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25.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7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635" y="5527279"/>
                <a:ext cx="94128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5229817" y="5908027"/>
                <a:ext cx="1638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1410.3</m:t>
                      </m:r>
                      <m:sSup>
                        <m:sSupPr>
                          <m:ctrlP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 </m:t>
                          </m:r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𝑚</m:t>
                          </m:r>
                        </m:e>
                        <m:sup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9817" y="5908027"/>
                <a:ext cx="1638975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026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859" y="4106667"/>
            <a:ext cx="46385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length of the cuboid is a square number between 10 and 20</a:t>
            </a:r>
          </a:p>
          <a:p>
            <a:endParaRPr lang="en-US" sz="2400" dirty="0"/>
          </a:p>
          <a:p>
            <a:r>
              <a:rPr lang="en-US" sz="2400" dirty="0"/>
              <a:t>Work out the surface area of the cuboid.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273338" y="4146937"/>
                <a:ext cx="4210681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5 : 2 : 3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40 cm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Calculate the surface area of the cuboid.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3338" y="4146937"/>
                <a:ext cx="4210681" cy="2308324"/>
              </a:xfrm>
              <a:prstGeom prst="rect">
                <a:avLst/>
              </a:prstGeom>
              <a:blipFill>
                <a:blip r:embed="rId2"/>
                <a:stretch>
                  <a:fillRect l="-2171" t="-2111" r="-3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ube 3"/>
          <p:cNvSpPr/>
          <p:nvPr/>
        </p:nvSpPr>
        <p:spPr>
          <a:xfrm>
            <a:off x="1038950" y="2248447"/>
            <a:ext cx="2548272" cy="1310437"/>
          </a:xfrm>
          <a:prstGeom prst="cub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424482" y="3238591"/>
            <a:ext cx="635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 cm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62823" y="2587071"/>
            <a:ext cx="635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 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616062" y="3607923"/>
                <a:ext cx="6354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6062" y="3607923"/>
                <a:ext cx="63540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114420" y="3267503"/>
                <a:ext cx="6354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4420" y="3267503"/>
                <a:ext cx="63540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243605" y="2554032"/>
                <a:ext cx="6354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3605" y="2554032"/>
                <a:ext cx="63540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ube 9"/>
          <p:cNvSpPr/>
          <p:nvPr/>
        </p:nvSpPr>
        <p:spPr>
          <a:xfrm>
            <a:off x="5824518" y="2254738"/>
            <a:ext cx="2548272" cy="1310437"/>
          </a:xfrm>
          <a:prstGeom prst="cub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399429" y="5539248"/>
                <a:ext cx="13874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370 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𝑐</m:t>
                      </m:r>
                      <m:sSup>
                        <m:sSupPr>
                          <m:ctrlP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𝑚</m:t>
                          </m:r>
                        </m:e>
                        <m:sup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9429" y="5539248"/>
                <a:ext cx="138743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648491" y="5609671"/>
                <a:ext cx="13874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992 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𝑐</m:t>
                      </m:r>
                      <m:sSup>
                        <m:sSupPr>
                          <m:ctrlP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𝑚</m:t>
                          </m:r>
                        </m:e>
                        <m:sup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8491" y="5609671"/>
                <a:ext cx="138743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742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3651" y="1875110"/>
            <a:ext cx="864916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The dimensions of the cuboid are in the ratio 1 : 2 : 3</a:t>
            </a:r>
          </a:p>
          <a:p>
            <a:r>
              <a:rPr lang="en-US" sz="2400" dirty="0"/>
              <a:t>The surface area of the cuboid is 4950 cm</a:t>
            </a:r>
            <a:r>
              <a:rPr lang="en-US" sz="2400" baseline="30000" dirty="0"/>
              <a:t>2</a:t>
            </a:r>
          </a:p>
          <a:p>
            <a:endParaRPr lang="en-US" sz="2400" dirty="0"/>
          </a:p>
          <a:p>
            <a:r>
              <a:rPr lang="en-US" sz="2400" dirty="0"/>
              <a:t>Work out the volume of the cuboid.</a:t>
            </a:r>
          </a:p>
          <a:p>
            <a:r>
              <a:rPr lang="en-US" sz="2400" dirty="0"/>
              <a:t> </a:t>
            </a:r>
          </a:p>
        </p:txBody>
      </p:sp>
      <p:sp>
        <p:nvSpPr>
          <p:cNvPr id="3" name="Cube 2"/>
          <p:cNvSpPr/>
          <p:nvPr/>
        </p:nvSpPr>
        <p:spPr>
          <a:xfrm>
            <a:off x="3366845" y="1875110"/>
            <a:ext cx="2788533" cy="1602995"/>
          </a:xfrm>
          <a:prstGeom prst="cub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366845" y="5568429"/>
                <a:ext cx="1727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20250 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𝑐</m:t>
                      </m:r>
                      <m:sSup>
                        <m:sSupPr>
                          <m:ctrlP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𝑚</m:t>
                          </m:r>
                        </m:e>
                        <m:sup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845" y="5568429"/>
                <a:ext cx="1727268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796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0407" y="1900445"/>
            <a:ext cx="42770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are 8 green counters and 2 red counters in a bag. </a:t>
            </a:r>
          </a:p>
          <a:p>
            <a:r>
              <a:rPr lang="en-US" dirty="0"/>
              <a:t>Zak takes a counter out of the bag, notes the </a:t>
            </a:r>
            <a:r>
              <a:rPr lang="en-US" dirty="0" err="1"/>
              <a:t>colour</a:t>
            </a:r>
            <a:r>
              <a:rPr lang="en-US" dirty="0"/>
              <a:t> and puts it back.</a:t>
            </a:r>
          </a:p>
          <a:p>
            <a:r>
              <a:rPr lang="en-US" dirty="0"/>
              <a:t>He then chooses another counter.</a:t>
            </a:r>
          </a:p>
          <a:p>
            <a:r>
              <a:rPr lang="en-US" dirty="0"/>
              <a:t>Calculate the probability that he chooses two red counters.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1203" y="1894799"/>
            <a:ext cx="42770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are 8 green counters and 2 red counters in a bag. </a:t>
            </a:r>
          </a:p>
          <a:p>
            <a:r>
              <a:rPr lang="en-US" dirty="0"/>
              <a:t>Zak takes a counter out of the bag.</a:t>
            </a:r>
          </a:p>
          <a:p>
            <a:endParaRPr lang="en-US" dirty="0"/>
          </a:p>
          <a:p>
            <a:pPr marL="342900" indent="-342900">
              <a:buAutoNum type="alphaLcParenR"/>
            </a:pPr>
            <a:r>
              <a:rPr lang="en-US" dirty="0"/>
              <a:t>What is the probability he chooses a green counter?</a:t>
            </a:r>
          </a:p>
          <a:p>
            <a:pPr marL="342900" indent="-342900">
              <a:buAutoNum type="alphaLcParenR"/>
            </a:pPr>
            <a:endParaRPr lang="en-US" dirty="0"/>
          </a:p>
          <a:p>
            <a:endParaRPr lang="en-US" dirty="0"/>
          </a:p>
          <a:p>
            <a:pPr marL="342900" indent="-342900">
              <a:buFont typeface="+mj-lt"/>
              <a:buAutoNum type="alphaLcParenR" startAt="2"/>
            </a:pPr>
            <a:r>
              <a:rPr lang="en-US" dirty="0"/>
              <a:t>What is the probability he chooses a yellow counter?</a:t>
            </a:r>
          </a:p>
          <a:p>
            <a:pPr marL="342900" indent="-342900">
              <a:buAutoNum type="alphaLcParenR" startAt="2"/>
            </a:pPr>
            <a:endParaRPr lang="en-US" dirty="0"/>
          </a:p>
          <a:p>
            <a:endParaRPr lang="en-US" dirty="0"/>
          </a:p>
          <a:p>
            <a:pPr marL="342900" indent="-342900">
              <a:buFont typeface="+mj-lt"/>
              <a:buAutoNum type="alphaLcParenR" startAt="3"/>
            </a:pPr>
            <a:r>
              <a:rPr lang="en-US" dirty="0"/>
              <a:t>What is the probability he chooses a red or a green counter?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619733" y="3519014"/>
                <a:ext cx="2093073" cy="4857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𝐺𝑟𝑒𝑒𝑛</m:t>
                        </m:r>
                      </m:e>
                    </m:d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</m:num>
                      <m:den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10</m:t>
                        </m:r>
                      </m:den>
                    </m:f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9733" y="3519014"/>
                <a:ext cx="2093073" cy="485774"/>
              </a:xfrm>
              <a:prstGeom prst="rect">
                <a:avLst/>
              </a:prstGeom>
              <a:blipFill>
                <a:blip r:embed="rId2"/>
                <a:stretch>
                  <a:fillRect b="-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008109" y="4584725"/>
                <a:ext cx="170469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ctrlP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𝑌𝑒𝑙𝑙𝑜𝑤</m:t>
                          </m:r>
                        </m:e>
                      </m:d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8109" y="4584725"/>
                <a:ext cx="1704697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344465" y="5885028"/>
                <a:ext cx="236834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ctrlP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𝑅𝑒𝑑</m:t>
                          </m:r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 </m:t>
                          </m:r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𝑜𝑟</m:t>
                          </m:r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 </m:t>
                          </m:r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𝐺𝑟𝑒𝑒𝑛</m:t>
                          </m:r>
                        </m:e>
                      </m:d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=1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465" y="5885028"/>
                <a:ext cx="236834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591963" y="4004788"/>
                <a:ext cx="1970796" cy="4851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𝑅𝑅</m:t>
                        </m:r>
                      </m:e>
                    </m:d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100</m:t>
                        </m:r>
                      </m:den>
                    </m:f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1963" y="4004788"/>
                <a:ext cx="1970796" cy="485197"/>
              </a:xfrm>
              <a:prstGeom prst="rect">
                <a:avLst/>
              </a:prstGeom>
              <a:blipFill>
                <a:blip r:embed="rId5"/>
                <a:stretch>
                  <a:fillRect b="-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848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13651" y="1875110"/>
                <a:ext cx="8649163" cy="1962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There are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counters in a bag.</a:t>
                </a:r>
              </a:p>
              <a:p>
                <a:r>
                  <a:rPr lang="en-US" dirty="0"/>
                  <a:t>Four of the counters are red and the rest are green.</a:t>
                </a:r>
              </a:p>
              <a:p>
                <a:r>
                  <a:rPr lang="en-US" dirty="0"/>
                  <a:t>Zak takes two counters from the bag without replacement.</a:t>
                </a:r>
              </a:p>
              <a:p>
                <a:r>
                  <a:rPr lang="en-US" dirty="0"/>
                  <a:t>The probability that both of the counters are red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Calculate the probability that Zak removes two different </a:t>
                </a:r>
                <a:r>
                  <a:rPr lang="en-US" dirty="0" err="1"/>
                  <a:t>coloured</a:t>
                </a:r>
                <a:r>
                  <a:rPr lang="en-US" dirty="0"/>
                  <a:t> counters from the bag.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651" y="1875110"/>
                <a:ext cx="8649163" cy="1962525"/>
              </a:xfrm>
              <a:prstGeom prst="rect">
                <a:avLst/>
              </a:prstGeom>
              <a:blipFill>
                <a:blip r:embed="rId2"/>
                <a:stretch>
                  <a:fillRect l="-564" t="-18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59993" y="3422136"/>
                <a:ext cx="2514984" cy="4859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𝑅𝐺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𝑜𝑟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𝐺𝑅</m:t>
                        </m:r>
                      </m:e>
                    </m:d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40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72</m:t>
                        </m:r>
                      </m:den>
                    </m:f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10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18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993" y="3422136"/>
                <a:ext cx="2514984" cy="485902"/>
              </a:xfrm>
              <a:prstGeom prst="rect">
                <a:avLst/>
              </a:prstGeom>
              <a:blipFill>
                <a:blip r:embed="rId3"/>
                <a:stretch>
                  <a:fillRect b="-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2172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0407" y="1900445"/>
            <a:ext cx="42770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Here are some expression cards.</a:t>
            </a: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r>
              <a:rPr lang="en-US" sz="2800" dirty="0">
                <a:solidFill>
                  <a:prstClr val="black"/>
                </a:solidFill>
              </a:rPr>
              <a:t>Write an expression for the mean of the cards.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1202" y="1894799"/>
            <a:ext cx="44597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Here are some number cards. </a:t>
            </a: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r>
              <a:rPr lang="en-US" sz="2800" dirty="0">
                <a:solidFill>
                  <a:prstClr val="black"/>
                </a:solidFill>
              </a:rPr>
              <a:t>The mean of the cards is 9</a:t>
            </a:r>
          </a:p>
          <a:p>
            <a:r>
              <a:rPr lang="en-US" sz="2800" dirty="0">
                <a:solidFill>
                  <a:prstClr val="black"/>
                </a:solidFill>
              </a:rPr>
              <a:t>What is the value of the missing card?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276577" y="3900252"/>
            <a:ext cx="1507958" cy="6525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536007" y="3908272"/>
            <a:ext cx="1507958" cy="6525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244490" y="3024800"/>
            <a:ext cx="1507958" cy="6525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536007" y="3016778"/>
            <a:ext cx="1507958" cy="6525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510407" y="3081446"/>
                <a:ext cx="15079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0407" y="3081446"/>
                <a:ext cx="1507958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266685" y="3956896"/>
                <a:ext cx="15079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6685" y="3956896"/>
                <a:ext cx="1507958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256212" y="3081446"/>
                <a:ext cx="15079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6212" y="3081446"/>
                <a:ext cx="1507958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536923" y="3956896"/>
                <a:ext cx="15079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6923" y="3956896"/>
                <a:ext cx="150795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ounded Rectangle 11"/>
          <p:cNvSpPr/>
          <p:nvPr/>
        </p:nvSpPr>
        <p:spPr>
          <a:xfrm>
            <a:off x="2632387" y="3533147"/>
            <a:ext cx="1507958" cy="6525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91817" y="3541167"/>
            <a:ext cx="1507958" cy="6525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600300" y="2657695"/>
            <a:ext cx="1507958" cy="6525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91817" y="2649673"/>
            <a:ext cx="1507958" cy="6525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66217" y="2714341"/>
                <a:ext cx="15079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17" y="2714341"/>
                <a:ext cx="150795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622495" y="3589791"/>
                <a:ext cx="15079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495" y="3589791"/>
                <a:ext cx="1507958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612022" y="2714341"/>
                <a:ext cx="15079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022" y="2714341"/>
                <a:ext cx="1507958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92733" y="3589791"/>
                <a:ext cx="15079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733" y="3589791"/>
                <a:ext cx="1507958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632387" y="5362386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387" y="5362386"/>
                <a:ext cx="593432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721375" y="5786331"/>
                <a:ext cx="927562" cy="6146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7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𝑐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+16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375" y="5786331"/>
                <a:ext cx="927562" cy="61465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426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040944" y="3746697"/>
            <a:ext cx="1507958" cy="6525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300374" y="3754717"/>
            <a:ext cx="1507958" cy="6525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559805" y="3746695"/>
            <a:ext cx="1507958" cy="6525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51322" y="3738673"/>
            <a:ext cx="1507958" cy="6525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258730" y="2700246"/>
            <a:ext cx="1507958" cy="6525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566286" y="2692224"/>
            <a:ext cx="1507958" cy="6525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41760" y="2700244"/>
            <a:ext cx="1507958" cy="6525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3651" y="1875110"/>
            <a:ext cx="864916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Here are two sets of algebra expression cards.</a:t>
            </a:r>
          </a:p>
          <a:p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841760" y="2748370"/>
                <a:ext cx="15079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760" y="2748370"/>
                <a:ext cx="1507958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575694" y="2748370"/>
                <a:ext cx="15079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694" y="2748370"/>
                <a:ext cx="1507958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245461" y="2748370"/>
                <a:ext cx="15079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5461" y="2748370"/>
                <a:ext cx="1507958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825722" y="3803341"/>
                <a:ext cx="15079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5722" y="3803341"/>
                <a:ext cx="150795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031052" y="3803341"/>
                <a:ext cx="15079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052" y="3803341"/>
                <a:ext cx="150795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571527" y="3803341"/>
                <a:ext cx="15079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527" y="3803341"/>
                <a:ext cx="1507958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301290" y="3803341"/>
                <a:ext cx="15079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1290" y="3803341"/>
                <a:ext cx="1507958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884177" y="2779147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Set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8646" y="3802844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Set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05631" y="4754668"/>
                <a:ext cx="8649163" cy="1692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prstClr val="black"/>
                    </a:solidFill>
                  </a:rPr>
                  <a:t>The mean of set 1 is equal to the mean of set 2</a:t>
                </a:r>
              </a:p>
              <a:p>
                <a:r>
                  <a:rPr lang="en-US" sz="2800" dirty="0">
                    <a:solidFill>
                      <a:prstClr val="black"/>
                    </a:solidFill>
                  </a:rPr>
                  <a:t>Work out the value of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sz="2800" dirty="0">
                  <a:solidFill>
                    <a:prstClr val="black"/>
                  </a:solidFill>
                </a:endParaRPr>
              </a:p>
              <a:p>
                <a:endParaRPr lang="en-US" sz="2400" dirty="0">
                  <a:solidFill>
                    <a:prstClr val="black"/>
                  </a:solidFill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631" y="4754668"/>
                <a:ext cx="8649163" cy="1692771"/>
              </a:xfrm>
              <a:prstGeom prst="rect">
                <a:avLst/>
              </a:prstGeom>
              <a:blipFill>
                <a:blip r:embed="rId9"/>
                <a:stretch>
                  <a:fillRect l="-1480" t="-3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13651" y="5601053"/>
                <a:ext cx="974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𝑐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651" y="5601053"/>
                <a:ext cx="974498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023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510407" y="1900445"/>
                <a:ext cx="4277060" cy="4585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</a:rPr>
                  <a:t>Here are the first 3 terms of a sequence.</a:t>
                </a:r>
              </a:p>
              <a:p>
                <a:endParaRPr lang="en-US" sz="1200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3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3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</a:endParaRPr>
              </a:p>
              <a:p>
                <a:endParaRPr lang="en-US" sz="1200" dirty="0">
                  <a:solidFill>
                    <a:prstClr val="black"/>
                  </a:solidFill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</a:rPr>
                  <a:t>Write an expression for the n</a:t>
                </a:r>
                <a:r>
                  <a:rPr lang="en-US" sz="2400" baseline="30000" dirty="0">
                    <a:solidFill>
                      <a:prstClr val="black"/>
                    </a:solidFill>
                  </a:rPr>
                  <a:t>th</a:t>
                </a:r>
                <a:r>
                  <a:rPr lang="en-US" sz="2400" dirty="0">
                    <a:solidFill>
                      <a:prstClr val="black"/>
                    </a:solidFill>
                  </a:rPr>
                  <a:t> term of the sequence.</a:t>
                </a:r>
              </a:p>
              <a:p>
                <a:endParaRPr lang="en-US" sz="1200" dirty="0">
                  <a:solidFill>
                    <a:prstClr val="black"/>
                  </a:solidFill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</a:rPr>
                  <a:t>Write an expression for the 10</a:t>
                </a:r>
                <a:r>
                  <a:rPr lang="en-US" sz="2400" baseline="30000" dirty="0">
                    <a:solidFill>
                      <a:prstClr val="black"/>
                    </a:solidFill>
                  </a:rPr>
                  <a:t>th</a:t>
                </a:r>
                <a:r>
                  <a:rPr lang="en-US" sz="2400" dirty="0">
                    <a:solidFill>
                      <a:prstClr val="black"/>
                    </a:solidFill>
                  </a:rPr>
                  <a:t> term of the sequence. </a:t>
                </a:r>
              </a:p>
              <a:p>
                <a:endParaRPr lang="en-US" sz="1200" dirty="0">
                  <a:solidFill>
                    <a:prstClr val="black"/>
                  </a:solidFill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work out the first five terms of the sequence.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0407" y="1900445"/>
                <a:ext cx="4277060" cy="4585871"/>
              </a:xfrm>
              <a:prstGeom prst="rect">
                <a:avLst/>
              </a:prstGeom>
              <a:blipFill>
                <a:blip r:embed="rId2"/>
                <a:stretch>
                  <a:fillRect l="-2279" t="-1064" b="-2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81202" y="1894799"/>
            <a:ext cx="445976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Here is part of a linear sequence.</a:t>
            </a:r>
          </a:p>
          <a:p>
            <a:endParaRPr lang="en-US" sz="2800" dirty="0">
              <a:solidFill>
                <a:prstClr val="black"/>
              </a:solidFill>
            </a:endParaRPr>
          </a:p>
          <a:p>
            <a:r>
              <a:rPr lang="en-US" sz="2800" dirty="0">
                <a:solidFill>
                  <a:prstClr val="black"/>
                </a:solidFill>
              </a:rPr>
              <a:t>	</a:t>
            </a:r>
            <a:r>
              <a:rPr lang="en-US" sz="3600" dirty="0">
                <a:solidFill>
                  <a:prstClr val="black"/>
                </a:solidFill>
              </a:rPr>
              <a:t>3, ____, ____, 27</a:t>
            </a:r>
          </a:p>
          <a:p>
            <a:endParaRPr lang="en-US" sz="2800" dirty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>Complete the 2</a:t>
            </a:r>
            <a:r>
              <a:rPr lang="en-US" sz="2400" baseline="30000" dirty="0">
                <a:solidFill>
                  <a:prstClr val="black"/>
                </a:solidFill>
              </a:rPr>
              <a:t>nd</a:t>
            </a:r>
            <a:r>
              <a:rPr lang="en-US" sz="2400" dirty="0">
                <a:solidFill>
                  <a:prstClr val="black"/>
                </a:solidFill>
              </a:rPr>
              <a:t> and 3</a:t>
            </a:r>
            <a:r>
              <a:rPr lang="en-US" sz="2400" baseline="30000" dirty="0">
                <a:solidFill>
                  <a:prstClr val="black"/>
                </a:solidFill>
              </a:rPr>
              <a:t>rd</a:t>
            </a:r>
            <a:r>
              <a:rPr lang="en-US" sz="2400" dirty="0">
                <a:solidFill>
                  <a:prstClr val="black"/>
                </a:solidFill>
              </a:rPr>
              <a:t> terms.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>What is the term to term rule of the sequence?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>What is the n</a:t>
            </a:r>
            <a:r>
              <a:rPr lang="en-US" sz="2400" baseline="30000" dirty="0">
                <a:solidFill>
                  <a:prstClr val="black"/>
                </a:solidFill>
              </a:rPr>
              <a:t>th</a:t>
            </a:r>
            <a:r>
              <a:rPr lang="en-US" sz="2400" dirty="0">
                <a:solidFill>
                  <a:prstClr val="black"/>
                </a:solidFill>
              </a:rPr>
              <a:t> term of the sequence.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33885" y="2796048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3885" y="2796048"/>
                <a:ext cx="59343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786568" y="2796047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19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6568" y="2796047"/>
                <a:ext cx="59343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711084" y="4763069"/>
                <a:ext cx="92525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b="0" dirty="0">
                    <a:solidFill>
                      <a:srgbClr val="FF0000"/>
                    </a:solidFill>
                  </a:rPr>
                  <a:t>Add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8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084" y="4763069"/>
                <a:ext cx="925253" cy="461665"/>
              </a:xfrm>
              <a:prstGeom prst="rect">
                <a:avLst/>
              </a:prstGeom>
              <a:blipFill>
                <a:blip r:embed="rId5"/>
                <a:stretch>
                  <a:fillRect l="-10526" t="-10526" r="-658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620657" y="5895149"/>
                <a:ext cx="120840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8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𝑛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 −5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0657" y="5895149"/>
                <a:ext cx="120840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375157" y="3820918"/>
                <a:ext cx="13168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𝑏𝑛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+3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𝑎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157" y="3820918"/>
                <a:ext cx="131689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375157" y="4691952"/>
                <a:ext cx="148188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10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𝑏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+3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𝑎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157" y="4691952"/>
                <a:ext cx="148188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822936" y="5998503"/>
                <a:ext cx="189827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13, 11, 9, 7, 5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936" y="5998503"/>
                <a:ext cx="189827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396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13651" y="1875110"/>
                <a:ext cx="8649163" cy="4031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prstClr val="black"/>
                    </a:solidFill>
                  </a:rPr>
                  <a:t>Continue the Fibonacci sequence.</a:t>
                </a:r>
              </a:p>
              <a:p>
                <a:endParaRPr lang="en-US" sz="2800" dirty="0">
                  <a:solidFill>
                    <a:prstClr val="black"/>
                  </a:solidFill>
                </a:endParaRPr>
              </a:p>
              <a:p>
                <a:r>
                  <a:rPr lang="en-US" sz="2800" dirty="0">
                    <a:solidFill>
                      <a:prstClr val="black"/>
                    </a:solidFill>
                  </a:rPr>
                  <a:t>			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6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        </m:t>
                    </m:r>
                    <m:r>
                      <a:rPr lang="en-US" sz="36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6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        </m:t>
                    </m:r>
                  </m:oMath>
                </a14:m>
                <a:r>
                  <a:rPr lang="en-US" sz="3600" dirty="0">
                    <a:solidFill>
                      <a:prstClr val="black"/>
                    </a:solidFill>
                  </a:rPr>
                  <a:t> _____        _____</a:t>
                </a:r>
              </a:p>
              <a:p>
                <a:endParaRPr lang="en-US" sz="2800" dirty="0">
                  <a:solidFill>
                    <a:prstClr val="black"/>
                  </a:solidFill>
                </a:endParaRPr>
              </a:p>
              <a:p>
                <a:r>
                  <a:rPr lang="en-US" sz="2800" dirty="0">
                    <a:solidFill>
                      <a:prstClr val="black"/>
                    </a:solidFill>
                  </a:rPr>
                  <a:t>The 4</a:t>
                </a:r>
                <a:r>
                  <a:rPr lang="en-US" sz="2800" baseline="30000" dirty="0">
                    <a:solidFill>
                      <a:prstClr val="black"/>
                    </a:solidFill>
                  </a:rPr>
                  <a:t>th</a:t>
                </a:r>
                <a:r>
                  <a:rPr lang="en-US" sz="2800" dirty="0">
                    <a:solidFill>
                      <a:prstClr val="black"/>
                    </a:solidFill>
                  </a:rPr>
                  <a:t> term is equal to 1</a:t>
                </a:r>
              </a:p>
              <a:p>
                <a:r>
                  <a:rPr lang="en-US" sz="2800" dirty="0">
                    <a:solidFill>
                      <a:prstClr val="black"/>
                    </a:solidFill>
                  </a:rPr>
                  <a:t>The 7</a:t>
                </a:r>
                <a:r>
                  <a:rPr lang="en-US" sz="2800" baseline="30000" dirty="0">
                    <a:solidFill>
                      <a:prstClr val="black"/>
                    </a:solidFill>
                  </a:rPr>
                  <a:t>th</a:t>
                </a:r>
                <a:r>
                  <a:rPr lang="en-US" sz="2800" dirty="0">
                    <a:solidFill>
                      <a:prstClr val="black"/>
                    </a:solidFill>
                  </a:rPr>
                  <a:t> term is equal to 7</a:t>
                </a:r>
              </a:p>
              <a:p>
                <a:endParaRPr lang="en-US" sz="2800" dirty="0">
                  <a:solidFill>
                    <a:prstClr val="black"/>
                  </a:solidFill>
                </a:endParaRPr>
              </a:p>
              <a:p>
                <a:r>
                  <a:rPr lang="en-US" sz="2800" dirty="0">
                    <a:solidFill>
                      <a:prstClr val="black"/>
                    </a:solidFill>
                  </a:rPr>
                  <a:t>Work out the value of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800" dirty="0">
                  <a:solidFill>
                    <a:prstClr val="black"/>
                  </a:solidFill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651" y="1875110"/>
                <a:ext cx="8649163" cy="4031873"/>
              </a:xfrm>
              <a:prstGeom prst="rect">
                <a:avLst/>
              </a:prstGeom>
              <a:blipFill>
                <a:blip r:embed="rId2"/>
                <a:stretch>
                  <a:fillRect l="-1409" t="-15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952862" y="5549881"/>
                <a:ext cx="208640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𝑥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=3, 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𝑦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=−1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2862" y="5549881"/>
                <a:ext cx="2086405" cy="461665"/>
              </a:xfrm>
              <a:prstGeom prst="rect">
                <a:avLst/>
              </a:prstGeom>
              <a:blipFill>
                <a:blip r:embed="rId3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432826" y="2765117"/>
                <a:ext cx="96924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826" y="2765117"/>
                <a:ext cx="969240" cy="461665"/>
              </a:xfrm>
              <a:prstGeom prst="rect">
                <a:avLst/>
              </a:prstGeom>
              <a:blipFill>
                <a:blip r:embed="rId4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469444" y="2765116"/>
                <a:ext cx="11391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9444" y="2765116"/>
                <a:ext cx="1139158" cy="461665"/>
              </a:xfrm>
              <a:prstGeom prst="rect">
                <a:avLst/>
              </a:prstGeom>
              <a:blipFill>
                <a:blip r:embed="rId5"/>
                <a:stretch>
                  <a:fillRect r="-535" b="-17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214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0407" y="1900445"/>
            <a:ext cx="42770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300 students are asked how they travel to school. </a:t>
            </a:r>
          </a:p>
          <a:p>
            <a:endParaRPr lang="en-US" sz="1000" dirty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60% say they walk to school.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The remaining travel by car or by bus.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The ratio of students who travel by car to those that travel by bus is 2 : 3 </a:t>
            </a:r>
          </a:p>
          <a:p>
            <a:endParaRPr lang="en-US" sz="1000" dirty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>How many more students walk to school than travel by car?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1202" y="1894799"/>
            <a:ext cx="4459765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400 students are asked how they travel to school.</a:t>
            </a:r>
          </a:p>
          <a:p>
            <a:endParaRPr lang="en-US" sz="1000" dirty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30% say they travel to school by car.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25% say they walk to school.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The rest travel by bus.</a:t>
            </a:r>
          </a:p>
          <a:p>
            <a:endParaRPr lang="en-US" sz="1000" dirty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>How many students travel by bus?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329408" y="4880232"/>
                <a:ext cx="7633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180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9408" y="4880232"/>
                <a:ext cx="76335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510407" y="5893869"/>
                <a:ext cx="7633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132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0407" y="5893869"/>
                <a:ext cx="76334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482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3651" y="1875110"/>
            <a:ext cx="864916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A group of students are asked how they travel to school.  </a:t>
            </a:r>
          </a:p>
          <a:p>
            <a:endParaRPr lang="en-US" sz="2800" dirty="0">
              <a:solidFill>
                <a:prstClr val="black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55% say they walk to school.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The remaining travel by car or by bus.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The ratio of students who travel by car to those who travel by bus is 2 : 3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140 more students walk than travel by bus.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prstClr val="black"/>
              </a:solidFill>
            </a:endParaRPr>
          </a:p>
          <a:p>
            <a:r>
              <a:rPr lang="en-US" sz="2800" dirty="0">
                <a:solidFill>
                  <a:prstClr val="black"/>
                </a:solidFill>
              </a:rPr>
              <a:t>How many students travel by car? 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13651" y="5845428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90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651" y="5845428"/>
                <a:ext cx="593432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475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0407" y="1900445"/>
            <a:ext cx="42770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A frame is made using four of these rectangles.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>They are arranged as shown.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1200" dirty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>Work out the area of the </a:t>
            </a:r>
          </a:p>
          <a:p>
            <a:r>
              <a:rPr lang="en-US" sz="2400" dirty="0">
                <a:solidFill>
                  <a:prstClr val="black"/>
                </a:solidFill>
              </a:rPr>
              <a:t>inner square.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1202" y="1894799"/>
            <a:ext cx="445976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A frame is made using four of these rectangles.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>They are arranged as shown.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1200" dirty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>Work out the perimeter of the frame.</a:t>
            </a:r>
          </a:p>
        </p:txBody>
      </p:sp>
      <p:sp>
        <p:nvSpPr>
          <p:cNvPr id="4" name="Rectangle 3"/>
          <p:cNvSpPr/>
          <p:nvPr/>
        </p:nvSpPr>
        <p:spPr>
          <a:xfrm>
            <a:off x="1881963" y="2945218"/>
            <a:ext cx="1372226" cy="4188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385333" y="2668219"/>
                <a:ext cx="3654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smtClean="0">
                        <a:solidFill>
                          <a:prstClr val="black"/>
                        </a:solidFill>
                        <a:latin typeface="Cambria Math" charset="0"/>
                      </a:rPr>
                      <m:t>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 m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33" y="2668219"/>
                <a:ext cx="365485" cy="276999"/>
              </a:xfrm>
              <a:prstGeom prst="rect">
                <a:avLst/>
              </a:prstGeom>
              <a:blipFill>
                <a:blip r:embed="rId2"/>
                <a:stretch>
                  <a:fillRect l="-21667" t="-28889" r="-40000" b="-5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20258" y="2957430"/>
                <a:ext cx="335028" cy="3928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i="1" smtClean="0">
                            <a:solidFill>
                              <a:prstClr val="black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i="1" smtClean="0">
                            <a:solidFill>
                              <a:prstClr val="black"/>
                            </a:solidFill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 m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0258" y="2957430"/>
                <a:ext cx="335028" cy="392864"/>
              </a:xfrm>
              <a:prstGeom prst="rect">
                <a:avLst/>
              </a:prstGeom>
              <a:blipFill>
                <a:blip r:embed="rId3"/>
                <a:stretch>
                  <a:fillRect l="-18182" t="-4615" r="-41818" b="-2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672547" y="3882998"/>
            <a:ext cx="1372226" cy="4188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5400000">
            <a:off x="2568076" y="4359695"/>
            <a:ext cx="1372226" cy="4188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91379" y="5255224"/>
            <a:ext cx="1372226" cy="4188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5400000">
            <a:off x="1195850" y="4778527"/>
            <a:ext cx="1372226" cy="4188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03771" y="2945218"/>
            <a:ext cx="1372226" cy="4188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307141" y="2668219"/>
                <a:ext cx="3654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smtClean="0">
                        <a:solidFill>
                          <a:prstClr val="black"/>
                        </a:solidFill>
                        <a:latin typeface="Cambria Math" charset="0"/>
                      </a:rPr>
                      <m:t>1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 m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7141" y="2668219"/>
                <a:ext cx="365485" cy="276999"/>
              </a:xfrm>
              <a:prstGeom prst="rect">
                <a:avLst/>
              </a:prstGeom>
              <a:blipFill>
                <a:blip r:embed="rId4"/>
                <a:stretch>
                  <a:fillRect l="-23333" t="-28889" r="-38333" b="-5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242066" y="2957430"/>
                <a:ext cx="335028" cy="3928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i="1" smtClean="0">
                            <a:solidFill>
                              <a:prstClr val="black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i="1" smtClean="0">
                            <a:solidFill>
                              <a:prstClr val="black"/>
                            </a:solidFill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 m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2066" y="2957430"/>
                <a:ext cx="335028" cy="392864"/>
              </a:xfrm>
              <a:prstGeom prst="rect">
                <a:avLst/>
              </a:prstGeom>
              <a:blipFill>
                <a:blip r:embed="rId5"/>
                <a:stretch>
                  <a:fillRect l="-18182" t="-4615" r="-43636" b="-2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6594355" y="3882998"/>
            <a:ext cx="1372226" cy="4188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rot="5400000">
            <a:off x="7489884" y="4359695"/>
            <a:ext cx="1372226" cy="4188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013187" y="5255224"/>
            <a:ext cx="1372226" cy="4188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 rot="5400000">
            <a:off x="6117658" y="4778527"/>
            <a:ext cx="1372226" cy="4188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058156" y="6074725"/>
                <a:ext cx="986617" cy="6154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4</m:t>
                    </m:r>
                    <m:f>
                      <m:fPr>
                        <m:ctrlP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8156" y="6074725"/>
                <a:ext cx="986617" cy="6154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7311002" y="6074724"/>
                <a:ext cx="1037848" cy="616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16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25</m:t>
                        </m:r>
                      </m:den>
                    </m:f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sSup>
                      <m:sSupPr>
                        <m:ctrlP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𝑚</m:t>
                        </m:r>
                      </m:e>
                      <m:sup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1002" y="6074724"/>
                <a:ext cx="1037848" cy="61696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887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3651" y="1875110"/>
            <a:ext cx="864916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A frame is made using four of these rectangles.</a:t>
            </a: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1200" dirty="0">
              <a:solidFill>
                <a:prstClr val="black"/>
              </a:solidFill>
            </a:endParaRPr>
          </a:p>
          <a:p>
            <a:r>
              <a:rPr lang="en-US" sz="2800" dirty="0">
                <a:solidFill>
                  <a:prstClr val="black"/>
                </a:solidFill>
              </a:rPr>
              <a:t>They are arranged as shown.</a:t>
            </a: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3200" dirty="0">
              <a:solidFill>
                <a:prstClr val="black"/>
              </a:solidFill>
            </a:endParaRPr>
          </a:p>
          <a:p>
            <a:r>
              <a:rPr lang="en-US" sz="2800" dirty="0">
                <a:solidFill>
                  <a:prstClr val="black"/>
                </a:solidFill>
              </a:rPr>
              <a:t>Work out the length of the diagonal of the frame.</a:t>
            </a:r>
          </a:p>
        </p:txBody>
      </p:sp>
      <p:sp>
        <p:nvSpPr>
          <p:cNvPr id="3" name="Rectangle 2"/>
          <p:cNvSpPr/>
          <p:nvPr/>
        </p:nvSpPr>
        <p:spPr>
          <a:xfrm>
            <a:off x="3609163" y="2869018"/>
            <a:ext cx="1372226" cy="4188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112533" y="2401519"/>
                <a:ext cx="432811" cy="3918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i="1" smtClean="0">
                            <a:solidFill>
                              <a:prstClr val="black"/>
                            </a:solidFill>
                            <a:latin typeface="Cambria Math" charset="0"/>
                          </a:rPr>
                          <m:t>7</m:t>
                        </m:r>
                      </m:num>
                      <m:den>
                        <m:r>
                          <a:rPr lang="en-GB" i="1" smtClean="0">
                            <a:solidFill>
                              <a:prstClr val="black"/>
                            </a:solidFill>
                            <a:latin typeface="Cambria Math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 m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533" y="2401519"/>
                <a:ext cx="432811" cy="391839"/>
              </a:xfrm>
              <a:prstGeom prst="rect">
                <a:avLst/>
              </a:prstGeom>
              <a:blipFill>
                <a:blip r:embed="rId2"/>
                <a:stretch>
                  <a:fillRect l="-14085" t="-4688" r="-32394" b="-218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123658" y="2869018"/>
                <a:ext cx="335028" cy="3928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i="1" smtClean="0">
                            <a:solidFill>
                              <a:prstClr val="black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i="1" smtClean="0">
                            <a:solidFill>
                              <a:prstClr val="black"/>
                            </a:solidFill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 m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3658" y="2869018"/>
                <a:ext cx="335028" cy="392864"/>
              </a:xfrm>
              <a:prstGeom prst="rect">
                <a:avLst/>
              </a:prstGeom>
              <a:blipFill>
                <a:blip r:embed="rId3"/>
                <a:stretch>
                  <a:fillRect l="-18182" t="-4688" r="-43636" b="-218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3412447" y="3959198"/>
            <a:ext cx="1372226" cy="4188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rot="5400000">
            <a:off x="4307976" y="4435895"/>
            <a:ext cx="1372226" cy="4188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31279" y="5331424"/>
            <a:ext cx="1372226" cy="4188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5400000">
            <a:off x="2935750" y="4854727"/>
            <a:ext cx="1372226" cy="4188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786617" y="5792788"/>
                <a:ext cx="1036374" cy="6831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  <m:rad>
                          <m:radPr>
                            <m:degHide m:val="on"/>
                            <m:ctrlP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10</m:t>
                        </m:r>
                      </m:den>
                    </m:f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6617" y="5792788"/>
                <a:ext cx="1036374" cy="6831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622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0407" y="1900445"/>
            <a:ext cx="42770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A circle is cut out of a square.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>What percentage of the </a:t>
            </a:r>
          </a:p>
          <a:p>
            <a:r>
              <a:rPr lang="en-US" sz="2400" dirty="0">
                <a:solidFill>
                  <a:prstClr val="black"/>
                </a:solidFill>
              </a:rPr>
              <a:t>square is shaded?</a:t>
            </a:r>
          </a:p>
          <a:p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1202" y="1894799"/>
            <a:ext cx="445976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A circle is cut out of a square.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>Find the area of the shaded region.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498868" y="2670782"/>
            <a:ext cx="2424432" cy="2424432"/>
            <a:chOff x="1970632" y="3068430"/>
            <a:chExt cx="1800000" cy="1800000"/>
          </a:xfrm>
        </p:grpSpPr>
        <p:sp>
          <p:nvSpPr>
            <p:cNvPr id="5" name="Rectangle 4"/>
            <p:cNvSpPr/>
            <p:nvPr/>
          </p:nvSpPr>
          <p:spPr>
            <a:xfrm>
              <a:off x="1970632" y="3068430"/>
              <a:ext cx="1800000" cy="1800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1970632" y="3068430"/>
              <a:ext cx="1800000" cy="1800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cxnSp>
        <p:nvCxnSpPr>
          <p:cNvPr id="7" name="Straight Arrow Connector 6"/>
          <p:cNvCxnSpPr/>
          <p:nvPr/>
        </p:nvCxnSpPr>
        <p:spPr>
          <a:xfrm>
            <a:off x="1371600" y="2668219"/>
            <a:ext cx="0" cy="244800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06519" y="3650883"/>
            <a:ext cx="9396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10 cm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16200000">
            <a:off x="3311300" y="3269715"/>
            <a:ext cx="0" cy="122400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919205" y="3430554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prstClr val="black"/>
                </a:solidFill>
              </a:rPr>
              <a:t>5 cm</a:t>
            </a:r>
            <a:endParaRPr lang="en-GB" sz="2400" dirty="0">
              <a:solidFill>
                <a:prstClr val="black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602756" y="2668219"/>
            <a:ext cx="2424432" cy="2424432"/>
            <a:chOff x="1970632" y="3068430"/>
            <a:chExt cx="1800000" cy="1800000"/>
          </a:xfrm>
        </p:grpSpPr>
        <p:sp>
          <p:nvSpPr>
            <p:cNvPr id="12" name="Rectangle 11"/>
            <p:cNvSpPr/>
            <p:nvPr/>
          </p:nvSpPr>
          <p:spPr>
            <a:xfrm>
              <a:off x="1970632" y="3068430"/>
              <a:ext cx="1800000" cy="1800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970632" y="3068430"/>
              <a:ext cx="1800000" cy="1800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>
            <a:off x="6475488" y="2665656"/>
            <a:ext cx="0" cy="244800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624707" y="3648320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prstClr val="black"/>
                </a:solidFill>
              </a:rPr>
              <a:t>9 </a:t>
            </a:r>
            <a:r>
              <a:rPr lang="en-US" sz="2400" dirty="0">
                <a:solidFill>
                  <a:prstClr val="black"/>
                </a:solidFill>
              </a:rPr>
              <a:t>cm</a:t>
            </a:r>
            <a:endParaRPr lang="en-GB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661963" y="5925550"/>
                <a:ext cx="144994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21.5 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𝑐</m:t>
                      </m:r>
                      <m:sSup>
                        <m:sSupPr>
                          <m:ctrlP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𝑚</m:t>
                          </m:r>
                        </m:e>
                        <m:sup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963" y="5925550"/>
                <a:ext cx="1449948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814972" y="5925550"/>
                <a:ext cx="109998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21.5%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4972" y="5925550"/>
                <a:ext cx="109998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789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3651" y="1875110"/>
            <a:ext cx="864916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4 circles are cut out of a square.</a:t>
            </a: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endParaRPr lang="en-US" sz="2800" dirty="0">
              <a:solidFill>
                <a:prstClr val="black"/>
              </a:solidFill>
            </a:endParaRPr>
          </a:p>
          <a:p>
            <a:r>
              <a:rPr lang="en-US" sz="2800" dirty="0">
                <a:solidFill>
                  <a:prstClr val="black"/>
                </a:solidFill>
              </a:rPr>
              <a:t>Estimate the percentage of the square that is shaded.</a:t>
            </a:r>
          </a:p>
        </p:txBody>
      </p:sp>
      <p:sp>
        <p:nvSpPr>
          <p:cNvPr id="3" name="Rectangle 2"/>
          <p:cNvSpPr/>
          <p:nvPr/>
        </p:nvSpPr>
        <p:spPr>
          <a:xfrm>
            <a:off x="3734068" y="2708882"/>
            <a:ext cx="2448000" cy="2448000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734068" y="2708882"/>
            <a:ext cx="1224000" cy="1224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606800" y="2706319"/>
            <a:ext cx="0" cy="244800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641719" y="3688983"/>
                <a:ext cx="97142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prstClr val="black"/>
                        </a:solidFill>
                        <a:latin typeface="Cambria Math" charset="0"/>
                      </a:rPr>
                      <m:t>3</m:t>
                    </m:r>
                    <m:r>
                      <a:rPr lang="en-GB" sz="2400" i="1" smtClean="0">
                        <a:solidFill>
                          <a:prstClr val="black"/>
                        </a:solidFill>
                        <a:latin typeface="Cambria Math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cm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1719" y="3688983"/>
                <a:ext cx="971420" cy="461665"/>
              </a:xfrm>
              <a:prstGeom prst="rect">
                <a:avLst/>
              </a:prstGeom>
              <a:blipFill>
                <a:blip r:embed="rId2"/>
                <a:stretch>
                  <a:fillRect l="-1250" t="-10526" r="-875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4958068" y="2708882"/>
            <a:ext cx="1224000" cy="1224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734068" y="3932882"/>
            <a:ext cx="1224000" cy="1224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958068" y="3932882"/>
            <a:ext cx="1224000" cy="1224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13651" y="5845428"/>
                <a:ext cx="8675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25%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651" y="5845428"/>
                <a:ext cx="86754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659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9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1167</Words>
  <Application>Microsoft Office PowerPoint</Application>
  <PresentationFormat>A4 Paper (210x297 mm)</PresentationFormat>
  <Paragraphs>304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18</vt:i4>
      </vt:variant>
      <vt:variant>
        <vt:lpstr>Slide Titles</vt:lpstr>
      </vt:variant>
      <vt:variant>
        <vt:i4>18</vt:i4>
      </vt:variant>
    </vt:vector>
  </HeadingPairs>
  <TitlesOfParts>
    <vt:vector size="36" baseType="lpstr">
      <vt:lpstr>8_Custom Design</vt:lpstr>
      <vt:lpstr>7_Custom Design</vt:lpstr>
      <vt:lpstr>6_Custom Design</vt:lpstr>
      <vt:lpstr>5_Custom Design</vt:lpstr>
      <vt:lpstr>4_Custom Design</vt:lpstr>
      <vt:lpstr>3_Custom Design</vt:lpstr>
      <vt:lpstr>2_Custom Design</vt:lpstr>
      <vt:lpstr>7_Office Theme</vt:lpstr>
      <vt:lpstr>6_Office Theme</vt:lpstr>
      <vt:lpstr>5_Office Theme</vt:lpstr>
      <vt:lpstr>4_Office Theme</vt:lpstr>
      <vt:lpstr>3_Office Theme</vt:lpstr>
      <vt:lpstr>2_Office Theme</vt:lpstr>
      <vt:lpstr>9_Office Theme</vt:lpstr>
      <vt:lpstr>1_Office Theme</vt:lpstr>
      <vt:lpstr>8_Office Theme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Trinity Academy Halifax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Caroline Hamilton</dc:creator>
  <cp:lastModifiedBy>Elder, L</cp:lastModifiedBy>
  <cp:revision>4</cp:revision>
  <dcterms:created xsi:type="dcterms:W3CDTF">2019-05-12T19:09:58Z</dcterms:created>
  <dcterms:modified xsi:type="dcterms:W3CDTF">2019-11-14T20:30:10Z</dcterms:modified>
</cp:coreProperties>
</file>