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>
        <p:scale>
          <a:sx n="120" d="100"/>
          <a:sy n="120" d="100"/>
        </p:scale>
        <p:origin x="-576" y="-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6CC4-EB4B-44D2-873F-2641A9613DA9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5C76-2C33-4CF5-8CDB-F25117B74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950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6CC4-EB4B-44D2-873F-2641A9613DA9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5C76-2C33-4CF5-8CDB-F25117B74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76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6CC4-EB4B-44D2-873F-2641A9613DA9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5C76-2C33-4CF5-8CDB-F25117B74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509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6CC4-EB4B-44D2-873F-2641A9613DA9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5C76-2C33-4CF5-8CDB-F25117B74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930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6CC4-EB4B-44D2-873F-2641A9613DA9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5C76-2C33-4CF5-8CDB-F25117B74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381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6CC4-EB4B-44D2-873F-2641A9613DA9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5C76-2C33-4CF5-8CDB-F25117B74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487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6CC4-EB4B-44D2-873F-2641A9613DA9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5C76-2C33-4CF5-8CDB-F25117B74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1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6CC4-EB4B-44D2-873F-2641A9613DA9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5C76-2C33-4CF5-8CDB-F25117B74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859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6CC4-EB4B-44D2-873F-2641A9613DA9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5C76-2C33-4CF5-8CDB-F25117B74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854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6CC4-EB4B-44D2-873F-2641A9613DA9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5C76-2C33-4CF5-8CDB-F25117B74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3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6CC4-EB4B-44D2-873F-2641A9613DA9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5C76-2C33-4CF5-8CDB-F25117B74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258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26CC4-EB4B-44D2-873F-2641A9613DA9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55C76-2C33-4CF5-8CDB-F25117B74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47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F1275723-E522-40BB-92B9-72DDA261FA5C}"/>
                  </a:ext>
                </a:extLst>
              </p:cNvPr>
              <p:cNvSpPr txBox="1"/>
              <p:nvPr/>
            </p:nvSpPr>
            <p:spPr>
              <a:xfrm>
                <a:off x="0" y="0"/>
                <a:ext cx="3340729" cy="3977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b="1" dirty="0"/>
                  <a:t>Section A – Expand and Simplify</a:t>
                </a: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=22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+17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=22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−17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8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=15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+28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+4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5+2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−10−3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−21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9+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+9=−3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+19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+12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+10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8−2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𝑚𝑛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𝑚𝑛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=8−8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𝑚𝑛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−10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275723-E522-40BB-92B9-72DDA261FA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340729" cy="3977884"/>
              </a:xfrm>
              <a:prstGeom prst="rect">
                <a:avLst/>
              </a:prstGeom>
              <a:blipFill>
                <a:blip r:embed="rId2"/>
                <a:stretch>
                  <a:fillRect t="-1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1ADDAE6D-2A70-47F0-9D53-06B1881EAB7D}"/>
                  </a:ext>
                </a:extLst>
              </p:cNvPr>
              <p:cNvSpPr txBox="1"/>
              <p:nvPr/>
            </p:nvSpPr>
            <p:spPr>
              <a:xfrm>
                <a:off x="3429000" y="0"/>
                <a:ext cx="3429000" cy="3982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b="1" dirty="0"/>
                  <a:t>Section B – Expand and Simplify. Leave all fractions in simplest form</a:t>
                </a: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10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54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10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10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DDAE6D-2A70-47F0-9D53-06B1881EA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0"/>
                <a:ext cx="3429000" cy="3982757"/>
              </a:xfrm>
              <a:prstGeom prst="rect">
                <a:avLst/>
              </a:prstGeom>
              <a:blipFill>
                <a:blip r:embed="rId3"/>
                <a:stretch>
                  <a:fillRect t="-1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4BE752D2-59A4-4E6D-86A3-F1BD93CD1256}"/>
              </a:ext>
            </a:extLst>
          </p:cNvPr>
          <p:cNvCxnSpPr/>
          <p:nvPr/>
        </p:nvCxnSpPr>
        <p:spPr>
          <a:xfrm>
            <a:off x="3331676" y="0"/>
            <a:ext cx="0" cy="39778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0FB465F5-C398-4956-B002-1FEEE84E3D83}"/>
                  </a:ext>
                </a:extLst>
              </p:cNvPr>
              <p:cNvSpPr txBox="1"/>
              <p:nvPr/>
            </p:nvSpPr>
            <p:spPr>
              <a:xfrm>
                <a:off x="0" y="4158953"/>
                <a:ext cx="3551808" cy="3351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b="1" dirty="0"/>
                  <a:t>Section C – Fill in the blanks</a:t>
                </a: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=13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+34</m:t>
                      </m:r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−2=6−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−4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=27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FB465F5-C398-4956-B002-1FEEE84E3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58953"/>
                <a:ext cx="3551808" cy="3351046"/>
              </a:xfrm>
              <a:prstGeom prst="rect">
                <a:avLst/>
              </a:prstGeom>
              <a:blipFill>
                <a:blip r:embed="rId4"/>
                <a:stretch>
                  <a:fillRect t="-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D95CAE7-9011-4A2F-8F97-70702F0BFFCE}"/>
              </a:ext>
            </a:extLst>
          </p:cNvPr>
          <p:cNvSpPr txBox="1"/>
          <p:nvPr/>
        </p:nvSpPr>
        <p:spPr>
          <a:xfrm>
            <a:off x="3505670" y="4230124"/>
            <a:ext cx="6096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Section D – Write an expression for the area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9930441-51B0-479A-BCE5-5FF6BA8024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259" y="4695654"/>
            <a:ext cx="1127799" cy="10930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0BFF77F-C163-4D1E-A287-2681A724DC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5255452" y="4704417"/>
            <a:ext cx="1127799" cy="11211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E0A15B74-E6E0-47F0-97CE-13C002E6FEB7}"/>
                  </a:ext>
                </a:extLst>
              </p:cNvPr>
              <p:cNvSpPr txBox="1"/>
              <p:nvPr/>
            </p:nvSpPr>
            <p:spPr>
              <a:xfrm>
                <a:off x="3311643" y="4460480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0A15B74-E6E0-47F0-97CE-13C002E6F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643" y="4460480"/>
                <a:ext cx="1343378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65356557-7464-429C-9009-B47D1E80B4E4}"/>
                  </a:ext>
                </a:extLst>
              </p:cNvPr>
              <p:cNvSpPr txBox="1"/>
              <p:nvPr/>
            </p:nvSpPr>
            <p:spPr>
              <a:xfrm>
                <a:off x="3474288" y="5763456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356557-7464-429C-9009-B47D1E80B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288" y="5763456"/>
                <a:ext cx="1343378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8D9D114C-DA7F-4D2C-B00C-AD860F82055D}"/>
                  </a:ext>
                </a:extLst>
              </p:cNvPr>
              <p:cNvSpPr txBox="1"/>
              <p:nvPr/>
            </p:nvSpPr>
            <p:spPr>
              <a:xfrm>
                <a:off x="4153706" y="5404266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D9D114C-DA7F-4D2C-B00C-AD860F820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706" y="5404266"/>
                <a:ext cx="1343378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40B5CB76-C83F-49EC-8E78-0E5392C13967}"/>
                  </a:ext>
                </a:extLst>
              </p:cNvPr>
              <p:cNvSpPr txBox="1"/>
              <p:nvPr/>
            </p:nvSpPr>
            <p:spPr>
              <a:xfrm>
                <a:off x="3845466" y="4859405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0B5CB76-C83F-49EC-8E78-0E5392C139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5466" y="4859405"/>
                <a:ext cx="1343378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FE8117DE-8812-4FF7-B0B2-4D57CADD92E4}"/>
                  </a:ext>
                </a:extLst>
              </p:cNvPr>
              <p:cNvSpPr txBox="1"/>
              <p:nvPr/>
            </p:nvSpPr>
            <p:spPr>
              <a:xfrm>
                <a:off x="5208968" y="4476747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E8117DE-8812-4FF7-B0B2-4D57CADD9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8968" y="4476747"/>
                <a:ext cx="1343378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5A7ADC1A-4D0E-4FBA-B195-BADF82C0D269}"/>
                  </a:ext>
                </a:extLst>
              </p:cNvPr>
              <p:cNvSpPr txBox="1"/>
              <p:nvPr/>
            </p:nvSpPr>
            <p:spPr>
              <a:xfrm>
                <a:off x="5375920" y="5794470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A7ADC1A-4D0E-4FBA-B195-BADF82C0D2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0" y="5794470"/>
                <a:ext cx="1343378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06415EF7-D938-4B66-891F-AAB5217DA870}"/>
                  </a:ext>
                </a:extLst>
              </p:cNvPr>
              <p:cNvSpPr txBox="1"/>
              <p:nvPr/>
            </p:nvSpPr>
            <p:spPr>
              <a:xfrm>
                <a:off x="5934869" y="5145642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6415EF7-D938-4B66-891F-AAB5217DA8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4869" y="5145642"/>
                <a:ext cx="1343378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1871E133-5625-42EA-8841-E2A678774714}"/>
                  </a:ext>
                </a:extLst>
              </p:cNvPr>
              <p:cNvSpPr txBox="1"/>
              <p:nvPr/>
            </p:nvSpPr>
            <p:spPr>
              <a:xfrm>
                <a:off x="2935179" y="6010100"/>
                <a:ext cx="23897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𝑨𝒓𝒆𝒂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en-GB" sz="11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871E133-5625-42EA-8841-E2A6787747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179" y="6010100"/>
                <a:ext cx="2389750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EF1281DB-B8E4-4D48-A6C1-BC53DCD45485}"/>
                  </a:ext>
                </a:extLst>
              </p:cNvPr>
              <p:cNvSpPr txBox="1"/>
              <p:nvPr/>
            </p:nvSpPr>
            <p:spPr>
              <a:xfrm>
                <a:off x="4517155" y="5989357"/>
                <a:ext cx="296007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𝑨𝒓𝒆𝒂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𝒂𝒃</m:t>
                      </m:r>
                    </m:oMath>
                  </m:oMathPara>
                </a14:m>
                <a:endParaRPr lang="en-GB" sz="11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F1281DB-B8E4-4D48-A6C1-BC53DCD454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155" y="5989357"/>
                <a:ext cx="2960070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5227736D-5A1F-4030-AA9C-83A2BD1D93BF}"/>
                  </a:ext>
                </a:extLst>
              </p:cNvPr>
              <p:cNvSpPr txBox="1"/>
              <p:nvPr/>
            </p:nvSpPr>
            <p:spPr>
              <a:xfrm>
                <a:off x="4537279" y="4797524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227736D-5A1F-4030-AA9C-83A2BD1D93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7279" y="4797524"/>
                <a:ext cx="1343378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BE73AD92-8C7A-4570-86C5-CA74F064C796}"/>
              </a:ext>
            </a:extLst>
          </p:cNvPr>
          <p:cNvSpPr/>
          <p:nvPr/>
        </p:nvSpPr>
        <p:spPr>
          <a:xfrm>
            <a:off x="2151675" y="7841773"/>
            <a:ext cx="1970491" cy="10805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9191A886-416E-4212-8E8F-E2A185A54492}"/>
              </a:ext>
            </a:extLst>
          </p:cNvPr>
          <p:cNvSpPr/>
          <p:nvPr/>
        </p:nvSpPr>
        <p:spPr>
          <a:xfrm>
            <a:off x="3131457" y="8317257"/>
            <a:ext cx="798748" cy="35529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0CBC8E9A-2AF4-47B7-973E-67F3BEED7665}"/>
                  </a:ext>
                </a:extLst>
              </p:cNvPr>
              <p:cNvSpPr txBox="1"/>
              <p:nvPr/>
            </p:nvSpPr>
            <p:spPr>
              <a:xfrm>
                <a:off x="2903724" y="8038395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CBC8E9A-2AF4-47B7-973E-67F3BEED76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724" y="8038395"/>
                <a:ext cx="1343378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1959A49A-7B80-4206-8556-C04926415522}"/>
                  </a:ext>
                </a:extLst>
              </p:cNvPr>
              <p:cNvSpPr txBox="1"/>
              <p:nvPr/>
            </p:nvSpPr>
            <p:spPr>
              <a:xfrm>
                <a:off x="2333372" y="8353197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959A49A-7B80-4206-8556-C04926415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3372" y="8353197"/>
                <a:ext cx="1343378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1308F6AC-BB99-414F-9FEE-45B428C4A485}"/>
                  </a:ext>
                </a:extLst>
              </p:cNvPr>
              <p:cNvSpPr txBox="1"/>
              <p:nvPr/>
            </p:nvSpPr>
            <p:spPr>
              <a:xfrm>
                <a:off x="2575501" y="8958296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5+3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308F6AC-BB99-414F-9FEE-45B428C4A4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501" y="8958296"/>
                <a:ext cx="1343378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479E0B52-81F9-4482-8F2E-08AA57C910BB}"/>
                  </a:ext>
                </a:extLst>
              </p:cNvPr>
              <p:cNvSpPr txBox="1"/>
              <p:nvPr/>
            </p:nvSpPr>
            <p:spPr>
              <a:xfrm>
                <a:off x="3708980" y="8212920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79E0B52-81F9-4482-8F2E-08AA57C910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980" y="8212920"/>
                <a:ext cx="1343378" cy="2616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63B2681C-9698-41B8-9EFA-8084038DA97E}"/>
                  </a:ext>
                </a:extLst>
              </p:cNvPr>
              <p:cNvSpPr txBox="1"/>
              <p:nvPr/>
            </p:nvSpPr>
            <p:spPr>
              <a:xfrm>
                <a:off x="2052315" y="9363615"/>
                <a:ext cx="23897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𝑨𝒓𝒆𝒂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𝟕𝟏</m:t>
                      </m:r>
                    </m:oMath>
                  </m:oMathPara>
                </a14:m>
                <a:endParaRPr lang="en-GB" sz="1100" b="1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3B2681C-9698-41B8-9EFA-8084038DA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2315" y="9363615"/>
                <a:ext cx="2389750" cy="2616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ight Triangle 28">
            <a:extLst>
              <a:ext uri="{FF2B5EF4-FFF2-40B4-BE49-F238E27FC236}">
                <a16:creationId xmlns:a16="http://schemas.microsoft.com/office/drawing/2014/main" xmlns="" id="{9D29EEE7-3F92-4E55-9A7B-F76FF5E89AE6}"/>
              </a:ext>
            </a:extLst>
          </p:cNvPr>
          <p:cNvSpPr/>
          <p:nvPr/>
        </p:nvSpPr>
        <p:spPr>
          <a:xfrm>
            <a:off x="4991787" y="7114987"/>
            <a:ext cx="1661462" cy="1557569"/>
          </a:xfrm>
          <a:prstGeom prst="rt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2535F19D-DCF5-4D8A-994A-71D41FF7FD57}"/>
              </a:ext>
            </a:extLst>
          </p:cNvPr>
          <p:cNvSpPr/>
          <p:nvPr/>
        </p:nvSpPr>
        <p:spPr>
          <a:xfrm>
            <a:off x="4991787" y="8479481"/>
            <a:ext cx="187071" cy="1881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194CE7D6-9EB8-4AA2-8D81-51493610D32B}"/>
              </a:ext>
            </a:extLst>
          </p:cNvPr>
          <p:cNvSpPr/>
          <p:nvPr/>
        </p:nvSpPr>
        <p:spPr>
          <a:xfrm>
            <a:off x="5143898" y="8091915"/>
            <a:ext cx="607082" cy="2612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88EEA9F5-B65D-42E2-8E0E-F640A3CF10B6}"/>
                  </a:ext>
                </a:extLst>
              </p:cNvPr>
              <p:cNvSpPr txBox="1"/>
              <p:nvPr/>
            </p:nvSpPr>
            <p:spPr>
              <a:xfrm>
                <a:off x="5085322" y="8713252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8EEA9F5-B65D-42E2-8E0E-F640A3CF1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322" y="8713252"/>
                <a:ext cx="1343378" cy="2616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FA367431-69F4-4F84-B674-2DE08EC6DDA3}"/>
                  </a:ext>
                </a:extLst>
              </p:cNvPr>
              <p:cNvSpPr txBox="1"/>
              <p:nvPr/>
            </p:nvSpPr>
            <p:spPr>
              <a:xfrm>
                <a:off x="4160158" y="7733065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A367431-69F4-4F84-B674-2DE08EC6DD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158" y="7733065"/>
                <a:ext cx="1343378" cy="2616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92318AA8-6C2E-499E-BBAE-0F47BC49D14E}"/>
                  </a:ext>
                </a:extLst>
              </p:cNvPr>
              <p:cNvSpPr txBox="1"/>
              <p:nvPr/>
            </p:nvSpPr>
            <p:spPr>
              <a:xfrm>
                <a:off x="4737937" y="7848717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5−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2318AA8-6C2E-499E-BBAE-0F47BC49D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937" y="7848717"/>
                <a:ext cx="1343378" cy="2616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B84593D8-9291-449C-8E50-4334A3A5E0DA}"/>
                  </a:ext>
                </a:extLst>
              </p:cNvPr>
              <p:cNvSpPr txBox="1"/>
              <p:nvPr/>
            </p:nvSpPr>
            <p:spPr>
              <a:xfrm>
                <a:off x="5226884" y="8150304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84593D8-9291-449C-8E50-4334A3A5E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884" y="8150304"/>
                <a:ext cx="1343378" cy="26161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8CA9D763-F104-4AC7-BA60-705AAC25E356}"/>
                  </a:ext>
                </a:extLst>
              </p:cNvPr>
              <p:cNvSpPr txBox="1"/>
              <p:nvPr/>
            </p:nvSpPr>
            <p:spPr>
              <a:xfrm>
                <a:off x="4468250" y="9106618"/>
                <a:ext cx="2389750" cy="409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𝑨𝒓𝒆𝒂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1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1" i="1" smtClean="0">
                              <a:latin typeface="Cambria Math" panose="02040503050406030204" pitchFamily="18" charset="0"/>
                            </a:rPr>
                            <m:t>𝟏𝟗</m:t>
                          </m:r>
                        </m:num>
                        <m:den>
                          <m:r>
                            <a:rPr lang="en-GB" sz="11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1100" b="1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CA9D763-F104-4AC7-BA60-705AAC25E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250" y="9106618"/>
                <a:ext cx="2389750" cy="40921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6E58B2D1-2FC6-4C43-B8F5-50F11B2FAC13}"/>
              </a:ext>
            </a:extLst>
          </p:cNvPr>
          <p:cNvSpPr/>
          <p:nvPr/>
        </p:nvSpPr>
        <p:spPr>
          <a:xfrm>
            <a:off x="2151675" y="286247"/>
            <a:ext cx="752041" cy="2067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BEF194DD-7A81-43E2-81AA-5AC9543B46E4}"/>
              </a:ext>
            </a:extLst>
          </p:cNvPr>
          <p:cNvSpPr/>
          <p:nvPr/>
        </p:nvSpPr>
        <p:spPr>
          <a:xfrm>
            <a:off x="2151675" y="636690"/>
            <a:ext cx="752041" cy="2067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ECC1A8A2-C0ED-4020-9334-31DBC6F4C120}"/>
              </a:ext>
            </a:extLst>
          </p:cNvPr>
          <p:cNvSpPr/>
          <p:nvPr/>
        </p:nvSpPr>
        <p:spPr>
          <a:xfrm>
            <a:off x="2151675" y="987133"/>
            <a:ext cx="752041" cy="2067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27222020-4A3E-4E3F-A1DA-6C9684DFEFFB}"/>
              </a:ext>
            </a:extLst>
          </p:cNvPr>
          <p:cNvSpPr/>
          <p:nvPr/>
        </p:nvSpPr>
        <p:spPr>
          <a:xfrm>
            <a:off x="2151675" y="1337576"/>
            <a:ext cx="752041" cy="2067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B2595013-6352-4DBF-A53C-34209ED1A6DE}"/>
              </a:ext>
            </a:extLst>
          </p:cNvPr>
          <p:cNvSpPr/>
          <p:nvPr/>
        </p:nvSpPr>
        <p:spPr>
          <a:xfrm>
            <a:off x="2075349" y="1653685"/>
            <a:ext cx="752041" cy="2067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3E16FB4-5235-42B1-9D93-C657B7E58813}"/>
              </a:ext>
            </a:extLst>
          </p:cNvPr>
          <p:cNvSpPr/>
          <p:nvPr/>
        </p:nvSpPr>
        <p:spPr>
          <a:xfrm>
            <a:off x="2535499" y="2001116"/>
            <a:ext cx="752041" cy="2067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4B1DB91A-97BA-42CB-8748-CA4FC5FA061B}"/>
              </a:ext>
            </a:extLst>
          </p:cNvPr>
          <p:cNvSpPr/>
          <p:nvPr/>
        </p:nvSpPr>
        <p:spPr>
          <a:xfrm>
            <a:off x="2097846" y="2332890"/>
            <a:ext cx="899790" cy="2067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C8725E2D-1E29-411E-AD14-96DF751D3E5D}"/>
              </a:ext>
            </a:extLst>
          </p:cNvPr>
          <p:cNvSpPr/>
          <p:nvPr/>
        </p:nvSpPr>
        <p:spPr>
          <a:xfrm>
            <a:off x="2125605" y="2680321"/>
            <a:ext cx="1005847" cy="2067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CC39F582-0527-47A0-A30F-05E14C424215}"/>
              </a:ext>
            </a:extLst>
          </p:cNvPr>
          <p:cNvSpPr/>
          <p:nvPr/>
        </p:nvSpPr>
        <p:spPr>
          <a:xfrm>
            <a:off x="1991789" y="2993568"/>
            <a:ext cx="1251613" cy="2067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36F16013-26FA-40D0-A9B1-D592303B1DDB}"/>
              </a:ext>
            </a:extLst>
          </p:cNvPr>
          <p:cNvSpPr/>
          <p:nvPr/>
        </p:nvSpPr>
        <p:spPr>
          <a:xfrm>
            <a:off x="740176" y="3654246"/>
            <a:ext cx="2003021" cy="2067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A276C82C-951F-4F93-B12D-396A9C19C87C}"/>
              </a:ext>
            </a:extLst>
          </p:cNvPr>
          <p:cNvSpPr/>
          <p:nvPr/>
        </p:nvSpPr>
        <p:spPr>
          <a:xfrm>
            <a:off x="5750980" y="634076"/>
            <a:ext cx="752041" cy="29706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7CEF4886-1F2D-45DB-A0ED-E87569C6DF89}"/>
              </a:ext>
            </a:extLst>
          </p:cNvPr>
          <p:cNvSpPr/>
          <p:nvPr/>
        </p:nvSpPr>
        <p:spPr>
          <a:xfrm>
            <a:off x="5663125" y="1233444"/>
            <a:ext cx="752041" cy="3304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86970F8E-2C3B-40D3-816C-BE959264F4E4}"/>
              </a:ext>
            </a:extLst>
          </p:cNvPr>
          <p:cNvSpPr/>
          <p:nvPr/>
        </p:nvSpPr>
        <p:spPr>
          <a:xfrm>
            <a:off x="5750979" y="1945817"/>
            <a:ext cx="752041" cy="3304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07950A7E-2BF6-43EA-AAA0-19C830F85996}"/>
              </a:ext>
            </a:extLst>
          </p:cNvPr>
          <p:cNvSpPr/>
          <p:nvPr/>
        </p:nvSpPr>
        <p:spPr>
          <a:xfrm>
            <a:off x="5967257" y="2693135"/>
            <a:ext cx="815206" cy="3304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E399FD8D-030C-437B-9EAF-0C9DD6E2DF8E}"/>
              </a:ext>
            </a:extLst>
          </p:cNvPr>
          <p:cNvSpPr/>
          <p:nvPr/>
        </p:nvSpPr>
        <p:spPr>
          <a:xfrm>
            <a:off x="5871559" y="3430847"/>
            <a:ext cx="815206" cy="3304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8B90ABA4-92EB-4C62-935B-96DBBB0D18A0}"/>
              </a:ext>
            </a:extLst>
          </p:cNvPr>
          <p:cNvSpPr/>
          <p:nvPr/>
        </p:nvSpPr>
        <p:spPr>
          <a:xfrm>
            <a:off x="4078041" y="6043580"/>
            <a:ext cx="815206" cy="1997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DECE3DD6-14DE-47C8-8F51-1C467941E6F3}"/>
              </a:ext>
            </a:extLst>
          </p:cNvPr>
          <p:cNvSpPr/>
          <p:nvPr/>
        </p:nvSpPr>
        <p:spPr>
          <a:xfrm>
            <a:off x="5719395" y="6033163"/>
            <a:ext cx="1120371" cy="1997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6A23EBAC-0C56-4E14-9D84-FBDF7CB65696}"/>
              </a:ext>
            </a:extLst>
          </p:cNvPr>
          <p:cNvSpPr/>
          <p:nvPr/>
        </p:nvSpPr>
        <p:spPr>
          <a:xfrm>
            <a:off x="3233781" y="9394554"/>
            <a:ext cx="1120371" cy="1997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48B6956B-EB9F-4CFF-A3DE-3C062AE28378}"/>
              </a:ext>
            </a:extLst>
          </p:cNvPr>
          <p:cNvSpPr/>
          <p:nvPr/>
        </p:nvSpPr>
        <p:spPr>
          <a:xfrm>
            <a:off x="5763814" y="9120039"/>
            <a:ext cx="509765" cy="3957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3BE23281-F25A-4FC3-81A2-C904496AE909}"/>
              </a:ext>
            </a:extLst>
          </p:cNvPr>
          <p:cNvSpPr/>
          <p:nvPr/>
        </p:nvSpPr>
        <p:spPr>
          <a:xfrm>
            <a:off x="542042" y="7200108"/>
            <a:ext cx="133819" cy="1997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92975D34-DA26-4D54-AFFF-87BAC063D9C5}"/>
              </a:ext>
            </a:extLst>
          </p:cNvPr>
          <p:cNvSpPr/>
          <p:nvPr/>
        </p:nvSpPr>
        <p:spPr>
          <a:xfrm>
            <a:off x="1444089" y="7200108"/>
            <a:ext cx="78888" cy="1997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1AA246D7-89FA-4D74-9280-ED9610D18721}"/>
              </a:ext>
            </a:extLst>
          </p:cNvPr>
          <p:cNvSpPr/>
          <p:nvPr/>
        </p:nvSpPr>
        <p:spPr>
          <a:xfrm>
            <a:off x="1706563" y="4814986"/>
            <a:ext cx="321019" cy="1997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4A520BE9-9DC8-44E8-90A6-097F5B1CE8CA}"/>
              </a:ext>
            </a:extLst>
          </p:cNvPr>
          <p:cNvSpPr/>
          <p:nvPr/>
        </p:nvSpPr>
        <p:spPr>
          <a:xfrm>
            <a:off x="961710" y="5477326"/>
            <a:ext cx="399206" cy="1997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3622D578-8952-412B-A5E6-17AFF0A7372A}"/>
              </a:ext>
            </a:extLst>
          </p:cNvPr>
          <p:cNvSpPr/>
          <p:nvPr/>
        </p:nvSpPr>
        <p:spPr>
          <a:xfrm>
            <a:off x="1064728" y="6025066"/>
            <a:ext cx="430472" cy="1997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A742F578-2F2B-402C-8168-525AF3ADF594}"/>
              </a:ext>
            </a:extLst>
          </p:cNvPr>
          <p:cNvSpPr/>
          <p:nvPr/>
        </p:nvSpPr>
        <p:spPr>
          <a:xfrm>
            <a:off x="652007" y="6642703"/>
            <a:ext cx="88169" cy="3126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96C486E1-60FD-4B39-B336-625C337B6930}"/>
              </a:ext>
            </a:extLst>
          </p:cNvPr>
          <p:cNvSpPr/>
          <p:nvPr/>
        </p:nvSpPr>
        <p:spPr>
          <a:xfrm>
            <a:off x="1574699" y="6718393"/>
            <a:ext cx="118928" cy="1997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2803305F-75E5-4C8C-806A-82147D1FADAF}"/>
              </a:ext>
            </a:extLst>
          </p:cNvPr>
          <p:cNvSpPr/>
          <p:nvPr/>
        </p:nvSpPr>
        <p:spPr>
          <a:xfrm>
            <a:off x="2184802" y="6715232"/>
            <a:ext cx="88169" cy="1997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83FA3C02-B7BF-4BB8-8CD9-2FA9FC8FF4FF}"/>
              </a:ext>
            </a:extLst>
          </p:cNvPr>
          <p:cNvSpPr/>
          <p:nvPr/>
        </p:nvSpPr>
        <p:spPr>
          <a:xfrm>
            <a:off x="1392046" y="5146760"/>
            <a:ext cx="430472" cy="1997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B8380A1F-3EA4-40CF-9887-73756EF7E7FA}"/>
              </a:ext>
            </a:extLst>
          </p:cNvPr>
          <p:cNvSpPr/>
          <p:nvPr/>
        </p:nvSpPr>
        <p:spPr>
          <a:xfrm>
            <a:off x="1662008" y="4491419"/>
            <a:ext cx="321019" cy="1997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897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F1275723-E522-40BB-92B9-72DDA261FA5C}"/>
                  </a:ext>
                </a:extLst>
              </p:cNvPr>
              <p:cNvSpPr txBox="1"/>
              <p:nvPr/>
            </p:nvSpPr>
            <p:spPr>
              <a:xfrm>
                <a:off x="0" y="0"/>
                <a:ext cx="3340729" cy="3977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b="1" dirty="0"/>
                  <a:t>Section A – Expand and Simplify</a:t>
                </a: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=22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+17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=22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−17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8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=15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+28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+4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5+2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−10−3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−21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9+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+9=−3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+19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+12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+10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100" b="0" i="1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8−2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𝑚𝑛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𝑚𝑛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=8−8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𝑚𝑛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−10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275723-E522-40BB-92B9-72DDA261FA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340729" cy="3977884"/>
              </a:xfrm>
              <a:prstGeom prst="rect">
                <a:avLst/>
              </a:prstGeom>
              <a:blipFill>
                <a:blip r:embed="rId2"/>
                <a:stretch>
                  <a:fillRect t="-1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1ADDAE6D-2A70-47F0-9D53-06B1881EAB7D}"/>
                  </a:ext>
                </a:extLst>
              </p:cNvPr>
              <p:cNvSpPr txBox="1"/>
              <p:nvPr/>
            </p:nvSpPr>
            <p:spPr>
              <a:xfrm>
                <a:off x="3429000" y="0"/>
                <a:ext cx="3429000" cy="3982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b="1" dirty="0"/>
                  <a:t>Section B – Expand and Simplify. Leave all fractions in simplest form</a:t>
                </a: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10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54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10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10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DDAE6D-2A70-47F0-9D53-06B1881EA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0"/>
                <a:ext cx="3429000" cy="3982757"/>
              </a:xfrm>
              <a:prstGeom prst="rect">
                <a:avLst/>
              </a:prstGeom>
              <a:blipFill>
                <a:blip r:embed="rId3"/>
                <a:stretch>
                  <a:fillRect t="-1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4BE752D2-59A4-4E6D-86A3-F1BD93CD1256}"/>
              </a:ext>
            </a:extLst>
          </p:cNvPr>
          <p:cNvCxnSpPr/>
          <p:nvPr/>
        </p:nvCxnSpPr>
        <p:spPr>
          <a:xfrm>
            <a:off x="3331676" y="0"/>
            <a:ext cx="0" cy="39778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0FB465F5-C398-4956-B002-1FEEE84E3D83}"/>
                  </a:ext>
                </a:extLst>
              </p:cNvPr>
              <p:cNvSpPr txBox="1"/>
              <p:nvPr/>
            </p:nvSpPr>
            <p:spPr>
              <a:xfrm>
                <a:off x="0" y="4158953"/>
                <a:ext cx="3551808" cy="3351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b="1" dirty="0"/>
                  <a:t>Section C – Fill in the blanks</a:t>
                </a: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=13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+34</m:t>
                      </m:r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−2=6−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1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1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en-GB" sz="1100" b="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−4</m:t>
                      </m:r>
                      <m:d>
                        <m:dPr>
                          <m:ctrlPr>
                            <a:rPr lang="en-GB" sz="11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=27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−22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FB465F5-C398-4956-B002-1FEEE84E3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58953"/>
                <a:ext cx="3551808" cy="3351046"/>
              </a:xfrm>
              <a:prstGeom prst="rect">
                <a:avLst/>
              </a:prstGeom>
              <a:blipFill>
                <a:blip r:embed="rId4"/>
                <a:stretch>
                  <a:fillRect t="-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D95CAE7-9011-4A2F-8F97-70702F0BFFCE}"/>
              </a:ext>
            </a:extLst>
          </p:cNvPr>
          <p:cNvSpPr txBox="1"/>
          <p:nvPr/>
        </p:nvSpPr>
        <p:spPr>
          <a:xfrm>
            <a:off x="3505670" y="4230124"/>
            <a:ext cx="6096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Section D – Write an expression for the area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9930441-51B0-479A-BCE5-5FF6BA8024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259" y="4695654"/>
            <a:ext cx="1127799" cy="10930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0BFF77F-C163-4D1E-A287-2681A724DC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5255452" y="4704417"/>
            <a:ext cx="1127799" cy="11211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E0A15B74-E6E0-47F0-97CE-13C002E6FEB7}"/>
                  </a:ext>
                </a:extLst>
              </p:cNvPr>
              <p:cNvSpPr txBox="1"/>
              <p:nvPr/>
            </p:nvSpPr>
            <p:spPr>
              <a:xfrm>
                <a:off x="3311643" y="4460480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0A15B74-E6E0-47F0-97CE-13C002E6F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643" y="4460480"/>
                <a:ext cx="1343378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65356557-7464-429C-9009-B47D1E80B4E4}"/>
                  </a:ext>
                </a:extLst>
              </p:cNvPr>
              <p:cNvSpPr txBox="1"/>
              <p:nvPr/>
            </p:nvSpPr>
            <p:spPr>
              <a:xfrm>
                <a:off x="3474288" y="5763456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356557-7464-429C-9009-B47D1E80B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288" y="5763456"/>
                <a:ext cx="1343378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8D9D114C-DA7F-4D2C-B00C-AD860F82055D}"/>
                  </a:ext>
                </a:extLst>
              </p:cNvPr>
              <p:cNvSpPr txBox="1"/>
              <p:nvPr/>
            </p:nvSpPr>
            <p:spPr>
              <a:xfrm>
                <a:off x="4153706" y="5404266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D9D114C-DA7F-4D2C-B00C-AD860F820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706" y="5404266"/>
                <a:ext cx="1343378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40B5CB76-C83F-49EC-8E78-0E5392C13967}"/>
                  </a:ext>
                </a:extLst>
              </p:cNvPr>
              <p:cNvSpPr txBox="1"/>
              <p:nvPr/>
            </p:nvSpPr>
            <p:spPr>
              <a:xfrm>
                <a:off x="3845466" y="4859405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0B5CB76-C83F-49EC-8E78-0E5392C139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5466" y="4859405"/>
                <a:ext cx="1343378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FE8117DE-8812-4FF7-B0B2-4D57CADD92E4}"/>
                  </a:ext>
                </a:extLst>
              </p:cNvPr>
              <p:cNvSpPr txBox="1"/>
              <p:nvPr/>
            </p:nvSpPr>
            <p:spPr>
              <a:xfrm>
                <a:off x="5208968" y="4476747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E8117DE-8812-4FF7-B0B2-4D57CADD9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8968" y="4476747"/>
                <a:ext cx="1343378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5A7ADC1A-4D0E-4FBA-B195-BADF82C0D269}"/>
                  </a:ext>
                </a:extLst>
              </p:cNvPr>
              <p:cNvSpPr txBox="1"/>
              <p:nvPr/>
            </p:nvSpPr>
            <p:spPr>
              <a:xfrm>
                <a:off x="5375920" y="5794470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A7ADC1A-4D0E-4FBA-B195-BADF82C0D2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0" y="5794470"/>
                <a:ext cx="1343378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06415EF7-D938-4B66-891F-AAB5217DA870}"/>
                  </a:ext>
                </a:extLst>
              </p:cNvPr>
              <p:cNvSpPr txBox="1"/>
              <p:nvPr/>
            </p:nvSpPr>
            <p:spPr>
              <a:xfrm>
                <a:off x="5934869" y="5145642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6415EF7-D938-4B66-891F-AAB5217DA8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4869" y="5145642"/>
                <a:ext cx="1343378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1871E133-5625-42EA-8841-E2A678774714}"/>
                  </a:ext>
                </a:extLst>
              </p:cNvPr>
              <p:cNvSpPr txBox="1"/>
              <p:nvPr/>
            </p:nvSpPr>
            <p:spPr>
              <a:xfrm>
                <a:off x="2935179" y="6010100"/>
                <a:ext cx="23897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𝑨𝒓𝒆𝒂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en-GB" sz="11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871E133-5625-42EA-8841-E2A6787747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179" y="6010100"/>
                <a:ext cx="2389750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EF1281DB-B8E4-4D48-A6C1-BC53DCD45485}"/>
                  </a:ext>
                </a:extLst>
              </p:cNvPr>
              <p:cNvSpPr txBox="1"/>
              <p:nvPr/>
            </p:nvSpPr>
            <p:spPr>
              <a:xfrm>
                <a:off x="4517155" y="5989357"/>
                <a:ext cx="296007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𝑨𝒓𝒆𝒂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𝒂𝒃</m:t>
                      </m:r>
                    </m:oMath>
                  </m:oMathPara>
                </a14:m>
                <a:endParaRPr lang="en-GB" sz="11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F1281DB-B8E4-4D48-A6C1-BC53DCD454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155" y="5989357"/>
                <a:ext cx="2960070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5227736D-5A1F-4030-AA9C-83A2BD1D93BF}"/>
                  </a:ext>
                </a:extLst>
              </p:cNvPr>
              <p:cNvSpPr txBox="1"/>
              <p:nvPr/>
            </p:nvSpPr>
            <p:spPr>
              <a:xfrm>
                <a:off x="4537279" y="4797524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227736D-5A1F-4030-AA9C-83A2BD1D93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7279" y="4797524"/>
                <a:ext cx="1343378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BE73AD92-8C7A-4570-86C5-CA74F064C796}"/>
              </a:ext>
            </a:extLst>
          </p:cNvPr>
          <p:cNvSpPr/>
          <p:nvPr/>
        </p:nvSpPr>
        <p:spPr>
          <a:xfrm>
            <a:off x="2151675" y="7841773"/>
            <a:ext cx="1970491" cy="10805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9191A886-416E-4212-8E8F-E2A185A54492}"/>
              </a:ext>
            </a:extLst>
          </p:cNvPr>
          <p:cNvSpPr/>
          <p:nvPr/>
        </p:nvSpPr>
        <p:spPr>
          <a:xfrm>
            <a:off x="3131457" y="8317257"/>
            <a:ext cx="798748" cy="35529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0CBC8E9A-2AF4-47B7-973E-67F3BEED7665}"/>
                  </a:ext>
                </a:extLst>
              </p:cNvPr>
              <p:cNvSpPr txBox="1"/>
              <p:nvPr/>
            </p:nvSpPr>
            <p:spPr>
              <a:xfrm>
                <a:off x="2903724" y="8038395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CBC8E9A-2AF4-47B7-973E-67F3BEED76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724" y="8038395"/>
                <a:ext cx="1343378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1959A49A-7B80-4206-8556-C04926415522}"/>
                  </a:ext>
                </a:extLst>
              </p:cNvPr>
              <p:cNvSpPr txBox="1"/>
              <p:nvPr/>
            </p:nvSpPr>
            <p:spPr>
              <a:xfrm>
                <a:off x="2333372" y="8353197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959A49A-7B80-4206-8556-C04926415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3372" y="8353197"/>
                <a:ext cx="1343378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1308F6AC-BB99-414F-9FEE-45B428C4A485}"/>
                  </a:ext>
                </a:extLst>
              </p:cNvPr>
              <p:cNvSpPr txBox="1"/>
              <p:nvPr/>
            </p:nvSpPr>
            <p:spPr>
              <a:xfrm>
                <a:off x="2575501" y="8958296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5+3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308F6AC-BB99-414F-9FEE-45B428C4A4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501" y="8958296"/>
                <a:ext cx="1343378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479E0B52-81F9-4482-8F2E-08AA57C910BB}"/>
                  </a:ext>
                </a:extLst>
              </p:cNvPr>
              <p:cNvSpPr txBox="1"/>
              <p:nvPr/>
            </p:nvSpPr>
            <p:spPr>
              <a:xfrm>
                <a:off x="3708980" y="8212920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79E0B52-81F9-4482-8F2E-08AA57C910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980" y="8212920"/>
                <a:ext cx="1343378" cy="2616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63B2681C-9698-41B8-9EFA-8084038DA97E}"/>
                  </a:ext>
                </a:extLst>
              </p:cNvPr>
              <p:cNvSpPr txBox="1"/>
              <p:nvPr/>
            </p:nvSpPr>
            <p:spPr>
              <a:xfrm>
                <a:off x="2052315" y="9363615"/>
                <a:ext cx="23897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𝑨𝒓𝒆𝒂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𝟕𝟏</m:t>
                      </m:r>
                    </m:oMath>
                  </m:oMathPara>
                </a14:m>
                <a:endParaRPr lang="en-GB" sz="1100" b="1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3B2681C-9698-41B8-9EFA-8084038DA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2315" y="9363615"/>
                <a:ext cx="2389750" cy="2616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ight Triangle 28">
            <a:extLst>
              <a:ext uri="{FF2B5EF4-FFF2-40B4-BE49-F238E27FC236}">
                <a16:creationId xmlns:a16="http://schemas.microsoft.com/office/drawing/2014/main" xmlns="" id="{9D29EEE7-3F92-4E55-9A7B-F76FF5E89AE6}"/>
              </a:ext>
            </a:extLst>
          </p:cNvPr>
          <p:cNvSpPr/>
          <p:nvPr/>
        </p:nvSpPr>
        <p:spPr>
          <a:xfrm>
            <a:off x="4991787" y="7114987"/>
            <a:ext cx="1661462" cy="1557569"/>
          </a:xfrm>
          <a:prstGeom prst="rt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2535F19D-DCF5-4D8A-994A-71D41FF7FD57}"/>
              </a:ext>
            </a:extLst>
          </p:cNvPr>
          <p:cNvSpPr/>
          <p:nvPr/>
        </p:nvSpPr>
        <p:spPr>
          <a:xfrm>
            <a:off x="4991787" y="8479481"/>
            <a:ext cx="187071" cy="1881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194CE7D6-9EB8-4AA2-8D81-51493610D32B}"/>
              </a:ext>
            </a:extLst>
          </p:cNvPr>
          <p:cNvSpPr/>
          <p:nvPr/>
        </p:nvSpPr>
        <p:spPr>
          <a:xfrm>
            <a:off x="5143898" y="8091915"/>
            <a:ext cx="607082" cy="2612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88EEA9F5-B65D-42E2-8E0E-F640A3CF10B6}"/>
                  </a:ext>
                </a:extLst>
              </p:cNvPr>
              <p:cNvSpPr txBox="1"/>
              <p:nvPr/>
            </p:nvSpPr>
            <p:spPr>
              <a:xfrm>
                <a:off x="5085322" y="8713252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8EEA9F5-B65D-42E2-8E0E-F640A3CF1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322" y="8713252"/>
                <a:ext cx="1343378" cy="2616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FA367431-69F4-4F84-B674-2DE08EC6DDA3}"/>
                  </a:ext>
                </a:extLst>
              </p:cNvPr>
              <p:cNvSpPr txBox="1"/>
              <p:nvPr/>
            </p:nvSpPr>
            <p:spPr>
              <a:xfrm>
                <a:off x="4160158" y="7733065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A367431-69F4-4F84-B674-2DE08EC6DD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158" y="7733065"/>
                <a:ext cx="1343378" cy="2616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92318AA8-6C2E-499E-BBAE-0F47BC49D14E}"/>
                  </a:ext>
                </a:extLst>
              </p:cNvPr>
              <p:cNvSpPr txBox="1"/>
              <p:nvPr/>
            </p:nvSpPr>
            <p:spPr>
              <a:xfrm>
                <a:off x="4737937" y="7848717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5−</m:t>
                      </m:r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2318AA8-6C2E-499E-BBAE-0F47BC49D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937" y="7848717"/>
                <a:ext cx="1343378" cy="2616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B84593D8-9291-449C-8E50-4334A3A5E0DA}"/>
                  </a:ext>
                </a:extLst>
              </p:cNvPr>
              <p:cNvSpPr txBox="1"/>
              <p:nvPr/>
            </p:nvSpPr>
            <p:spPr>
              <a:xfrm>
                <a:off x="5226884" y="8150304"/>
                <a:ext cx="13433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84593D8-9291-449C-8E50-4334A3A5E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884" y="8150304"/>
                <a:ext cx="1343378" cy="26161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8CA9D763-F104-4AC7-BA60-705AAC25E356}"/>
                  </a:ext>
                </a:extLst>
              </p:cNvPr>
              <p:cNvSpPr txBox="1"/>
              <p:nvPr/>
            </p:nvSpPr>
            <p:spPr>
              <a:xfrm>
                <a:off x="4468250" y="9106618"/>
                <a:ext cx="2389750" cy="409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𝑨𝒓𝒆𝒂</m:t>
                      </m:r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1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1" i="1" smtClean="0">
                              <a:latin typeface="Cambria Math" panose="02040503050406030204" pitchFamily="18" charset="0"/>
                            </a:rPr>
                            <m:t>𝟏𝟗</m:t>
                          </m:r>
                        </m:num>
                        <m:den>
                          <m:r>
                            <a:rPr lang="en-GB" sz="11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11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1100" b="1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CA9D763-F104-4AC7-BA60-705AAC25E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250" y="9106618"/>
                <a:ext cx="2389750" cy="40921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7008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0D23BD3EAC2C42B597740EB5E433E1" ma:contentTypeVersion="10" ma:contentTypeDescription="Create a new document." ma:contentTypeScope="" ma:versionID="d13b8a31c55a1b06dc81a92cb2eaa846">
  <xsd:schema xmlns:xsd="http://www.w3.org/2001/XMLSchema" xmlns:xs="http://www.w3.org/2001/XMLSchema" xmlns:p="http://schemas.microsoft.com/office/2006/metadata/properties" xmlns:ns3="8f753721-02a4-4f0f-b327-be4e303d7088" xmlns:ns4="3b6a4801-63df-474f-9ea8-06a4f7d2aa2a" targetNamespace="http://schemas.microsoft.com/office/2006/metadata/properties" ma:root="true" ma:fieldsID="61e9ce26254c4447e32046dddfbfe1b7" ns3:_="" ns4:_="">
    <xsd:import namespace="8f753721-02a4-4f0f-b327-be4e303d7088"/>
    <xsd:import namespace="3b6a4801-63df-474f-9ea8-06a4f7d2aa2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753721-02a4-4f0f-b327-be4e303d70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6a4801-63df-474f-9ea8-06a4f7d2aa2a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3CAD0D-E6A6-4DA4-919A-72CD18B19A8B}">
  <ds:schemaRefs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3b6a4801-63df-474f-9ea8-06a4f7d2aa2a"/>
    <ds:schemaRef ds:uri="http://purl.org/dc/elements/1.1/"/>
    <ds:schemaRef ds:uri="8f753721-02a4-4f0f-b327-be4e303d7088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2647DBD-ACA3-4BD5-8570-555498F5F1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18F8A8-BB80-4393-9E28-AB194C10CE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753721-02a4-4f0f-b327-be4e303d7088"/>
    <ds:schemaRef ds:uri="3b6a4801-63df-474f-9ea8-06a4f7d2aa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1430</Words>
  <Application>Microsoft Office PowerPoint</Application>
  <PresentationFormat>A4 Paper (210x297 mm)</PresentationFormat>
  <Paragraphs>92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Steele, J</dc:creator>
  <cp:lastModifiedBy>Elder, L</cp:lastModifiedBy>
  <cp:revision>2</cp:revision>
  <dcterms:created xsi:type="dcterms:W3CDTF">2019-10-22T21:28:20Z</dcterms:created>
  <dcterms:modified xsi:type="dcterms:W3CDTF">2019-11-03T14:27:26Z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0x010100520D23BD3EAC2C42B597740EB5E433E1</vt:lpwstr>
  </property>
</Properties>
</file>