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6"/>
  </p:notesMasterIdLst>
  <p:sldIdLst>
    <p:sldId id="258" r:id="rId14"/>
    <p:sldId id="259" r:id="rId15"/>
    <p:sldId id="260" r:id="rId16"/>
    <p:sldId id="261" r:id="rId17"/>
    <p:sldId id="262" r:id="rId18"/>
    <p:sldId id="263" r:id="rId19"/>
    <p:sldId id="267" r:id="rId20"/>
    <p:sldId id="256" r:id="rId21"/>
    <p:sldId id="264" r:id="rId22"/>
    <p:sldId id="257" r:id="rId23"/>
    <p:sldId id="265" r:id="rId24"/>
    <p:sldId id="26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49466-2D65-43EA-928E-8AD7788EAF59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973CF-0582-44F8-A2FD-E23FDF5F99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183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116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83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83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out</a:t>
            </a:r>
            <a:r>
              <a:rPr lang="en-GB" baseline="0" dirty="0" smtClean="0"/>
              <a:t> for students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040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</a:t>
            </a:r>
            <a:r>
              <a:rPr lang="en-GB" baseline="0" dirty="0" err="1" smtClean="0"/>
              <a:t>Nrich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138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58B5EA-6C48-449E-938C-48D3777E6206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16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4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image" Target="../media/image16.png"/><Relationship Id="rId21" Type="http://schemas.openxmlformats.org/officeDocument/2006/relationships/image" Target="../media/image60.png"/><Relationship Id="rId7" Type="http://schemas.openxmlformats.org/officeDocument/2006/relationships/image" Target="../media/image38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2" Type="http://schemas.openxmlformats.org/officeDocument/2006/relationships/image" Target="../media/image34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5" Type="http://schemas.openxmlformats.org/officeDocument/2006/relationships/image" Target="../media/image36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10" Type="http://schemas.openxmlformats.org/officeDocument/2006/relationships/image" Target="../media/image41.png"/><Relationship Id="rId19" Type="http://schemas.openxmlformats.org/officeDocument/2006/relationships/image" Target="../media/image58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74.png"/><Relationship Id="rId21" Type="http://schemas.openxmlformats.org/officeDocument/2006/relationships/image" Target="../media/image92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image" Target="../media/image73.png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23" Type="http://schemas.openxmlformats.org/officeDocument/2006/relationships/image" Target="../media/image94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Relationship Id="rId22" Type="http://schemas.openxmlformats.org/officeDocument/2006/relationships/image" Target="../media/image9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323528" y="2130433"/>
                <a:ext cx="8496944" cy="1470025"/>
              </a:xfrm>
            </p:spPr>
            <p:txBody>
              <a:bodyPr/>
              <a:lstStyle/>
              <a:p>
                <a:r>
                  <a:rPr lang="en-GB" dirty="0" smtClean="0"/>
                  <a:t>Where do the lines </a:t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+4 </m:t>
                    </m:r>
                  </m:oMath>
                </a14:m>
                <a:r>
                  <a:rPr lang="en-GB" dirty="0" smtClean="0"/>
                  <a:t>meet?</a:t>
                </a:r>
                <a:br>
                  <a:rPr lang="en-GB" dirty="0" smtClean="0"/>
                </a:b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 smtClean="0"/>
                  <a:t>How do you know?  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323528" y="2130433"/>
                <a:ext cx="8496944" cy="1470025"/>
              </a:xfrm>
              <a:blipFill rotWithShape="1">
                <a:blip r:embed="rId3"/>
                <a:stretch>
                  <a:fillRect t="-52479" b="-6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751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1520" y="188640"/>
                <a:ext cx="3600400" cy="310854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 smtClean="0"/>
                  <a:t>Student 1 </a:t>
                </a:r>
              </a:p>
              <a:p>
                <a:r>
                  <a:rPr lang="en-GB" sz="2800" dirty="0" smtClean="0"/>
                  <a:t>Plotted the Graphs </a:t>
                </a:r>
              </a:p>
              <a:p>
                <a:endParaRPr lang="en-GB" sz="2800" b="1" dirty="0"/>
              </a:p>
              <a:p>
                <a:pPr algn="r"/>
                <a:endParaRPr lang="en-GB" sz="2800" b="0" i="1" dirty="0" smtClean="0">
                  <a:latin typeface="Cambria Math"/>
                </a:endParaRPr>
              </a:p>
              <a:p>
                <a:pPr algn="r"/>
                <a:endParaRPr lang="en-GB" sz="2800" b="0" i="1" dirty="0" smtClean="0">
                  <a:latin typeface="Cambria Math"/>
                </a:endParaRPr>
              </a:p>
              <a:p>
                <a:pPr algn="r"/>
                <a:endParaRPr lang="en-GB" sz="2800" i="1" dirty="0">
                  <a:latin typeface="Cambria Math"/>
                </a:endParaRPr>
              </a:p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(2, 6)</m:t>
                      </m:r>
                    </m:oMath>
                  </m:oMathPara>
                </a14:m>
                <a:endParaRPr lang="en-GB" sz="280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88640"/>
                <a:ext cx="3600400" cy="3108543"/>
              </a:xfrm>
              <a:prstGeom prst="rect">
                <a:avLst/>
              </a:prstGeom>
              <a:blipFill rotWithShape="1">
                <a:blip r:embed="rId2"/>
                <a:stretch>
                  <a:fillRect l="-3204" t="-175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03503"/>
            <a:ext cx="1831019" cy="1954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04320" y="183316"/>
                <a:ext cx="3600400" cy="310854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 smtClean="0"/>
                  <a:t>Student 2 </a:t>
                </a:r>
              </a:p>
              <a:p>
                <a:r>
                  <a:rPr lang="en-GB" sz="2800" dirty="0" smtClean="0"/>
                  <a:t>Used a bar model</a:t>
                </a:r>
              </a:p>
              <a:p>
                <a:endParaRPr lang="en-GB" sz="2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2800" dirty="0" smtClean="0"/>
              </a:p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2800" b="0" dirty="0" smtClean="0"/>
              </a:p>
              <a:p>
                <a:pPr algn="r"/>
                <a:endParaRPr lang="en-GB" sz="2800" b="0" i="1" dirty="0" smtClean="0">
                  <a:latin typeface="Cambria Math"/>
                </a:endParaRPr>
              </a:p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en-GB" sz="28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4320" y="183316"/>
                <a:ext cx="3600400" cy="3108543"/>
              </a:xfrm>
              <a:prstGeom prst="rect">
                <a:avLst/>
              </a:prstGeom>
              <a:blipFill rotWithShape="1">
                <a:blip r:embed="rId4"/>
                <a:stretch>
                  <a:fillRect l="-3378" t="-175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139952" y="119694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196947"/>
                <a:ext cx="504056" cy="50405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644097" y="119694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97" y="1196947"/>
                <a:ext cx="504056" cy="50405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148153" y="119694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153" y="1196947"/>
                <a:ext cx="504056" cy="50405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139952" y="1701003"/>
                <a:ext cx="1512257" cy="50405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701003"/>
                <a:ext cx="1512257" cy="50405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139996" y="2785020"/>
                <a:ext cx="1512257" cy="50405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96" y="2785020"/>
                <a:ext cx="1512257" cy="50405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140130" y="2280964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130" y="2280964"/>
                <a:ext cx="504056" cy="50405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643964" y="2280964"/>
                <a:ext cx="1008245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964" y="2280964"/>
                <a:ext cx="1008245" cy="50405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 flipV="1">
            <a:off x="4140130" y="2785020"/>
            <a:ext cx="1512123" cy="5040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140130" y="1701003"/>
            <a:ext cx="1512123" cy="5040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140130" y="2307662"/>
            <a:ext cx="503877" cy="5040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140309" y="1196947"/>
            <a:ext cx="503877" cy="5040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51520" y="3435530"/>
                <a:ext cx="3600400" cy="33547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 smtClean="0"/>
                  <a:t>Student 3 </a:t>
                </a:r>
              </a:p>
              <a:p>
                <a:r>
                  <a:rPr lang="en-GB" sz="2800" dirty="0" smtClean="0"/>
                  <a:t>Used elimination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=3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800" b="0" dirty="0" smtClean="0"/>
              </a:p>
              <a:p>
                <a:r>
                  <a:rPr lang="en-GB" sz="2800" b="0" dirty="0" smtClean="0"/>
                  <a:t>         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+4</m:t>
                    </m:r>
                  </m:oMath>
                </a14:m>
                <a:endParaRPr lang="en-GB" sz="2800" dirty="0" smtClean="0"/>
              </a:p>
              <a:p>
                <a:endParaRPr lang="en-GB" sz="2800" b="1" dirty="0"/>
              </a:p>
              <a:p>
                <a:endParaRPr lang="en-GB" sz="24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/>
                        </a:rPr>
                        <m:t>2</m:t>
                      </m:r>
                      <m:r>
                        <a:rPr lang="en-GB" sz="2400" i="1">
                          <a:latin typeface="Cambria Math"/>
                        </a:rPr>
                        <m:t>𝑥</m:t>
                      </m:r>
                      <m:r>
                        <a:rPr lang="en-GB" sz="2400" i="1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/>
                        </a:rPr>
                        <m:t>𝑥</m:t>
                      </m:r>
                      <m:r>
                        <a:rPr lang="en-GB" sz="2400" i="1">
                          <a:latin typeface="Cambria Math"/>
                        </a:rPr>
                        <m:t>=2, 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435530"/>
                <a:ext cx="3600400" cy="3354765"/>
              </a:xfrm>
              <a:prstGeom prst="rect">
                <a:avLst/>
              </a:prstGeom>
              <a:blipFill rotWithShape="1">
                <a:blip r:embed="rId12"/>
                <a:stretch>
                  <a:fillRect l="-3204" t="-1630" b="-72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>
            <a:off x="755576" y="5229200"/>
            <a:ext cx="22322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5576" y="4805135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805135"/>
                <a:ext cx="421910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247311" y="5174467"/>
                <a:ext cx="17857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0=2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 −4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311" y="5174467"/>
                <a:ext cx="1785745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004320" y="3820250"/>
            <a:ext cx="47441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In pairs discuss these different methods</a:t>
            </a:r>
          </a:p>
          <a:p>
            <a:pPr algn="ctr"/>
            <a:endParaRPr lang="en-GB" sz="2400" dirty="0" smtClean="0"/>
          </a:p>
          <a:p>
            <a:pPr algn="ctr"/>
            <a:r>
              <a:rPr lang="en-GB" sz="2400" dirty="0" smtClean="0"/>
              <a:t>Which method do you prefer? </a:t>
            </a:r>
          </a:p>
          <a:p>
            <a:pPr algn="ctr"/>
            <a:endParaRPr lang="en-GB" sz="2400" dirty="0" smtClean="0"/>
          </a:p>
          <a:p>
            <a:pPr algn="ctr"/>
            <a:r>
              <a:rPr lang="en-GB" sz="2400" dirty="0" smtClean="0"/>
              <a:t>Why? 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037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Another student also used a bar model but in a different way: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39552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938717"/>
                <a:ext cx="504056" cy="50405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39552" y="2442313"/>
                <a:ext cx="1512257" cy="50405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442313"/>
                <a:ext cx="1512257" cy="50405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043608" y="3356992"/>
                <a:ext cx="1008245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356992"/>
                <a:ext cx="1008245" cy="50405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43608" y="193825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938257"/>
                <a:ext cx="504056" cy="50405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547664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1938717"/>
                <a:ext cx="504056" cy="50405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39463" y="3864884"/>
                <a:ext cx="1512257" cy="50405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463" y="3864884"/>
                <a:ext cx="1512257" cy="50405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39552" y="3356992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356992"/>
                <a:ext cx="504056" cy="50405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095836" y="2442773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2442773"/>
                <a:ext cx="504056" cy="50405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578455" y="2442313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455" y="2442313"/>
                <a:ext cx="504056" cy="50405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082511" y="2442313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511" y="2442313"/>
                <a:ext cx="504056" cy="50405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095836" y="2946369"/>
                <a:ext cx="482619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2946369"/>
                <a:ext cx="482619" cy="50405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578455" y="2946829"/>
                <a:ext cx="1008245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455" y="2946829"/>
                <a:ext cx="1008245" cy="50405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580112" y="24185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418517"/>
                <a:ext cx="504056" cy="50405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084168" y="24185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2418517"/>
                <a:ext cx="504056" cy="50405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580112" y="2852936"/>
                <a:ext cx="1008245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852936"/>
                <a:ext cx="1008245" cy="504056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7632340" y="24185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340" y="2418517"/>
                <a:ext cx="504056" cy="504056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7632273" y="2921473"/>
                <a:ext cx="504123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273" y="2921473"/>
                <a:ext cx="504123" cy="504056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04248" y="4033610"/>
                <a:ext cx="151182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4000" b="0" i="1" smtClean="0">
                              <a:latin typeface="Cambria Math"/>
                            </a:rPr>
                            <m:t>2, 6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4033610"/>
                <a:ext cx="1511824" cy="707886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1"/>
          <p:cNvSpPr txBox="1">
            <a:spLocks/>
          </p:cNvSpPr>
          <p:nvPr/>
        </p:nvSpPr>
        <p:spPr bwMode="auto">
          <a:xfrm>
            <a:off x="471767" y="5229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This method is called </a:t>
            </a:r>
            <a:r>
              <a:rPr lang="en-GB" kern="0" dirty="0" smtClean="0">
                <a:solidFill>
                  <a:srgbClr val="FF0000"/>
                </a:solidFill>
              </a:rPr>
              <a:t>substitution</a:t>
            </a:r>
            <a:endParaRPr lang="en-GB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23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9512" y="404664"/>
                <a:ext cx="8964488" cy="1143000"/>
              </a:xfrm>
            </p:spPr>
            <p:txBody>
              <a:bodyPr/>
              <a:lstStyle/>
              <a:p>
                <a:r>
                  <a:rPr lang="en-GB" sz="4000" dirty="0" smtClean="0"/>
                  <a:t>On your whiteboards, </a:t>
                </a:r>
                <a:br>
                  <a:rPr lang="en-GB" sz="4000" dirty="0" smtClean="0"/>
                </a:br>
                <a:r>
                  <a:rPr lang="en-GB" sz="4000" dirty="0" smtClean="0"/>
                  <a:t>use </a:t>
                </a:r>
                <a:r>
                  <a:rPr lang="en-GB" sz="4000" dirty="0" smtClean="0">
                    <a:solidFill>
                      <a:srgbClr val="FF0000"/>
                    </a:solidFill>
                  </a:rPr>
                  <a:t>substitution</a:t>
                </a:r>
                <a:r>
                  <a:rPr lang="en-GB" sz="4000" dirty="0" smtClean="0"/>
                  <a:t> to find where the lines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𝑦</m:t>
                    </m:r>
                    <m:r>
                      <a:rPr lang="en-GB" sz="4000" b="0" i="1" smtClean="0">
                        <a:latin typeface="Cambria Math"/>
                      </a:rPr>
                      <m:t>=7</m:t>
                    </m:r>
                    <m:r>
                      <a:rPr lang="en-GB" sz="4000" b="0" i="1" smtClean="0">
                        <a:latin typeface="Cambria Math"/>
                      </a:rPr>
                      <m:t>𝑥</m:t>
                    </m:r>
                    <m:r>
                      <a:rPr lang="en-GB" sz="4000" b="0" i="1" smtClean="0">
                        <a:latin typeface="Cambria Math"/>
                      </a:rPr>
                      <m:t>+4 </m:t>
                    </m:r>
                  </m:oMath>
                </a14:m>
                <a:r>
                  <a:rPr lang="en-GB" sz="4000" dirty="0" smtClean="0"/>
                  <a:t>and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𝑦</m:t>
                    </m:r>
                    <m:r>
                      <a:rPr lang="en-GB" sz="4000" b="0" i="1" smtClean="0">
                        <a:latin typeface="Cambria Math"/>
                      </a:rPr>
                      <m:t>=5</m:t>
                    </m:r>
                    <m:r>
                      <a:rPr lang="en-GB" sz="4000" b="0" i="1" smtClean="0">
                        <a:latin typeface="Cambria Math"/>
                      </a:rPr>
                      <m:t>𝑥</m:t>
                    </m:r>
                    <m:r>
                      <a:rPr lang="en-GB" sz="4000" b="0" i="1" smtClean="0">
                        <a:latin typeface="Cambria Math"/>
                      </a:rPr>
                      <m:t>+10 </m:t>
                    </m:r>
                  </m:oMath>
                </a14:m>
                <a:r>
                  <a:rPr lang="en-GB" sz="4000" dirty="0" smtClean="0">
                    <a:solidFill>
                      <a:srgbClr val="FF0000"/>
                    </a:solidFill>
                  </a:rPr>
                  <a:t>intersect</a:t>
                </a:r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9512" y="404664"/>
                <a:ext cx="8964488" cy="1143000"/>
              </a:xfrm>
              <a:blipFill rotWithShape="1">
                <a:blip r:embed="rId2"/>
                <a:stretch>
                  <a:fillRect l="-1428" t="-43085" r="-3059" b="-569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9552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938717"/>
                <a:ext cx="504056" cy="50405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569804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9804" y="1938717"/>
                <a:ext cx="504056" cy="50405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065748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748" y="1938717"/>
                <a:ext cx="504056" cy="50405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561692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692" y="1938717"/>
                <a:ext cx="504056" cy="50405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057636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636" y="1938717"/>
                <a:ext cx="504056" cy="50405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553580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580" y="1938717"/>
                <a:ext cx="504056" cy="50405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049524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524" y="1938717"/>
                <a:ext cx="504056" cy="50405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92232" y="1938717"/>
                <a:ext cx="1008245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232" y="1938717"/>
                <a:ext cx="1008245" cy="50405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39552" y="2442773"/>
                <a:ext cx="4560925" cy="50405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442773"/>
                <a:ext cx="4560925" cy="50405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61193" y="3140968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93" y="3140968"/>
                <a:ext cx="504056" cy="50405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567986" y="3145341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986" y="3145341"/>
                <a:ext cx="504056" cy="50405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057636" y="3140968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636" y="3140968"/>
                <a:ext cx="504056" cy="50405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553580" y="3140968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580" y="3140968"/>
                <a:ext cx="504056" cy="50405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49524" y="3140968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524" y="3140968"/>
                <a:ext cx="504056" cy="504056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083987" y="3140968"/>
                <a:ext cx="2016490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987" y="3140968"/>
                <a:ext cx="2016490" cy="504056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61194" y="3649397"/>
                <a:ext cx="4539284" cy="50405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94" y="3649397"/>
                <a:ext cx="4539284" cy="504056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26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9512" y="404664"/>
                <a:ext cx="8964488" cy="1143000"/>
              </a:xfrm>
            </p:spPr>
            <p:txBody>
              <a:bodyPr/>
              <a:lstStyle/>
              <a:p>
                <a:r>
                  <a:rPr lang="en-GB" sz="4000" dirty="0" smtClean="0"/>
                  <a:t>On your whiteboards, </a:t>
                </a:r>
                <a:br>
                  <a:rPr lang="en-GB" sz="4000" dirty="0" smtClean="0"/>
                </a:br>
                <a:r>
                  <a:rPr lang="en-GB" sz="4000" dirty="0" smtClean="0"/>
                  <a:t>use </a:t>
                </a:r>
                <a:r>
                  <a:rPr lang="en-GB" sz="4000" dirty="0" smtClean="0">
                    <a:solidFill>
                      <a:srgbClr val="FF0000"/>
                    </a:solidFill>
                  </a:rPr>
                  <a:t>substitution</a:t>
                </a:r>
                <a:r>
                  <a:rPr lang="en-GB" sz="4000" dirty="0" smtClean="0"/>
                  <a:t> to find where the lines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𝑦</m:t>
                    </m:r>
                    <m:r>
                      <a:rPr lang="en-GB" sz="4000" b="0" i="1" smtClean="0">
                        <a:latin typeface="Cambria Math"/>
                      </a:rPr>
                      <m:t>=7</m:t>
                    </m:r>
                    <m:r>
                      <a:rPr lang="en-GB" sz="4000" b="0" i="1" smtClean="0">
                        <a:latin typeface="Cambria Math"/>
                      </a:rPr>
                      <m:t>𝑥</m:t>
                    </m:r>
                    <m:r>
                      <a:rPr lang="en-GB" sz="4000" b="0" i="1" smtClean="0">
                        <a:latin typeface="Cambria Math"/>
                      </a:rPr>
                      <m:t>+4 </m:t>
                    </m:r>
                  </m:oMath>
                </a14:m>
                <a:r>
                  <a:rPr lang="en-GB" sz="4000" dirty="0" smtClean="0"/>
                  <a:t>and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𝑦</m:t>
                    </m:r>
                    <m:r>
                      <a:rPr lang="en-GB" sz="4000" b="0" i="1" smtClean="0">
                        <a:latin typeface="Cambria Math"/>
                      </a:rPr>
                      <m:t>=5</m:t>
                    </m:r>
                    <m:r>
                      <a:rPr lang="en-GB" sz="4000" b="0" i="1" smtClean="0">
                        <a:latin typeface="Cambria Math"/>
                      </a:rPr>
                      <m:t>𝑥</m:t>
                    </m:r>
                    <m:r>
                      <a:rPr lang="en-GB" sz="4000" b="0" i="1" smtClean="0">
                        <a:latin typeface="Cambria Math"/>
                      </a:rPr>
                      <m:t>+10 </m:t>
                    </m:r>
                  </m:oMath>
                </a14:m>
                <a:r>
                  <a:rPr lang="en-GB" sz="4000" dirty="0" smtClean="0">
                    <a:solidFill>
                      <a:srgbClr val="FF0000"/>
                    </a:solidFill>
                  </a:rPr>
                  <a:t>intersect</a:t>
                </a:r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9512" y="404664"/>
                <a:ext cx="8964488" cy="1143000"/>
              </a:xfrm>
              <a:blipFill rotWithShape="1">
                <a:blip r:embed="rId2"/>
                <a:stretch>
                  <a:fillRect l="-1428" t="-43085" r="-3059" b="-569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9552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938717"/>
                <a:ext cx="504056" cy="50405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569804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9804" y="1938717"/>
                <a:ext cx="504056" cy="50405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065748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748" y="1938717"/>
                <a:ext cx="504056" cy="50405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561692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692" y="1938717"/>
                <a:ext cx="504056" cy="50405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057636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636" y="1938717"/>
                <a:ext cx="504056" cy="50405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553580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580" y="1938717"/>
                <a:ext cx="504056" cy="50405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049524" y="1938717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524" y="1938717"/>
                <a:ext cx="504056" cy="50405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92232" y="1938717"/>
                <a:ext cx="1008245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232" y="1938717"/>
                <a:ext cx="1008245" cy="50405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39552" y="2442773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442773"/>
                <a:ext cx="504056" cy="50405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567986" y="2442773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986" y="2442773"/>
                <a:ext cx="504056" cy="50405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057636" y="2442773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636" y="2442773"/>
                <a:ext cx="504056" cy="50405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553580" y="2442773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580" y="2442773"/>
                <a:ext cx="504056" cy="50405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49524" y="2442773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524" y="2442773"/>
                <a:ext cx="504056" cy="50405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072041" y="2442773"/>
                <a:ext cx="2028435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041" y="2442773"/>
                <a:ext cx="2028435" cy="504056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17776" y="3341132"/>
                <a:ext cx="19556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2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+4=10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776" y="3341132"/>
                <a:ext cx="1955664" cy="4616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821832" y="4003412"/>
                <a:ext cx="11824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2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832" y="4003412"/>
                <a:ext cx="1182440" cy="46166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13812" y="4581128"/>
                <a:ext cx="10125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812" y="4581128"/>
                <a:ext cx="1012520" cy="461665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734155" y="5296835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155" y="5296835"/>
                <a:ext cx="504056" cy="504056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731623" y="5296151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623" y="5296151"/>
                <a:ext cx="504056" cy="504056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230598" y="5296835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598" y="5296835"/>
                <a:ext cx="504056" cy="504056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726542" y="5296835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542" y="5296835"/>
                <a:ext cx="504056" cy="504056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222486" y="5296835"/>
                <a:ext cx="504056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486" y="5296835"/>
                <a:ext cx="504056" cy="504056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256949" y="5296835"/>
                <a:ext cx="2016490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6949" y="5296835"/>
                <a:ext cx="2016490" cy="504056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734156" y="5805264"/>
                <a:ext cx="4539284" cy="50405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156" y="5805264"/>
                <a:ext cx="4539284" cy="504056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09383" y="5548179"/>
                <a:ext cx="26323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=15+10=25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383" y="5548179"/>
                <a:ext cx="2632324" cy="461665"/>
              </a:xfrm>
              <a:prstGeom prst="rect">
                <a:avLst/>
              </a:prstGeom>
              <a:blipFill rotWithShape="1">
                <a:blip r:embed="rId27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0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9512" y="908720"/>
                <a:ext cx="8964488" cy="1143000"/>
              </a:xfrm>
            </p:spPr>
            <p:txBody>
              <a:bodyPr/>
              <a:lstStyle/>
              <a:p>
                <a:r>
                  <a:rPr lang="en-GB" sz="3600" dirty="0" smtClean="0"/>
                  <a:t>Algebraically the </a:t>
                </a:r>
                <a:r>
                  <a:rPr lang="en-GB" sz="3600" dirty="0" smtClean="0">
                    <a:solidFill>
                      <a:srgbClr val="FF0000"/>
                    </a:solidFill>
                  </a:rPr>
                  <a:t>substitution</a:t>
                </a:r>
                <a:r>
                  <a:rPr lang="en-GB" sz="3600" dirty="0" smtClean="0"/>
                  <a:t> to find where the lines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</a:rPr>
                      <m:t>𝑦</m:t>
                    </m:r>
                    <m:r>
                      <a:rPr lang="en-GB" sz="3600" b="0" i="1" smtClean="0">
                        <a:latin typeface="Cambria Math"/>
                      </a:rPr>
                      <m:t>=7</m:t>
                    </m:r>
                    <m:r>
                      <a:rPr lang="en-GB" sz="3600" b="0" i="1" smtClean="0">
                        <a:latin typeface="Cambria Math"/>
                      </a:rPr>
                      <m:t>𝑥</m:t>
                    </m:r>
                    <m:r>
                      <a:rPr lang="en-GB" sz="3600" b="0" i="1" smtClean="0">
                        <a:latin typeface="Cambria Math"/>
                      </a:rPr>
                      <m:t>+4 </m:t>
                    </m:r>
                  </m:oMath>
                </a14:m>
                <a:r>
                  <a:rPr lang="en-GB" sz="3600" dirty="0" smtClean="0"/>
                  <a:t>and</a:t>
                </a:r>
                <a:br>
                  <a:rPr lang="en-GB" sz="3600" dirty="0" smtClean="0"/>
                </a:br>
                <a:r>
                  <a:rPr lang="en-GB" sz="3600" dirty="0" smtClean="0"/>
                  <a:t>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</a:rPr>
                      <m:t>𝑦</m:t>
                    </m:r>
                    <m:r>
                      <a:rPr lang="en-GB" sz="3600" b="0" i="1" smtClean="0">
                        <a:latin typeface="Cambria Math"/>
                      </a:rPr>
                      <m:t>=5</m:t>
                    </m:r>
                    <m:r>
                      <a:rPr lang="en-GB" sz="3600" b="0" i="1" smtClean="0">
                        <a:latin typeface="Cambria Math"/>
                      </a:rPr>
                      <m:t>𝑥</m:t>
                    </m:r>
                    <m:r>
                      <a:rPr lang="en-GB" sz="3600" b="0" i="1" smtClean="0">
                        <a:latin typeface="Cambria Math"/>
                      </a:rPr>
                      <m:t>+10 </m:t>
                    </m:r>
                  </m:oMath>
                </a14:m>
                <a:r>
                  <a:rPr lang="en-GB" sz="3600" dirty="0" smtClean="0">
                    <a:solidFill>
                      <a:srgbClr val="FF0000"/>
                    </a:solidFill>
                  </a:rPr>
                  <a:t>intersect </a:t>
                </a:r>
                <a:r>
                  <a:rPr lang="en-GB" sz="3600" dirty="0" smtClean="0">
                    <a:solidFill>
                      <a:schemeClr val="tx1"/>
                    </a:solidFill>
                  </a:rPr>
                  <a:t>would look like this: </a:t>
                </a:r>
                <a:endParaRPr lang="en-GB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9512" y="908720"/>
                <a:ext cx="8964488" cy="1143000"/>
              </a:xfrm>
              <a:blipFill rotWithShape="1">
                <a:blip r:embed="rId2"/>
                <a:stretch>
                  <a:fillRect l="-680" t="-34043" r="-2107" b="-457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99792" y="2831067"/>
                <a:ext cx="380655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7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+4=5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+10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2831067"/>
                <a:ext cx="3806555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699792" y="3615851"/>
                <a:ext cx="27426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+4=10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3615851"/>
                <a:ext cx="2742609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504499" y="4437112"/>
                <a:ext cx="168302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4499" y="4437112"/>
                <a:ext cx="1683025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759377" y="5235843"/>
                <a:ext cx="14281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377" y="5235843"/>
                <a:ext cx="1428147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354761" y="6062882"/>
                <a:ext cx="449661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=5 ×3+10</m:t>
                      </m:r>
                      <m:r>
                        <a:rPr lang="en-GB" sz="3600" b="0" i="0" smtClean="0">
                          <a:latin typeface="Cambria Math"/>
                          <a:ea typeface="Cambria Math"/>
                        </a:rPr>
                        <m:t>=25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4761" y="6062882"/>
                <a:ext cx="4496616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795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/>
          <a:lstStyle/>
          <a:p>
            <a:r>
              <a:rPr lang="en-GB" sz="2000" dirty="0" smtClean="0"/>
              <a:t>Title</a:t>
            </a:r>
            <a:r>
              <a:rPr lang="en-GB" sz="2800" dirty="0" smtClean="0"/>
              <a:t>: </a:t>
            </a:r>
            <a:r>
              <a:rPr lang="en-GB" sz="2800" u="sng" dirty="0" smtClean="0"/>
              <a:t>Using substitution to solve a pair of simultaneous equations</a:t>
            </a:r>
            <a:endParaRPr lang="en-GB" sz="2800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8229600" cy="4925138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Work out the intersection of the lines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+2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/>
                  <a:t>&amp;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=0.5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+7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8229600" cy="4925138"/>
              </a:xfrm>
              <a:blipFill rotWithShape="1">
                <a:blip r:embed="rId2"/>
                <a:stretch>
                  <a:fillRect t="-16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>
            <a:stCxn id="3" idx="2"/>
          </p:cNvCxnSpPr>
          <p:nvPr/>
        </p:nvCxnSpPr>
        <p:spPr>
          <a:xfrm flipV="1">
            <a:off x="4572000" y="2708920"/>
            <a:ext cx="0" cy="38164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043608" y="2716204"/>
                <a:ext cx="756084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716204"/>
                <a:ext cx="756084" cy="50405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540433" y="2716204"/>
                <a:ext cx="684076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433" y="2716204"/>
                <a:ext cx="684076" cy="50405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7524" y="3212976"/>
                <a:ext cx="378042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1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11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𝟎</m:t>
                      </m:r>
                      <m:r>
                        <a:rPr lang="en-GB" sz="11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1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𝟓</m:t>
                      </m:r>
                      <m:r>
                        <a:rPr lang="en-GB" sz="11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24" y="3212976"/>
                <a:ext cx="378042" cy="50405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784349" y="2716204"/>
                <a:ext cx="756084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4349" y="2716204"/>
                <a:ext cx="756084" cy="50405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87524" y="2708920"/>
                <a:ext cx="756084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24" y="2708920"/>
                <a:ext cx="756084" cy="50405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65565" y="3212976"/>
                <a:ext cx="2558943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𝟕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65" y="3212976"/>
                <a:ext cx="2558943" cy="50405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37574" y="4091372"/>
                <a:ext cx="756084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74" y="4091372"/>
                <a:ext cx="756084" cy="50405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94905" y="4091372"/>
                <a:ext cx="756084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905" y="4091372"/>
                <a:ext cx="756084" cy="50405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850989" y="4091372"/>
                <a:ext cx="378042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1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11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𝟎</m:t>
                      </m:r>
                      <m:r>
                        <a:rPr lang="en-GB" sz="11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1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𝟓</m:t>
                      </m:r>
                      <m:r>
                        <a:rPr lang="en-GB" sz="11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0989" y="4091372"/>
                <a:ext cx="378042" cy="50405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37574" y="4595428"/>
                <a:ext cx="1891457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𝟓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74" y="4595428"/>
                <a:ext cx="1891457" cy="50405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148064" y="2880229"/>
                <a:ext cx="349371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0.5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+7=3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880229"/>
                <a:ext cx="3493713" cy="58477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508104" y="4138584"/>
                <a:ext cx="18309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5=2.5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4138584"/>
                <a:ext cx="1830950" cy="58477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882471" y="4091372"/>
                <a:ext cx="129073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2471" y="4091372"/>
                <a:ext cx="1290738" cy="58477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617324" y="4860478"/>
                <a:ext cx="129073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2=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7324" y="4860478"/>
                <a:ext cx="1290738" cy="58477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53222" y="5485538"/>
                <a:ext cx="756084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222" y="5485538"/>
                <a:ext cx="756084" cy="504056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093658" y="5485538"/>
                <a:ext cx="756084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658" y="5485538"/>
                <a:ext cx="756084" cy="504056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850989" y="5485538"/>
                <a:ext cx="756084" cy="5040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0989" y="5485538"/>
                <a:ext cx="756084" cy="504056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582721" y="5485538"/>
                <a:ext cx="684076" cy="50405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2721" y="5485538"/>
                <a:ext cx="684076" cy="504056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37817" y="5989594"/>
                <a:ext cx="2928980" cy="50405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17" y="5989594"/>
                <a:ext cx="2928980" cy="504056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281262" y="5485538"/>
                <a:ext cx="12670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3200" i="1" smtClean="0">
                          <a:latin typeface="Cambria Math"/>
                        </a:rPr>
                        <m:t>y</m:t>
                      </m:r>
                      <m:r>
                        <a:rPr lang="en-GB" sz="32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1262" y="5485538"/>
                <a:ext cx="1267078" cy="584775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932040" y="5502039"/>
                <a:ext cx="347781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=3×2+2=8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5502039"/>
                <a:ext cx="3477812" cy="584775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088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88" y="1343223"/>
            <a:ext cx="84010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4588" y="214370"/>
            <a:ext cx="7728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In your books, use </a:t>
            </a:r>
            <a:r>
              <a:rPr lang="en-GB" sz="2400" dirty="0" smtClean="0">
                <a:solidFill>
                  <a:srgbClr val="FF0000"/>
                </a:solidFill>
              </a:rPr>
              <a:t>substitution</a:t>
            </a:r>
            <a:r>
              <a:rPr lang="en-GB" sz="2400" dirty="0" smtClean="0"/>
              <a:t> to work out where the two lines meet.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7381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88" y="1343223"/>
            <a:ext cx="84010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4588" y="214370"/>
            <a:ext cx="7728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Now plot these graphs on the axes provided to check your answers.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66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620688"/>
            <a:ext cx="8838651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49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75" b="3023"/>
          <a:stretch/>
        </p:blipFill>
        <p:spPr bwMode="auto">
          <a:xfrm>
            <a:off x="179512" y="1196752"/>
            <a:ext cx="8750948" cy="4539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87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Solution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44770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99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109</TotalTime>
  <Words>392</Words>
  <Application>Microsoft Office PowerPoint</Application>
  <PresentationFormat>On-screen Show (4:3)</PresentationFormat>
  <Paragraphs>141</Paragraphs>
  <Slides>12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Where do the lines  y=3x and y=x+4 meet?  How do you know?  </vt:lpstr>
      <vt:lpstr>PowerPoint Presentation</vt:lpstr>
      <vt:lpstr>Another student also used a bar model but in a different way: </vt:lpstr>
      <vt:lpstr>On your whiteboards,  use substitution to find where the lines y=7x+4 and y=5x+10 intersect</vt:lpstr>
      <vt:lpstr>On your whiteboards,  use substitution to find where the lines y=7x+4 and y=5x+10 intersect</vt:lpstr>
      <vt:lpstr>Algebraically the substitution to find where the lines y=7x+4 and  y=5x+10 intersect would look like this: </vt:lpstr>
      <vt:lpstr>Title: Using substitution to solve a pair of simultaneous equations</vt:lpstr>
      <vt:lpstr>PowerPoint Presentation</vt:lpstr>
      <vt:lpstr>PowerPoint Presentation</vt:lpstr>
      <vt:lpstr>PowerPoint Presentation</vt:lpstr>
      <vt:lpstr>Challenge </vt:lpstr>
      <vt:lpstr>Challenge Solution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12</cp:revision>
  <dcterms:created xsi:type="dcterms:W3CDTF">2018-11-11T16:56:15Z</dcterms:created>
  <dcterms:modified xsi:type="dcterms:W3CDTF">2019-11-05T11:25:32Z</dcterms:modified>
</cp:coreProperties>
</file>