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97" r:id="rId2"/>
    <p:sldId id="284" r:id="rId3"/>
    <p:sldId id="285" r:id="rId4"/>
    <p:sldId id="286" r:id="rId5"/>
    <p:sldId id="296" r:id="rId6"/>
    <p:sldId id="288" r:id="rId7"/>
    <p:sldId id="287" r:id="rId8"/>
    <p:sldId id="290" r:id="rId9"/>
    <p:sldId id="289" r:id="rId10"/>
    <p:sldId id="291" r:id="rId11"/>
    <p:sldId id="292" r:id="rId12"/>
    <p:sldId id="293" r:id="rId13"/>
    <p:sldId id="294" r:id="rId14"/>
    <p:sldId id="295" r:id="rId15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on McDonald" initials="S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85" autoAdjust="0"/>
    <p:restoredTop sz="87034" autoAdjust="0"/>
  </p:normalViewPr>
  <p:slideViewPr>
    <p:cSldViewPr>
      <p:cViewPr varScale="1">
        <p:scale>
          <a:sx n="94" d="100"/>
          <a:sy n="94" d="100"/>
        </p:scale>
        <p:origin x="70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10/10/2019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thspad.co.uk/interactives/interiorExteriorAnglesTool/exteriorTool2.php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thspad.co.uk/teach/worksheets/angles/exteriorProblems.php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https://www.mathspad.co.uk/interactives/interiorExteriorAnglesTool/exteriorTool2.php</a:t>
            </a:r>
            <a:endParaRPr lang="en-GB" dirty="0" smtClean="0"/>
          </a:p>
          <a:p>
            <a:r>
              <a:rPr lang="en-GB" dirty="0" smtClean="0"/>
              <a:t>This tool is fantastic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6838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7719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https://www.mathspad.co.uk/teach/worksheets/angles/exteriorProblems.php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0330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Compare and share different method for solving</a:t>
            </a:r>
            <a:r>
              <a:rPr lang="en-GB" baseline="0" dirty="0" smtClean="0"/>
              <a:t> this problem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1476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fld id="{07CFB874-0697-4B5B-81B9-7325BB74ABC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anose="020B0603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rebuchet MS" panose="020B0603020202020204" pitchFamily="34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rebuchet MS" panose="020B0603020202020204" pitchFamily="34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/>
          <a:lstStyle/>
          <a:p>
            <a:r>
              <a:rPr lang="en-GB" dirty="0" smtClean="0"/>
              <a:t>Last lesson we looked at calculating interior angles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57418"/>
            <a:ext cx="6400800" cy="1752600"/>
          </a:xfrm>
        </p:spPr>
        <p:txBody>
          <a:bodyPr/>
          <a:lstStyle/>
          <a:p>
            <a:r>
              <a:rPr lang="en-GB" dirty="0" smtClean="0"/>
              <a:t>Today we are going to learn about </a:t>
            </a:r>
            <a:r>
              <a:rPr lang="en-GB" b="1" dirty="0" smtClean="0">
                <a:solidFill>
                  <a:srgbClr val="FF0000"/>
                </a:solidFill>
              </a:rPr>
              <a:t>exterior angles 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1668145"/>
            <a:ext cx="3124200" cy="3163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36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Exterior Angles 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3962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089638"/>
            <a:ext cx="215265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332525"/>
            <a:ext cx="179070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888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Exterior Angles 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9462"/>
            <a:ext cx="367665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877649"/>
            <a:ext cx="193357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106249"/>
            <a:ext cx="14097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197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Exterior Angles 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09800"/>
            <a:ext cx="3343275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895600"/>
            <a:ext cx="20764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109912"/>
            <a:ext cx="158115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48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Exterior Angles 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3733800" cy="2867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133600"/>
            <a:ext cx="261937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12" y="2533649"/>
            <a:ext cx="11906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479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Exterior Angles 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09800"/>
            <a:ext cx="363855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886075"/>
            <a:ext cx="224790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124200"/>
            <a:ext cx="154305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8768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Exterior Angles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Copy and complete: 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The exterior angles of any polygon always sum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360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An interior angle and an </a:t>
                </a:r>
              </a:p>
              <a:p>
                <a:pPr marL="0" indent="0">
                  <a:buNone/>
                </a:pPr>
                <a:r>
                  <a:rPr lang="en-GB" dirty="0"/>
                  <a:t>e</a:t>
                </a:r>
                <a:r>
                  <a:rPr lang="en-GB" dirty="0" smtClean="0"/>
                  <a:t>xterior angle always sum to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180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 bwMode="auto">
          <a:xfrm>
            <a:off x="1834662" y="3276600"/>
            <a:ext cx="990600" cy="533400"/>
          </a:xfrm>
          <a:prstGeom prst="rect">
            <a:avLst/>
          </a:prstGeom>
          <a:solidFill>
            <a:schemeClr val="accent1"/>
          </a:solidFill>
          <a:ln w="41275">
            <a:solidFill>
              <a:schemeClr val="tx1"/>
            </a:solidFill>
            <a:prstDash val="dash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543300"/>
            <a:ext cx="3124200" cy="3163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533400" y="5562600"/>
            <a:ext cx="990600" cy="533400"/>
          </a:xfrm>
          <a:prstGeom prst="rect">
            <a:avLst/>
          </a:prstGeom>
          <a:solidFill>
            <a:schemeClr val="accent1"/>
          </a:solidFill>
          <a:ln w="41275">
            <a:solidFill>
              <a:schemeClr val="tx1"/>
            </a:solidFill>
            <a:prstDash val="dash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19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533400" y="609600"/>
                <a:ext cx="8229600" cy="1143000"/>
              </a:xfrm>
            </p:spPr>
            <p:txBody>
              <a:bodyPr/>
              <a:lstStyle/>
              <a:p>
                <a:r>
                  <a:rPr lang="en-GB" dirty="0" smtClean="0"/>
                  <a:t>On your whiteboard</a:t>
                </a:r>
                <a:br>
                  <a:rPr lang="en-GB" dirty="0" smtClean="0"/>
                </a:br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dirty="0" smtClean="0"/>
                  <a:t>Work out the size of angle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33400" y="609600"/>
                <a:ext cx="8229600" cy="1143000"/>
              </a:xfrm>
              <a:blipFill rotWithShape="1">
                <a:blip r:embed="rId2"/>
                <a:stretch>
                  <a:fillRect t="-52660" b="-67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139"/>
          <a:stretch/>
        </p:blipFill>
        <p:spPr bwMode="auto">
          <a:xfrm>
            <a:off x="914400" y="2057400"/>
            <a:ext cx="6858000" cy="432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 txBox="1">
                <a:spLocks/>
              </p:cNvSpPr>
              <p:nvPr/>
            </p:nvSpPr>
            <p:spPr bwMode="auto">
              <a:xfrm>
                <a:off x="457200" y="1600200"/>
                <a:ext cx="8229600" cy="4525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Trebuchet MS" panose="020B0603020202020204" pitchFamily="34" charset="0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Trebuchet MS" panose="020B0603020202020204" pitchFamily="34" charset="0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Trebuchet MS" panose="020B0603020202020204" pitchFamily="34" charset="0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rebuchet MS" panose="020B0603020202020204" pitchFamily="34" charset="0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:endParaRPr lang="en-GB" kern="0" dirty="0"/>
              </a:p>
              <a:p>
                <a:pPr marL="0" indent="0">
                  <a:buFontTx/>
                  <a:buNone/>
                </a:pPr>
                <a:endParaRPr lang="en-GB" sz="2400" kern="0" dirty="0" smtClean="0"/>
              </a:p>
              <a:p>
                <a:pPr marL="0" indent="0">
                  <a:buFontTx/>
                  <a:buNone/>
                </a:pPr>
                <a:endParaRPr lang="en-GB" sz="2400" kern="0" dirty="0"/>
              </a:p>
              <a:p>
                <a:pPr marL="0" indent="0">
                  <a:buFontTx/>
                  <a:buNone/>
                </a:pPr>
                <a:endParaRPr lang="en-GB" sz="2400" kern="0" dirty="0" smtClean="0"/>
              </a:p>
              <a:p>
                <a:pPr marL="0" indent="0">
                  <a:buFontTx/>
                  <a:buNone/>
                </a:pPr>
                <a:endParaRPr lang="en-GB" sz="2400" kern="0" dirty="0"/>
              </a:p>
              <a:p>
                <a:pPr marL="0" indent="0">
                  <a:buFontTx/>
                  <a:buNone/>
                </a:pPr>
                <a:endParaRPr lang="en-GB" sz="2400" kern="0" dirty="0" smtClean="0"/>
              </a:p>
              <a:p>
                <a:pPr marL="0" indent="0">
                  <a:buFontTx/>
                  <a:buNone/>
                </a:pPr>
                <a:endParaRPr lang="en-GB" sz="2400" kern="0" dirty="0"/>
              </a:p>
              <a:p>
                <a:pPr marL="0" indent="0">
                  <a:buFontTx/>
                  <a:buNone/>
                </a:pPr>
                <a:endParaRPr lang="en-GB" sz="2400" kern="0" dirty="0" smtClean="0"/>
              </a:p>
              <a:p>
                <a:pPr marL="0" indent="0">
                  <a:buFontTx/>
                  <a:buNone/>
                </a:pPr>
                <a:endParaRPr lang="en-GB" sz="2400" kern="0" dirty="0"/>
              </a:p>
              <a:p>
                <a:pPr marL="0" indent="0">
                  <a:buFontTx/>
                  <a:buNone/>
                </a:pPr>
                <a:endParaRPr lang="en-GB" sz="2400" kern="0" dirty="0" smtClean="0"/>
              </a:p>
              <a:p>
                <a:pPr marL="0" indent="0" algn="ctr">
                  <a:buFontTx/>
                  <a:buNone/>
                </a:pPr>
                <a:r>
                  <a:rPr lang="en-GB" sz="2000" kern="0" dirty="0" smtClean="0">
                    <a:solidFill>
                      <a:srgbClr val="FF0000"/>
                    </a:solidFill>
                  </a:rPr>
                  <a:t>The exterior angles of any polygon always sum to </a:t>
                </a:r>
                <a14:m>
                  <m:oMath xmlns:m="http://schemas.openxmlformats.org/officeDocument/2006/math">
                    <m:r>
                      <a:rPr lang="en-GB" sz="2000" i="1" kern="0" smtClean="0">
                        <a:solidFill>
                          <a:srgbClr val="FF0000"/>
                        </a:solidFill>
                        <a:latin typeface="Cambria Math"/>
                      </a:rPr>
                      <m:t>360</m:t>
                    </m:r>
                    <m:r>
                      <a:rPr lang="en-GB" sz="2000" i="1" kern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2000" kern="0" dirty="0" smtClean="0">
                  <a:solidFill>
                    <a:srgbClr val="FF0000"/>
                  </a:solidFill>
                </a:endParaRPr>
              </a:p>
              <a:p>
                <a:pPr marL="0" indent="0">
                  <a:buFontTx/>
                  <a:buNone/>
                </a:pPr>
                <a:endParaRPr lang="en-GB" kern="0" dirty="0"/>
              </a:p>
              <a:p>
                <a:pPr marL="0" indent="0">
                  <a:buFontTx/>
                  <a:buNone/>
                </a:pPr>
                <a:endParaRPr lang="en-GB" kern="0" dirty="0"/>
              </a:p>
              <a:p>
                <a:pPr marL="0" indent="0">
                  <a:buFontTx/>
                  <a:buNone/>
                </a:pPr>
                <a:endParaRPr lang="en-GB" kern="0" dirty="0" smtClean="0"/>
              </a:p>
            </p:txBody>
          </p:sp>
        </mc:Choice>
        <mc:Fallback xmlns=""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600200"/>
                <a:ext cx="8229600" cy="4525963"/>
              </a:xfrm>
              <a:prstGeom prst="rect">
                <a:avLst/>
              </a:prstGeom>
              <a:blipFill rotWithShape="1">
                <a:blip r:embed="rId4"/>
                <a:stretch>
                  <a:fillRect b="-103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082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609600"/>
                <a:ext cx="8229600" cy="1143000"/>
              </a:xfrm>
            </p:spPr>
            <p:txBody>
              <a:bodyPr/>
              <a:lstStyle/>
              <a:p>
                <a:r>
                  <a:rPr lang="en-GB" dirty="0" smtClean="0"/>
                  <a:t>On your whiteboard</a:t>
                </a:r>
                <a:br>
                  <a:rPr lang="en-GB" dirty="0" smtClean="0"/>
                </a:br>
                <a:r>
                  <a:rPr lang="en-GB" dirty="0"/>
                  <a:t/>
                </a:r>
                <a:br>
                  <a:rPr lang="en-GB" dirty="0"/>
                </a:br>
                <a:r>
                  <a:rPr lang="en-GB" dirty="0" smtClean="0"/>
                  <a:t>Work out the size of angle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609600"/>
                <a:ext cx="8229600" cy="1143000"/>
              </a:xfrm>
              <a:blipFill rotWithShape="1">
                <a:blip r:embed="rId2"/>
                <a:stretch>
                  <a:fillRect t="-52660" b="-67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71450" y="6221252"/>
                <a:ext cx="8001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GB" dirty="0" smtClean="0">
                    <a:solidFill>
                      <a:srgbClr val="FF0000"/>
                    </a:solidFill>
                  </a:rPr>
                  <a:t>An interior angle and an exterior </a:t>
                </a:r>
                <a:r>
                  <a:rPr lang="en-GB" dirty="0">
                    <a:solidFill>
                      <a:srgbClr val="FF0000"/>
                    </a:solidFill>
                  </a:rPr>
                  <a:t>angle always sum to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/>
                      </a:rPr>
                      <m:t>18</m:t>
                    </m:r>
                    <m:r>
                      <a:rPr lang="en-GB" i="1" smtClean="0">
                        <a:solidFill>
                          <a:srgbClr val="FF0000"/>
                        </a:solidFill>
                        <a:latin typeface="Cambria Math"/>
                      </a:rPr>
                      <m:t>0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50" y="6221252"/>
                <a:ext cx="8001000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8333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8" t="-669" r="-1158" b="669"/>
          <a:stretch/>
        </p:blipFill>
        <p:spPr bwMode="auto">
          <a:xfrm>
            <a:off x="1524000" y="2367318"/>
            <a:ext cx="5835034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359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GB" dirty="0" smtClean="0"/>
              <a:t>On your whiteboard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sz="3600" dirty="0"/>
              <a:t>What is the size of </a:t>
            </a:r>
            <a:r>
              <a:rPr lang="en-GB" sz="3600" b="1" dirty="0"/>
              <a:t>each</a:t>
            </a:r>
            <a:r>
              <a:rPr lang="en-GB" sz="3600" dirty="0"/>
              <a:t> of the exterior angles in a </a:t>
            </a:r>
            <a:r>
              <a:rPr lang="en-GB" sz="3600" b="1" dirty="0"/>
              <a:t>regular octagon</a:t>
            </a:r>
            <a:r>
              <a:rPr lang="en-GB" sz="3600" dirty="0"/>
              <a:t>?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572000"/>
            <a:ext cx="3027589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81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Exterior Angles </a:t>
            </a:r>
            <a:endParaRPr lang="en-GB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09700"/>
            <a:ext cx="8782050" cy="4252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55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8741939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627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This diagram shows a regular hexagon. </a:t>
            </a:r>
          </a:p>
          <a:p>
            <a:pPr marL="0" indent="0" algn="ctr">
              <a:buNone/>
            </a:pPr>
            <a:r>
              <a:rPr lang="en-GB" dirty="0" smtClean="0"/>
              <a:t>Work out the values of x and 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124200"/>
            <a:ext cx="4572000" cy="3359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44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 Question 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17638"/>
            <a:ext cx="7065481" cy="5029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86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1578</TotalTime>
  <Words>131</Words>
  <Application>Microsoft Office PowerPoint</Application>
  <PresentationFormat>On-screen Show (4:3)</PresentationFormat>
  <Paragraphs>44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Cambria Math</vt:lpstr>
      <vt:lpstr>Comic Sans MS</vt:lpstr>
      <vt:lpstr>Trebuchet MS</vt:lpstr>
      <vt:lpstr>1_Default Design</vt:lpstr>
      <vt:lpstr>Last lesson we looked at calculating interior angles</vt:lpstr>
      <vt:lpstr>Exterior Angles </vt:lpstr>
      <vt:lpstr>Exterior Angles </vt:lpstr>
      <vt:lpstr>Exterior Angles </vt:lpstr>
      <vt:lpstr>Exterior Angles </vt:lpstr>
      <vt:lpstr>Exterior Angles </vt:lpstr>
      <vt:lpstr>Exterior Angles </vt:lpstr>
      <vt:lpstr>On your whiteboard  Work out the size of angle x </vt:lpstr>
      <vt:lpstr>On your whiteboard  Work out the size of angle x</vt:lpstr>
      <vt:lpstr>On your whiteboard  What is the size of each of the exterior angles in a regular octagon? </vt:lpstr>
      <vt:lpstr>Exterior Angles </vt:lpstr>
      <vt:lpstr>PowerPoint Presentation</vt:lpstr>
      <vt:lpstr>Challenge </vt:lpstr>
      <vt:lpstr>Exam Question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Elder, L</cp:lastModifiedBy>
  <cp:revision>177</cp:revision>
  <cp:lastPrinted>2019-10-09T10:43:31Z</cp:lastPrinted>
  <dcterms:created xsi:type="dcterms:W3CDTF">1601-01-01T00:00:00Z</dcterms:created>
  <dcterms:modified xsi:type="dcterms:W3CDTF">2019-10-10T12:29:15Z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