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3"/>
  </p:notesMasterIdLst>
  <p:sldIdLst>
    <p:sldId id="256" r:id="rId3"/>
    <p:sldId id="257" r:id="rId4"/>
    <p:sldId id="258" r:id="rId5"/>
    <p:sldId id="260" r:id="rId6"/>
    <p:sldId id="259" r:id="rId7"/>
    <p:sldId id="261" r:id="rId8"/>
    <p:sldId id="265" r:id="rId9"/>
    <p:sldId id="262" r:id="rId10"/>
    <p:sldId id="264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76" d="100"/>
          <a:sy n="76" d="100"/>
        </p:scale>
        <p:origin x="-2634" y="-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3E4EC-0F52-48A8-AAF4-D8364BD6A7A0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07962-0013-47EF-BB41-4590FF240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685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Ensure you use your schools’ version of this</a:t>
            </a:r>
            <a:r>
              <a:rPr lang="en-GB" baseline="0" dirty="0" smtClean="0"/>
              <a:t> handout..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7962-0013-47EF-BB41-4590FF24006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393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7962-0013-47EF-BB41-4590FF24006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990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Amend for your school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07962-0013-47EF-BB41-4590FF24006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158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642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3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145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490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6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393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835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75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000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257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3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/>
              <a:t>02/09/2019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15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08720"/>
            <a:ext cx="74888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Welcome to </a:t>
            </a:r>
            <a:r>
              <a:rPr lang="en-GB" sz="115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Maths</a:t>
            </a:r>
            <a:endParaRPr lang="en-GB" sz="115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Seating Plan</a:t>
            </a:r>
            <a:endParaRPr lang="en-GB" sz="7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8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Who am I?</a:t>
            </a:r>
            <a:endParaRPr lang="en-GB" sz="7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204864"/>
            <a:ext cx="669674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Mrs Elder </a:t>
            </a:r>
            <a:endParaRPr lang="en-GB" sz="115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92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What do I expect?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440" y="1268760"/>
            <a:ext cx="8513008" cy="558924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400" b="1" kern="0" dirty="0" smtClean="0">
                <a:latin typeface="Century Gothic" panose="020B0502020202020204" pitchFamily="34" charset="0"/>
              </a:rPr>
              <a:t>Arrive on time, stand quietly in an orderly line, waiting to enter the room.</a:t>
            </a:r>
          </a:p>
          <a:p>
            <a:r>
              <a:rPr lang="en-GB" sz="2400" b="1" kern="0" dirty="0" smtClean="0">
                <a:latin typeface="Century Gothic" panose="020B0502020202020204" pitchFamily="34" charset="0"/>
              </a:rPr>
              <a:t>Uniform will be perfect before, during and after the lesson.</a:t>
            </a:r>
          </a:p>
          <a:p>
            <a:r>
              <a:rPr lang="en-GB" sz="2400" b="1" kern="0" dirty="0" smtClean="0">
                <a:latin typeface="Century Gothic" panose="020B0502020202020204" pitchFamily="34" charset="0"/>
              </a:rPr>
              <a:t>After coming in, go immediately to your assigned seat and unpack your belongings.</a:t>
            </a:r>
          </a:p>
          <a:p>
            <a:r>
              <a:rPr lang="en-GB" sz="2400" b="1" kern="0" dirty="0" smtClean="0">
                <a:latin typeface="Century Gothic" panose="020B0502020202020204" pitchFamily="34" charset="0"/>
              </a:rPr>
              <a:t>Bring the correct equipment with you </a:t>
            </a:r>
            <a:r>
              <a:rPr lang="en-GB" sz="2400" b="1" u="sng" kern="0" dirty="0" smtClean="0">
                <a:latin typeface="Century Gothic" panose="020B0502020202020204" pitchFamily="34" charset="0"/>
              </a:rPr>
              <a:t>every lesson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: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Pen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pencil, ruler,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rubber, calculator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planner and book should be brought to every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lesson.</a:t>
            </a: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Classrooms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resources and equipment are used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respectfully.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Homework is always written in planners, completed and handed in on time (ask for help if needed!)</a:t>
            </a: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67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Confidential Student Questionnaire</a:t>
            </a:r>
          </a:p>
          <a:p>
            <a:pPr algn="ctr"/>
            <a:endParaRPr lang="en-GB" sz="6000" dirty="0">
              <a:latin typeface="Century Gothic" panose="020B0502020202020204" pitchFamily="34" charset="0"/>
            </a:endParaRPr>
          </a:p>
          <a:p>
            <a:pPr algn="ctr"/>
            <a:r>
              <a:rPr lang="en-GB" sz="2400" dirty="0" smtClean="0">
                <a:latin typeface="Century Gothic" panose="020B0502020202020204" pitchFamily="34" charset="0"/>
              </a:rPr>
              <a:t>Complete this questionnaire honestly and in silence. </a:t>
            </a:r>
          </a:p>
          <a:p>
            <a:pPr algn="ctr"/>
            <a:endParaRPr lang="en-GB" sz="2400" dirty="0">
              <a:latin typeface="Century Gothic" panose="020B0502020202020204" pitchFamily="34" charset="0"/>
            </a:endParaRPr>
          </a:p>
          <a:p>
            <a:pPr algn="ctr"/>
            <a:r>
              <a:rPr lang="en-GB" sz="2400" dirty="0" smtClean="0">
                <a:latin typeface="Century Gothic" panose="020B0502020202020204" pitchFamily="34" charset="0"/>
              </a:rPr>
              <a:t>Only I will see what you write. </a:t>
            </a:r>
          </a:p>
          <a:p>
            <a:pPr algn="ctr"/>
            <a:endParaRPr lang="en-GB" sz="2400" dirty="0" smtClean="0">
              <a:latin typeface="Century Gothic" panose="020B0502020202020204" pitchFamily="34" charset="0"/>
            </a:endParaRPr>
          </a:p>
          <a:p>
            <a:pPr algn="ctr"/>
            <a:endParaRPr lang="en-GB" sz="2400" dirty="0">
              <a:latin typeface="Century Gothic" panose="020B0502020202020204" pitchFamily="34" charset="0"/>
            </a:endParaRPr>
          </a:p>
          <a:p>
            <a:pPr algn="ctr"/>
            <a:endParaRPr lang="en-GB" sz="2400" dirty="0">
              <a:latin typeface="Century Gothic" panose="020B0502020202020204" pitchFamily="34" charset="0"/>
            </a:endParaRPr>
          </a:p>
          <a:p>
            <a:pPr algn="ctr"/>
            <a:r>
              <a:rPr lang="en-GB" sz="2400" dirty="0" smtClean="0">
                <a:latin typeface="Century Gothic" panose="020B0502020202020204" pitchFamily="34" charset="0"/>
              </a:rPr>
              <a:t>10 mins</a:t>
            </a:r>
            <a:endParaRPr lang="en-GB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53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Class Work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440" y="1268760"/>
            <a:ext cx="8657024" cy="558924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Margins should be drawn with date and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title.   </a:t>
            </a: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Work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in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books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should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be your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best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Always write using a pen and draw using a pencil and ruler as appropriate.</a:t>
            </a: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 are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not allowed to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graffiti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on or in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your books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– instances of this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will be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photocopied and sent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home. Take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pride in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your work!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 and your partner will mark and correct your own or each others work – make sure this is always done properly.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Always listen when the teacher is speaking.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Put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your hand up and wait if you want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to ask/answer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a question.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3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16" y="332656"/>
            <a:ext cx="5308588" cy="612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2160" y="1484784"/>
            <a:ext cx="280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This will be stuck on the inside of the front cover of your book.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2481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Stuck?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097281" y="1659180"/>
            <a:ext cx="6794360" cy="47525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Tx/>
              <a:buNone/>
            </a:pPr>
            <a:r>
              <a:rPr lang="en-GB" sz="2400" b="1" kern="0" dirty="0" smtClean="0">
                <a:latin typeface="Century Gothic" panose="020B0502020202020204" pitchFamily="34" charset="0"/>
              </a:rPr>
              <a:t>When we’re stuck we keep</a:t>
            </a:r>
          </a:p>
          <a:p>
            <a:pPr marL="0" indent="0">
              <a:lnSpc>
                <a:spcPct val="110000"/>
              </a:lnSpc>
              <a:buFontTx/>
              <a:buNone/>
            </a:pPr>
            <a:r>
              <a:rPr lang="en-GB" sz="2400" b="1" kern="0" dirty="0" smtClean="0">
                <a:latin typeface="Century Gothic" panose="020B0502020202020204" pitchFamily="34" charset="0"/>
              </a:rPr>
              <a:t>trying and we:</a:t>
            </a:r>
          </a:p>
          <a:p>
            <a:pPr>
              <a:lnSpc>
                <a:spcPct val="110000"/>
              </a:lnSpc>
            </a:pPr>
            <a:r>
              <a:rPr lang="en-GB" sz="2400" b="1" kern="0" dirty="0" smtClean="0">
                <a:latin typeface="Century Gothic" panose="020B0502020202020204" pitchFamily="34" charset="0"/>
              </a:rPr>
              <a:t>Read</a:t>
            </a:r>
            <a:r>
              <a:rPr lang="en-GB" sz="2400" kern="0" dirty="0" smtClean="0">
                <a:latin typeface="Century Gothic" panose="020B0502020202020204" pitchFamily="34" charset="0"/>
              </a:rPr>
              <a:t> the question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again</a:t>
            </a:r>
            <a:r>
              <a:rPr lang="en-GB" sz="2400" kern="0" dirty="0" smtClean="0">
                <a:latin typeface="Century Gothic" panose="020B0502020202020204" pitchFamily="34" charset="0"/>
              </a:rPr>
              <a:t>, carefully</a:t>
            </a: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Identify the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key words</a:t>
            </a:r>
            <a:endParaRPr lang="en-GB" sz="2400" kern="0" dirty="0" smtClean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Look again at the textbook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example</a:t>
            </a:r>
            <a:endParaRPr lang="en-GB" sz="2400" kern="0" dirty="0" smtClean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Try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another </a:t>
            </a:r>
            <a:r>
              <a:rPr lang="en-GB" sz="2400" kern="0" dirty="0" smtClean="0">
                <a:latin typeface="Century Gothic" panose="020B0502020202020204" pitchFamily="34" charset="0"/>
              </a:rPr>
              <a:t>question, coming back to the one I find difficult later</a:t>
            </a: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Try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breaking</a:t>
            </a:r>
            <a:r>
              <a:rPr lang="en-GB" sz="2400" kern="0" dirty="0" smtClean="0">
                <a:latin typeface="Century Gothic" panose="020B0502020202020204" pitchFamily="34" charset="0"/>
              </a:rPr>
              <a:t> the question into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smaller</a:t>
            </a:r>
            <a:r>
              <a:rPr lang="en-GB" sz="2400" kern="0" dirty="0" smtClean="0">
                <a:latin typeface="Century Gothic" panose="020B0502020202020204" pitchFamily="34" charset="0"/>
              </a:rPr>
              <a:t> parts</a:t>
            </a: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Draw or sketch a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diagram</a:t>
            </a:r>
            <a:r>
              <a:rPr lang="en-GB" sz="2400" kern="0" dirty="0" smtClean="0">
                <a:latin typeface="Century Gothic" panose="020B0502020202020204" pitchFamily="34" charset="0"/>
              </a:rPr>
              <a:t> that might help</a:t>
            </a: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Write down what I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do </a:t>
            </a:r>
            <a:r>
              <a:rPr lang="en-GB" sz="2400" kern="0" dirty="0" smtClean="0">
                <a:latin typeface="Century Gothic" panose="020B0502020202020204" pitchFamily="34" charset="0"/>
              </a:rPr>
              <a:t>know</a:t>
            </a:r>
            <a:endParaRPr lang="en-GB" sz="2400" kern="0" dirty="0">
              <a:latin typeface="Century Gothic" panose="020B0502020202020204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 rot="16200000">
            <a:off x="-2519108" y="3241613"/>
            <a:ext cx="6226937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800" dirty="0" smtClean="0">
                <a:solidFill>
                  <a:schemeClr val="accent6">
                    <a:lumMod val="75000"/>
                  </a:schemeClr>
                </a:solidFill>
              </a:rPr>
              <a:t>3B4Me</a:t>
            </a:r>
            <a:endParaRPr lang="en-GB" sz="8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2" descr="Greater independence in the classroom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669" y="159456"/>
            <a:ext cx="3292819" cy="24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:\2015-2016\Maths\- Maths Clinic\keep-calm-and-go-to-maths-clini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33" y="0"/>
            <a:ext cx="5070765" cy="591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" y="5867400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Mon, Wed &amp; Fri lunch</a:t>
            </a:r>
            <a:endParaRPr lang="en-GB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358200"/>
            <a:ext cx="480059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Stuck on a topic?</a:t>
            </a:r>
          </a:p>
          <a:p>
            <a:pPr algn="ctr"/>
            <a:endParaRPr lang="en-GB" sz="2800" b="1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4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Homework too tough?</a:t>
            </a:r>
            <a:endParaRPr lang="en-GB" sz="44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endParaRPr lang="en-GB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4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Need a bit of extra help?</a:t>
            </a:r>
            <a:endParaRPr lang="en-GB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53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New Books!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1268760"/>
            <a:ext cx="79208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Century Gothic" panose="020B0502020202020204" pitchFamily="34" charset="0"/>
              </a:rPr>
              <a:t>Label your exercise book with your </a:t>
            </a:r>
            <a:r>
              <a:rPr lang="en-GB" sz="36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name</a:t>
            </a:r>
            <a:r>
              <a:rPr lang="en-GB" sz="3600" b="1" dirty="0">
                <a:solidFill>
                  <a:srgbClr val="FF0066"/>
                </a:solidFill>
                <a:latin typeface="Century Gothic" panose="020B0502020202020204" pitchFamily="34" charset="0"/>
              </a:rPr>
              <a:t> </a:t>
            </a:r>
            <a:r>
              <a:rPr lang="en-GB" sz="3600" b="1" dirty="0">
                <a:latin typeface="Century Gothic" panose="020B0502020202020204" pitchFamily="34" charset="0"/>
              </a:rPr>
              <a:t>and </a:t>
            </a:r>
            <a:r>
              <a:rPr lang="en-GB" sz="36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form </a:t>
            </a:r>
          </a:p>
          <a:p>
            <a:r>
              <a:rPr lang="en-GB" sz="3600" b="1" dirty="0">
                <a:latin typeface="Century Gothic" panose="020B0502020202020204" pitchFamily="34" charset="0"/>
              </a:rPr>
              <a:t>By subject, write</a:t>
            </a:r>
            <a:r>
              <a:rPr lang="en-GB" sz="3600" b="1" dirty="0" smtClean="0">
                <a:latin typeface="Century Gothic" panose="020B0502020202020204" pitchFamily="34" charset="0"/>
              </a:rPr>
              <a:t>: </a:t>
            </a:r>
            <a:r>
              <a:rPr lang="en-GB" sz="3600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Maths </a:t>
            </a:r>
            <a:r>
              <a:rPr lang="en-GB" sz="3600" b="1" dirty="0" smtClean="0">
                <a:latin typeface="Century Gothic" panose="020B0502020202020204" pitchFamily="34" charset="0"/>
              </a:rPr>
              <a:t>+ </a:t>
            </a:r>
            <a:r>
              <a:rPr lang="en-GB" sz="3600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YOUR SET</a:t>
            </a:r>
          </a:p>
          <a:p>
            <a:endParaRPr lang="en-GB" sz="3600" b="1" dirty="0">
              <a:latin typeface="Century Gothic" panose="020B0502020202020204" pitchFamily="34" charset="0"/>
            </a:endParaRPr>
          </a:p>
          <a:p>
            <a:r>
              <a:rPr lang="en-GB" sz="3600" b="1" dirty="0" smtClean="0">
                <a:latin typeface="Century Gothic" panose="020B0502020202020204" pitchFamily="34" charset="0"/>
              </a:rPr>
              <a:t>Stick the expectations sheet on the inside of the front cover of your exercise book. </a:t>
            </a:r>
          </a:p>
          <a:p>
            <a:endParaRPr lang="en-GB" sz="3600" b="1" dirty="0">
              <a:latin typeface="Century Gothic" panose="020B0502020202020204" pitchFamily="34" charset="0"/>
            </a:endParaRPr>
          </a:p>
          <a:p>
            <a:r>
              <a:rPr lang="en-GB" sz="3600" b="1" dirty="0">
                <a:latin typeface="Century Gothic" panose="020B0502020202020204" pitchFamily="34" charset="0"/>
              </a:rPr>
              <a:t>Now draw in your margins with a pencil and ruler. </a:t>
            </a:r>
          </a:p>
          <a:p>
            <a:endParaRPr lang="en-GB" sz="3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77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695</TotalTime>
  <Words>412</Words>
  <Application>Microsoft Office PowerPoint</Application>
  <PresentationFormat>On-screen Show (4:3)</PresentationFormat>
  <Paragraphs>58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ArchwayMaster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27</cp:revision>
  <dcterms:created xsi:type="dcterms:W3CDTF">2017-07-11T10:52:02Z</dcterms:created>
  <dcterms:modified xsi:type="dcterms:W3CDTF">2019-09-02T14:32:33Z</dcterms:modified>
</cp:coreProperties>
</file>