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2"/>
  </p:notesMasterIdLst>
  <p:handoutMasterIdLst>
    <p:handoutMasterId r:id="rId33"/>
  </p:handoutMasterIdLst>
  <p:sldIdLst>
    <p:sldId id="289" r:id="rId14"/>
    <p:sldId id="290" r:id="rId15"/>
    <p:sldId id="293" r:id="rId16"/>
    <p:sldId id="294" r:id="rId17"/>
    <p:sldId id="291" r:id="rId18"/>
    <p:sldId id="292" r:id="rId19"/>
    <p:sldId id="295" r:id="rId20"/>
    <p:sldId id="296" r:id="rId21"/>
    <p:sldId id="297" r:id="rId22"/>
    <p:sldId id="299" r:id="rId23"/>
    <p:sldId id="300" r:id="rId24"/>
    <p:sldId id="301" r:id="rId25"/>
    <p:sldId id="302" r:id="rId26"/>
    <p:sldId id="324" r:id="rId27"/>
    <p:sldId id="325" r:id="rId28"/>
    <p:sldId id="326" r:id="rId29"/>
    <p:sldId id="327" r:id="rId30"/>
    <p:sldId id="319" r:id="rId3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8" autoAdjust="0"/>
    <p:restoredTop sz="94994" autoAdjust="0"/>
  </p:normalViewPr>
  <p:slideViewPr>
    <p:cSldViewPr>
      <p:cViewPr>
        <p:scale>
          <a:sx n="100" d="100"/>
          <a:sy n="100" d="100"/>
        </p:scale>
        <p:origin x="-2058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F8F94-F310-4EE3-AF1D-A86CE5B21BFB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8F425-1971-45DB-A9ED-037F1DA84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206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AFE43-79E9-40CF-9C27-85BC68DCB82E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BD579-79A6-49E9-9115-1AF23116A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78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Whiteboards: to recap set notation and</a:t>
            </a:r>
            <a:r>
              <a:rPr lang="en-GB" baseline="0" dirty="0" smtClean="0"/>
              <a:t> using a </a:t>
            </a:r>
            <a:r>
              <a:rPr lang="en-GB" baseline="0" dirty="0" err="1" smtClean="0"/>
              <a:t>venn</a:t>
            </a:r>
            <a:r>
              <a:rPr lang="en-GB" baseline="0" dirty="0" smtClean="0"/>
              <a:t> to calculate simple probabilities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85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7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students to refer to</a:t>
            </a:r>
            <a:r>
              <a:rPr lang="en-GB" baseline="0" dirty="0" smtClean="0"/>
              <a:t> their shaded regions worksheet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9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are more options… check with students any</a:t>
            </a:r>
            <a:r>
              <a:rPr lang="en-GB" baseline="0" dirty="0" smtClean="0"/>
              <a:t> other questions that they have devised.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34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b="0" i="0" smtClean="0">
                    <a:latin typeface="Cambria Math"/>
                  </a:rPr>
                  <a:t>𝑃(𝐴</a:t>
                </a:r>
                <a:r>
                  <a:rPr lang="en-GB" b="0" i="0" smtClean="0">
                    <a:latin typeface="Cambria Math"/>
                    <a:ea typeface="Cambria Math"/>
                  </a:rPr>
                  <a:t>∪𝐵)=𝑃(𝐴)+𝑃(𝐵)−𝑃(𝐴∩𝐵)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BD579-79A6-49E9-9115-1AF23116A3D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301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2AF2314-5C5B-4D65-B83D-B8DEC975FC89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9E0F49-1B3C-4F58-9C14-BFCEB774548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1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0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survey of 20 people asked how they preferred their tea to be made. </a:t>
            </a:r>
          </a:p>
          <a:p>
            <a:endParaRPr lang="en-GB" dirty="0" smtClean="0"/>
          </a:p>
          <a:p>
            <a:r>
              <a:rPr lang="en-GB" sz="1600" dirty="0" smtClean="0"/>
              <a:t>The results were as follows: </a:t>
            </a:r>
            <a:endParaRPr lang="en-GB" sz="1600" dirty="0"/>
          </a:p>
          <a:p>
            <a:pPr algn="ctr"/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4 liked milk and sugar</a:t>
            </a: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2 liked neither milk or sugar</a:t>
            </a:r>
          </a:p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459593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Represent this information in a Venn Diagram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557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01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801" y="5894071"/>
                <a:ext cx="1349344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57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sugar and 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73" y="225840"/>
            <a:ext cx="5616721" cy="381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66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probability</a:t>
            </a:r>
            <a:r>
              <a:rPr lang="en-GB" sz="2000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sz="2000" b="1" dirty="0" smtClean="0">
                <a:solidFill>
                  <a:srgbClr val="FF0000"/>
                </a:solidFill>
              </a:rPr>
              <a:t>sugar and milk</a:t>
            </a:r>
            <a:r>
              <a:rPr lang="en-GB" sz="2000" dirty="0" smtClean="0">
                <a:solidFill>
                  <a:srgbClr val="000000"/>
                </a:solidFill>
              </a:rPr>
              <a:t>?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797" y="5877272"/>
                <a:ext cx="1735347" cy="61170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5684395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0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sugar or milk or both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18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20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sugar or milk or both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18</m:t>
                          </m:r>
                        </m:num>
                        <m:den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736116" cy="61093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4" y="188641"/>
            <a:ext cx="5789440" cy="397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73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num>
                        <m:den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6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′)=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492" y="5919375"/>
                <a:ext cx="1328441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03" y="177839"/>
            <a:ext cx="5687319" cy="391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9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milk or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11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no milk or sugar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</m:d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234" y="5805264"/>
                <a:ext cx="180421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04" y="280242"/>
            <a:ext cx="542925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30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only milk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5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730" y="332656"/>
            <a:ext cx="5328592" cy="36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55576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71800" y="692696"/>
            <a:ext cx="2736304" cy="2736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2490" y="655528"/>
            <a:ext cx="32415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 survey of 20 people asked how they preferred their tea to be made. 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The results were as follows: </a:t>
            </a:r>
            <a:endParaRPr lang="en-GB" sz="1600" dirty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4 liked milk and sugar</a:t>
            </a:r>
            <a:endParaRPr lang="en-GB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8 liked only milk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6 liked only sugar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2 liked neither milk or sugar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95936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One of the 20 people was asked at random how they preferred their tea. </a:t>
            </a:r>
          </a:p>
          <a:p>
            <a:pPr algn="ctr"/>
            <a:endParaRPr lang="en-GB" sz="2000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the </a:t>
            </a:r>
            <a:r>
              <a:rPr lang="en-GB" b="1" dirty="0" smtClean="0">
                <a:solidFill>
                  <a:srgbClr val="FF0000"/>
                </a:solidFill>
              </a:rPr>
              <a:t>probability</a:t>
            </a:r>
            <a:r>
              <a:rPr lang="en-GB" dirty="0" smtClean="0">
                <a:solidFill>
                  <a:srgbClr val="000000"/>
                </a:solidFill>
              </a:rPr>
              <a:t> that the chosen person preferred </a:t>
            </a:r>
            <a:r>
              <a:rPr lang="en-GB" b="1" dirty="0" smtClean="0">
                <a:solidFill>
                  <a:srgbClr val="FF0000"/>
                </a:solidFill>
              </a:rPr>
              <a:t>only milk</a:t>
            </a:r>
            <a:r>
              <a:rPr lang="en-GB" dirty="0" smtClean="0">
                <a:solidFill>
                  <a:srgbClr val="000000"/>
                </a:solidFill>
              </a:rPr>
              <a:t>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876182"/>
                <a:ext cx="37702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655528"/>
                <a:ext cx="45159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665434"/>
                <a:ext cx="37510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876182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876182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78" y="3425517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𝑀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∩</m:t>
                          </m:r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49" y="5805264"/>
                <a:ext cx="1811522" cy="6127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67" y="223961"/>
            <a:ext cx="5511019" cy="378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18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Shade the correct region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198883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37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1988835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4579984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79959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457995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72400" y="6498887"/>
            <a:ext cx="792088" cy="242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′∩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6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Check your work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198883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37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1988835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4579984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79959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4579958"/>
            <a:ext cx="2304256" cy="191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72400" y="6498887"/>
            <a:ext cx="792088" cy="242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619503"/>
                <a:ext cx="3969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638806"/>
                <a:ext cx="45397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327" y="1629534"/>
                <a:ext cx="81509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1629534"/>
                <a:ext cx="1066767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04" y="4211796"/>
                <a:ext cx="81509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)′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259" y="4213542"/>
                <a:ext cx="1066766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236" y="4210626"/>
                <a:ext cx="86818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′∩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178360"/>
                <a:ext cx="87216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5" y="1979314"/>
            <a:ext cx="2317575" cy="198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08138"/>
            <a:ext cx="2256289" cy="189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04" y="1968276"/>
            <a:ext cx="2289997" cy="193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33" y="2008138"/>
            <a:ext cx="2237155" cy="185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5" y="4615617"/>
            <a:ext cx="2278367" cy="190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14" y="4615617"/>
            <a:ext cx="2259924" cy="188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65" y="4581129"/>
            <a:ext cx="217113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69" y="4538540"/>
            <a:ext cx="2232607" cy="191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4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Your Turn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000" dirty="0" smtClean="0"/>
              <a:t>A group </a:t>
            </a:r>
            <a:r>
              <a:rPr lang="en-GB" sz="2000" dirty="0"/>
              <a:t>of 200 Year </a:t>
            </a:r>
            <a:r>
              <a:rPr lang="en-GB" sz="2000" dirty="0" smtClean="0"/>
              <a:t>10 </a:t>
            </a:r>
            <a:r>
              <a:rPr lang="en-GB" sz="2000" dirty="0"/>
              <a:t>students are asked if they own a dog or a cat</a:t>
            </a:r>
            <a:r>
              <a:rPr lang="en-GB" sz="2000" dirty="0" smtClean="0"/>
              <a:t>.</a:t>
            </a:r>
          </a:p>
          <a:p>
            <a:pPr marL="0" indent="0" algn="ctr">
              <a:buNone/>
            </a:pPr>
            <a:endParaRPr lang="en-GB" sz="2000" dirty="0"/>
          </a:p>
          <a:p>
            <a:pPr algn="ctr"/>
            <a:r>
              <a:rPr lang="en-GB" sz="2000" dirty="0" smtClean="0"/>
              <a:t>32 </a:t>
            </a:r>
            <a:r>
              <a:rPr lang="en-GB" sz="2000" dirty="0"/>
              <a:t>own both a dog and a cat;</a:t>
            </a:r>
          </a:p>
          <a:p>
            <a:pPr algn="ctr"/>
            <a:r>
              <a:rPr lang="en-GB" sz="2000" dirty="0" smtClean="0"/>
              <a:t>25 </a:t>
            </a:r>
            <a:r>
              <a:rPr lang="en-GB" sz="2000" dirty="0"/>
              <a:t>students </a:t>
            </a:r>
            <a:r>
              <a:rPr lang="en-GB" sz="2000" b="1" dirty="0"/>
              <a:t>only</a:t>
            </a:r>
            <a:r>
              <a:rPr lang="en-GB" sz="2000" dirty="0"/>
              <a:t> have a cat;</a:t>
            </a:r>
          </a:p>
          <a:p>
            <a:pPr algn="ctr"/>
            <a:r>
              <a:rPr lang="en-GB" sz="2000" dirty="0" smtClean="0"/>
              <a:t>95 </a:t>
            </a:r>
            <a:r>
              <a:rPr lang="en-GB" sz="2000" dirty="0"/>
              <a:t>students own a dog</a:t>
            </a:r>
            <a:r>
              <a:rPr lang="en-GB" sz="2000" dirty="0" smtClean="0"/>
              <a:t>.</a:t>
            </a:r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/>
              <a:t>Produce a Venn diagram to represent this situation.</a:t>
            </a:r>
          </a:p>
          <a:p>
            <a:pPr algn="ctr"/>
            <a:endParaRPr lang="en-GB" sz="2000" dirty="0" smtClean="0"/>
          </a:p>
          <a:p>
            <a:pPr marL="0" indent="0" algn="ctr">
              <a:buNone/>
            </a:pPr>
            <a:r>
              <a:rPr lang="en-GB" sz="2000" dirty="0" smtClean="0"/>
              <a:t>Devise </a:t>
            </a:r>
            <a:r>
              <a:rPr lang="en-GB" sz="2000" dirty="0"/>
              <a:t>a set of </a:t>
            </a:r>
            <a:r>
              <a:rPr lang="en-GB" sz="2000" dirty="0" smtClean="0"/>
              <a:t>12 probability questions </a:t>
            </a:r>
            <a:r>
              <a:rPr lang="en-GB" sz="2000" dirty="0"/>
              <a:t>to ask a friend about the Venn </a:t>
            </a:r>
            <a:r>
              <a:rPr lang="en-GB" sz="2000" dirty="0" smtClean="0"/>
              <a:t>diagram. </a:t>
            </a:r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 smtClean="0"/>
              <a:t>Ensure you work out the answers (including the set notation) for </a:t>
            </a:r>
          </a:p>
          <a:p>
            <a:pPr marL="0" indent="0" algn="ctr">
              <a:buNone/>
            </a:pPr>
            <a:r>
              <a:rPr lang="en-GB" sz="2000" dirty="0" smtClean="0"/>
              <a:t>the questions you have devised. </a:t>
            </a:r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47508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3600" b="1" dirty="0" smtClean="0"/>
              <a:t>Mark your work</a:t>
            </a:r>
            <a:endParaRPr lang="en-GB" sz="36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40768"/>
            <a:ext cx="3905200" cy="212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6736" y="188640"/>
                <a:ext cx="5991447" cy="6164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owning a dog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owning a cat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57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not owning a dog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p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105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not owning a cat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owning only a dog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sSup>
                          <m:sSupPr>
                            <m:ctrlP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63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owning only a cat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p>
                            <m:r>
                              <a:rPr lang="en-GB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25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>
                    <a:solidFill>
                      <a:srgbClr val="000000"/>
                    </a:solidFill>
                  </a:rPr>
                  <a:t>Probability of owning a dog and </a:t>
                </a:r>
                <a:r>
                  <a:rPr lang="en-GB" sz="1400" dirty="0" smtClean="0">
                    <a:solidFill>
                      <a:srgbClr val="000000"/>
                    </a:solidFill>
                  </a:rPr>
                  <a:t>a cat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>
                    <a:solidFill>
                      <a:srgbClr val="000000"/>
                    </a:solidFill>
                  </a:rPr>
                  <a:t>Probability of not owning a dog and a cat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′=</m:t>
                    </m:r>
                    <m:f>
                      <m:f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168</m:t>
                        </m:r>
                      </m:num>
                      <m:den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>
                    <a:solidFill>
                      <a:srgbClr val="000000"/>
                    </a:solidFill>
                  </a:rPr>
                  <a:t>Probability of owning a cat or dog or both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120</m:t>
                        </m:r>
                      </m:num>
                      <m:den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>
                    <a:solidFill>
                      <a:srgbClr val="000000"/>
                    </a:solidFill>
                  </a:rPr>
                  <a:t>Probability of not owning either a cat or a dog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sSup>
                      <m:sSup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𝐷</m:t>
                            </m:r>
                            <m: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∪</m:t>
                            </m:r>
                            <m: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GB" sz="1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80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200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owning a cat given that a dog is owned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𝑔𝑖𝑣𝑒𝑛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95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  <a:p>
                <a:endParaRPr lang="en-GB" sz="1400" dirty="0">
                  <a:solidFill>
                    <a:srgbClr val="000000"/>
                  </a:solidFill>
                </a:endParaRPr>
              </a:p>
              <a:p>
                <a:r>
                  <a:rPr lang="en-GB" sz="1400" dirty="0" smtClean="0">
                    <a:solidFill>
                      <a:srgbClr val="000000"/>
                    </a:solidFill>
                  </a:rPr>
                  <a:t>Probability of owning a dog given that a cat is owned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𝑔𝑖𝑣𝑒𝑛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en-GB" sz="1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57</m:t>
                        </m:r>
                      </m:den>
                    </m:f>
                  </m:oMath>
                </a14:m>
                <a:endParaRPr lang="en-GB" sz="14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36" y="188640"/>
                <a:ext cx="5991447" cy="6164060"/>
              </a:xfrm>
              <a:prstGeom prst="rect">
                <a:avLst/>
              </a:prstGeom>
              <a:blipFill rotWithShape="1">
                <a:blip r:embed="rId4"/>
                <a:stretch>
                  <a:fillRect l="-3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854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26654" y="1700808"/>
                <a:ext cx="8784976" cy="1143000"/>
              </a:xfrm>
            </p:spPr>
            <p:txBody>
              <a:bodyPr/>
              <a:lstStyle/>
              <a:p>
                <a:r>
                  <a:rPr lang="en-GB" sz="2400" dirty="0" smtClean="0"/>
                  <a:t>A student reasons that the probability of a randomly selected student owning a cat or dog or both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152</m:t>
                        </m:r>
                      </m:num>
                      <m:den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/>
                  <a:t>because the probability of a student owning a dog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r>
                  <a:rPr lang="en-GB" sz="2400" dirty="0" smtClean="0"/>
                  <a:t> and the probability of a student owning a cat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57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57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152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200</m:t>
                        </m:r>
                      </m:den>
                    </m:f>
                  </m:oMath>
                </a14:m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b="1" dirty="0" smtClean="0"/>
                  <a:t>Explain the mistake they have made. </a:t>
                </a:r>
                <a:br>
                  <a:rPr lang="en-GB" sz="2400" b="1" dirty="0" smtClean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dirty="0" smtClean="0"/>
                  <a:t>Can you think of a general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𝑃</m:t>
                    </m:r>
                    <m:r>
                      <a:rPr lang="en-GB" sz="2400" b="0" i="1" smtClean="0">
                        <a:latin typeface="Cambria Math"/>
                      </a:rPr>
                      <m:t>(</m:t>
                    </m:r>
                    <m:r>
                      <a:rPr lang="en-GB" sz="2400" b="0" i="1" smtClean="0">
                        <a:latin typeface="Cambria Math"/>
                      </a:rPr>
                      <m:t>𝐴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?</a:t>
                </a:r>
                <a:br>
                  <a:rPr lang="en-GB" sz="2400" dirty="0" smtClean="0"/>
                </a:br>
                <a:r>
                  <a:rPr lang="en-GB" sz="2400" dirty="0"/>
                  <a:t/>
                </a:r>
                <a:br>
                  <a:rPr lang="en-GB" sz="2400" dirty="0"/>
                </a:br>
                <a:r>
                  <a:rPr lang="en-GB" sz="2400" dirty="0" smtClean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26654" y="1700808"/>
                <a:ext cx="8784976" cy="1143000"/>
              </a:xfrm>
              <a:blipFill rotWithShape="1">
                <a:blip r:embed="rId3"/>
                <a:stretch>
                  <a:fillRect t="-138298" r="-278" b="-82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77072"/>
            <a:ext cx="4031536" cy="219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3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343</TotalTime>
  <Words>1531</Words>
  <Application>Microsoft Office PowerPoint</Application>
  <PresentationFormat>On-screen Show (4:3)</PresentationFormat>
  <Paragraphs>273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Shade the correct region </vt:lpstr>
      <vt:lpstr>Check your work</vt:lpstr>
      <vt:lpstr>Your Turn</vt:lpstr>
      <vt:lpstr>Mark your work</vt:lpstr>
      <vt:lpstr>A student reasons that the probability of a randomly selected student owning a cat or dog or both is 152/200  because the probability of a student owning a dog is 95/200 and the probability of a student owning a cat is 57/200 and 95/200+57/200=152/200  Explain the mistake they have made.   Can you think of a general formula for P(A∪B)?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26</cp:revision>
  <cp:lastPrinted>2019-01-18T12:47:03Z</cp:lastPrinted>
  <dcterms:created xsi:type="dcterms:W3CDTF">2018-01-25T08:10:47Z</dcterms:created>
  <dcterms:modified xsi:type="dcterms:W3CDTF">2019-09-19T13:15:46Z</dcterms:modified>
</cp:coreProperties>
</file>