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64" r:id="rId5"/>
    <p:sldId id="259" r:id="rId6"/>
    <p:sldId id="260" r:id="rId7"/>
    <p:sldId id="266" r:id="rId8"/>
    <p:sldId id="261" r:id="rId9"/>
    <p:sldId id="262" r:id="rId10"/>
    <p:sldId id="263" r:id="rId11"/>
    <p:sldId id="265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99"/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34587" autoAdjust="0"/>
    <p:restoredTop sz="93600" autoAdjust="0"/>
  </p:normalViewPr>
  <p:slideViewPr>
    <p:cSldViewPr>
      <p:cViewPr>
        <p:scale>
          <a:sx n="100" d="100"/>
          <a:sy n="100" d="100"/>
        </p:scale>
        <p:origin x="-1944" y="-29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EC00F2-4817-44C1-91D5-D890B3BF69AD}" type="datetimeFigureOut">
              <a:rPr lang="en-GB" smtClean="0"/>
              <a:t>03/09/2019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BC4A30-72B7-49A3-92A2-79038185DCA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21541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Students</a:t>
            </a:r>
            <a:r>
              <a:rPr lang="en-GB" baseline="0" dirty="0" smtClean="0"/>
              <a:t> attempt to draw a square on their starter sheet based upon the given vector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BC4A30-72B7-49A3-92A2-79038185DCA0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99730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BC4A30-72B7-49A3-92A2-79038185DCA0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21606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F47E5E-951F-4F77-B1B2-A902DE39630F}" type="datetimeFigureOut">
              <a:rPr lang="en-GB" smtClean="0"/>
              <a:t>03/09/2019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AFCB8C-285D-4C73-8568-D0453D9DAE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43722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196752"/>
            <a:ext cx="8784976" cy="54726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77051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F47E5E-951F-4F77-B1B2-A902DE39630F}" type="datetimeFigureOut">
              <a:rPr lang="en-GB" smtClean="0"/>
              <a:t>03/09/2019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AFCB8C-285D-4C73-8568-D0453D9DAE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17098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F47E5E-951F-4F77-B1B2-A902DE39630F}" type="datetimeFigureOut">
              <a:rPr lang="en-GB" smtClean="0"/>
              <a:t>03/09/2019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AFCB8C-285D-4C73-8568-D0453D9DAE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99863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F47E5E-951F-4F77-B1B2-A902DE39630F}" type="datetimeFigureOut">
              <a:rPr lang="en-GB" smtClean="0"/>
              <a:t>03/09/2019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AFCB8C-285D-4C73-8568-D0453D9DAE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04226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F47E5E-951F-4F77-B1B2-A902DE39630F}" type="datetimeFigureOut">
              <a:rPr lang="en-GB" smtClean="0"/>
              <a:t>03/09/2019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AFCB8C-285D-4C73-8568-D0453D9DAE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32371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F47E5E-951F-4F77-B1B2-A902DE39630F}" type="datetimeFigureOut">
              <a:rPr lang="en-GB" smtClean="0"/>
              <a:t>03/09/2019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AFCB8C-285D-4C73-8568-D0453D9DAE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00239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F47E5E-951F-4F77-B1B2-A902DE39630F}" type="datetimeFigureOut">
              <a:rPr lang="en-GB" smtClean="0"/>
              <a:t>03/09/2019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AFCB8C-285D-4C73-8568-D0453D9DAE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51788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F47E5E-951F-4F77-B1B2-A902DE39630F}" type="datetimeFigureOut">
              <a:rPr lang="en-GB" smtClean="0"/>
              <a:t>03/09/2019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AFCB8C-285D-4C73-8568-D0453D9DAE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47390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F47E5E-951F-4F77-B1B2-A902DE39630F}" type="datetimeFigureOut">
              <a:rPr lang="en-GB" smtClean="0"/>
              <a:t>03/09/2019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AFCB8C-285D-4C73-8568-D0453D9DAE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00937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F47E5E-951F-4F77-B1B2-A902DE39630F}" type="datetimeFigureOut">
              <a:rPr lang="en-GB" smtClean="0"/>
              <a:t>03/09/2019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AFCB8C-285D-4C73-8568-D0453D9DAE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42822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512" y="188640"/>
            <a:ext cx="8784976" cy="8640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9512" y="1268760"/>
            <a:ext cx="8784976" cy="48574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F47E5E-951F-4F77-B1B2-A902DE39630F}" type="datetimeFigureOut">
              <a:rPr lang="en-GB" smtClean="0"/>
              <a:t>03/09/2019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AFCB8C-285D-4C73-8568-D0453D9DAE03}" type="slidenum">
              <a:rPr lang="en-GB" smtClean="0"/>
              <a:t>‹#›</a:t>
            </a:fld>
            <a:endParaRPr lang="en-GB"/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38100">
            <a:solidFill>
              <a:srgbClr val="00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39771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Square Journey</a:t>
            </a:r>
            <a:endParaRPr lang="en-GB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196975"/>
            <a:ext cx="6010353" cy="5472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" name="Group 9"/>
          <p:cNvGrpSpPr/>
          <p:nvPr/>
        </p:nvGrpSpPr>
        <p:grpSpPr>
          <a:xfrm>
            <a:off x="2406551" y="3962399"/>
            <a:ext cx="1865582" cy="618729"/>
            <a:chOff x="3635896" y="3969060"/>
            <a:chExt cx="1800200" cy="612068"/>
          </a:xfrm>
        </p:grpSpPr>
        <p:cxnSp>
          <p:nvCxnSpPr>
            <p:cNvPr id="8" name="Straight Arrow Connector 7"/>
            <p:cNvCxnSpPr/>
            <p:nvPr/>
          </p:nvCxnSpPr>
          <p:spPr>
            <a:xfrm flipV="1">
              <a:off x="3635896" y="4257092"/>
              <a:ext cx="936104" cy="324036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Arrow Connector 10"/>
            <p:cNvCxnSpPr/>
            <p:nvPr/>
          </p:nvCxnSpPr>
          <p:spPr>
            <a:xfrm flipV="1">
              <a:off x="4499992" y="3969060"/>
              <a:ext cx="936104" cy="324036"/>
            </a:xfrm>
            <a:prstGeom prst="straightConnector1">
              <a:avLst/>
            </a:prstGeom>
            <a:ln w="38100">
              <a:solidFill>
                <a:srgbClr val="FF0000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Rounded Rectangular Callout 12"/>
          <p:cNvSpPr/>
          <p:nvPr/>
        </p:nvSpPr>
        <p:spPr>
          <a:xfrm>
            <a:off x="5292080" y="1196752"/>
            <a:ext cx="3456384" cy="1584176"/>
          </a:xfrm>
          <a:prstGeom prst="wedgeRoundRectCallout">
            <a:avLst>
              <a:gd name="adj1" fmla="val -50648"/>
              <a:gd name="adj2" fmla="val 100064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800" dirty="0" smtClean="0"/>
              <a:t>Can you create a square journey on your starter sheet?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3197381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Square Journey</a:t>
            </a:r>
            <a:endParaRPr lang="en-GB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196975"/>
            <a:ext cx="6010353" cy="5472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" name="Group 9"/>
          <p:cNvGrpSpPr/>
          <p:nvPr/>
        </p:nvGrpSpPr>
        <p:grpSpPr>
          <a:xfrm>
            <a:off x="2406551" y="3962399"/>
            <a:ext cx="1865582" cy="618729"/>
            <a:chOff x="3635896" y="3969060"/>
            <a:chExt cx="1800200" cy="612068"/>
          </a:xfrm>
        </p:grpSpPr>
        <p:cxnSp>
          <p:nvCxnSpPr>
            <p:cNvPr id="8" name="Straight Arrow Connector 7"/>
            <p:cNvCxnSpPr/>
            <p:nvPr/>
          </p:nvCxnSpPr>
          <p:spPr>
            <a:xfrm flipV="1">
              <a:off x="3635896" y="4257092"/>
              <a:ext cx="936104" cy="324036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Arrow Connector 10"/>
            <p:cNvCxnSpPr/>
            <p:nvPr/>
          </p:nvCxnSpPr>
          <p:spPr>
            <a:xfrm flipV="1">
              <a:off x="4499992" y="3969060"/>
              <a:ext cx="936104" cy="324036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" name="Group 8"/>
          <p:cNvGrpSpPr/>
          <p:nvPr/>
        </p:nvGrpSpPr>
        <p:grpSpPr>
          <a:xfrm rot="16200000">
            <a:off x="3029978" y="2720243"/>
            <a:ext cx="1865582" cy="618729"/>
            <a:chOff x="3635896" y="3969060"/>
            <a:chExt cx="1800200" cy="612068"/>
          </a:xfrm>
        </p:grpSpPr>
        <p:cxnSp>
          <p:nvCxnSpPr>
            <p:cNvPr id="12" name="Straight Arrow Connector 11"/>
            <p:cNvCxnSpPr/>
            <p:nvPr/>
          </p:nvCxnSpPr>
          <p:spPr>
            <a:xfrm flipV="1">
              <a:off x="3635896" y="4257092"/>
              <a:ext cx="936104" cy="324036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/>
            <p:cNvCxnSpPr/>
            <p:nvPr/>
          </p:nvCxnSpPr>
          <p:spPr>
            <a:xfrm flipV="1">
              <a:off x="4499992" y="3969060"/>
              <a:ext cx="936104" cy="324036"/>
            </a:xfrm>
            <a:prstGeom prst="straightConnector1">
              <a:avLst/>
            </a:prstGeom>
            <a:ln w="38100">
              <a:solidFill>
                <a:srgbClr val="FF0000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Group 14"/>
          <p:cNvGrpSpPr/>
          <p:nvPr/>
        </p:nvGrpSpPr>
        <p:grpSpPr>
          <a:xfrm rot="10800000">
            <a:off x="1787822" y="2076088"/>
            <a:ext cx="1865582" cy="618729"/>
            <a:chOff x="3635896" y="3969060"/>
            <a:chExt cx="1800200" cy="612068"/>
          </a:xfrm>
        </p:grpSpPr>
        <p:cxnSp>
          <p:nvCxnSpPr>
            <p:cNvPr id="16" name="Straight Arrow Connector 15"/>
            <p:cNvCxnSpPr/>
            <p:nvPr/>
          </p:nvCxnSpPr>
          <p:spPr>
            <a:xfrm flipV="1">
              <a:off x="3635896" y="4257092"/>
              <a:ext cx="936104" cy="324036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/>
            <p:cNvCxnSpPr/>
            <p:nvPr/>
          </p:nvCxnSpPr>
          <p:spPr>
            <a:xfrm flipV="1">
              <a:off x="4499992" y="3969060"/>
              <a:ext cx="936104" cy="324036"/>
            </a:xfrm>
            <a:prstGeom prst="straightConnector1">
              <a:avLst/>
            </a:prstGeom>
            <a:ln w="38100">
              <a:solidFill>
                <a:srgbClr val="FF0000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17"/>
          <p:cNvGrpSpPr/>
          <p:nvPr/>
        </p:nvGrpSpPr>
        <p:grpSpPr>
          <a:xfrm rot="5400000">
            <a:off x="1164331" y="3320382"/>
            <a:ext cx="1865582" cy="618729"/>
            <a:chOff x="3635896" y="3969060"/>
            <a:chExt cx="1800200" cy="612068"/>
          </a:xfrm>
        </p:grpSpPr>
        <p:cxnSp>
          <p:nvCxnSpPr>
            <p:cNvPr id="19" name="Straight Arrow Connector 18"/>
            <p:cNvCxnSpPr/>
            <p:nvPr/>
          </p:nvCxnSpPr>
          <p:spPr>
            <a:xfrm flipV="1">
              <a:off x="3635896" y="4257092"/>
              <a:ext cx="936104" cy="324036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/>
            <p:cNvCxnSpPr/>
            <p:nvPr/>
          </p:nvCxnSpPr>
          <p:spPr>
            <a:xfrm flipV="1">
              <a:off x="4499992" y="3969060"/>
              <a:ext cx="936104" cy="324036"/>
            </a:xfrm>
            <a:prstGeom prst="straightConnector1">
              <a:avLst/>
            </a:prstGeom>
            <a:ln w="38100">
              <a:solidFill>
                <a:srgbClr val="FF0000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234031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Square Journey</a:t>
            </a:r>
            <a:endParaRPr lang="en-GB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196975"/>
            <a:ext cx="6010353" cy="5472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" name="Group 9"/>
          <p:cNvGrpSpPr/>
          <p:nvPr/>
        </p:nvGrpSpPr>
        <p:grpSpPr>
          <a:xfrm>
            <a:off x="2406551" y="3962399"/>
            <a:ext cx="1865582" cy="618729"/>
            <a:chOff x="3635896" y="3969060"/>
            <a:chExt cx="1800200" cy="612068"/>
          </a:xfrm>
        </p:grpSpPr>
        <p:cxnSp>
          <p:nvCxnSpPr>
            <p:cNvPr id="8" name="Straight Arrow Connector 7"/>
            <p:cNvCxnSpPr/>
            <p:nvPr/>
          </p:nvCxnSpPr>
          <p:spPr>
            <a:xfrm flipV="1">
              <a:off x="3635896" y="4257092"/>
              <a:ext cx="936104" cy="324036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Arrow Connector 10"/>
            <p:cNvCxnSpPr/>
            <p:nvPr/>
          </p:nvCxnSpPr>
          <p:spPr>
            <a:xfrm flipV="1">
              <a:off x="4499992" y="3969060"/>
              <a:ext cx="936104" cy="324036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" name="Group 8"/>
          <p:cNvGrpSpPr/>
          <p:nvPr/>
        </p:nvGrpSpPr>
        <p:grpSpPr>
          <a:xfrm rot="16200000">
            <a:off x="1776288" y="5223228"/>
            <a:ext cx="1865582" cy="618729"/>
            <a:chOff x="3635896" y="3969060"/>
            <a:chExt cx="1800200" cy="612068"/>
          </a:xfrm>
        </p:grpSpPr>
        <p:cxnSp>
          <p:nvCxnSpPr>
            <p:cNvPr id="12" name="Straight Arrow Connector 11"/>
            <p:cNvCxnSpPr/>
            <p:nvPr/>
          </p:nvCxnSpPr>
          <p:spPr>
            <a:xfrm flipV="1">
              <a:off x="3635896" y="4257092"/>
              <a:ext cx="936104" cy="324036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/>
            <p:cNvCxnSpPr/>
            <p:nvPr/>
          </p:nvCxnSpPr>
          <p:spPr>
            <a:xfrm flipV="1">
              <a:off x="4499992" y="3969060"/>
              <a:ext cx="936104" cy="324036"/>
            </a:xfrm>
            <a:prstGeom prst="straightConnector1">
              <a:avLst/>
            </a:prstGeom>
            <a:ln w="38100">
              <a:solidFill>
                <a:srgbClr val="FF0000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Group 14"/>
          <p:cNvGrpSpPr/>
          <p:nvPr/>
        </p:nvGrpSpPr>
        <p:grpSpPr>
          <a:xfrm rot="10800000">
            <a:off x="3013107" y="5877272"/>
            <a:ext cx="1865582" cy="618729"/>
            <a:chOff x="3635896" y="3969060"/>
            <a:chExt cx="1800200" cy="612068"/>
          </a:xfrm>
        </p:grpSpPr>
        <p:cxnSp>
          <p:nvCxnSpPr>
            <p:cNvPr id="16" name="Straight Arrow Connector 15"/>
            <p:cNvCxnSpPr/>
            <p:nvPr/>
          </p:nvCxnSpPr>
          <p:spPr>
            <a:xfrm flipV="1">
              <a:off x="3635896" y="4257092"/>
              <a:ext cx="936104" cy="324036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/>
            <p:cNvCxnSpPr/>
            <p:nvPr/>
          </p:nvCxnSpPr>
          <p:spPr>
            <a:xfrm flipV="1">
              <a:off x="4499992" y="3969060"/>
              <a:ext cx="936104" cy="324036"/>
            </a:xfrm>
            <a:prstGeom prst="straightConnector1">
              <a:avLst/>
            </a:prstGeom>
            <a:ln w="38100">
              <a:solidFill>
                <a:srgbClr val="FF0000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17"/>
          <p:cNvGrpSpPr/>
          <p:nvPr/>
        </p:nvGrpSpPr>
        <p:grpSpPr>
          <a:xfrm rot="5400000">
            <a:off x="3654730" y="4623645"/>
            <a:ext cx="1865582" cy="618729"/>
            <a:chOff x="3635896" y="3969060"/>
            <a:chExt cx="1800200" cy="612068"/>
          </a:xfrm>
        </p:grpSpPr>
        <p:cxnSp>
          <p:nvCxnSpPr>
            <p:cNvPr id="19" name="Straight Arrow Connector 18"/>
            <p:cNvCxnSpPr/>
            <p:nvPr/>
          </p:nvCxnSpPr>
          <p:spPr>
            <a:xfrm flipV="1">
              <a:off x="3635896" y="4257092"/>
              <a:ext cx="936104" cy="324036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/>
            <p:cNvCxnSpPr/>
            <p:nvPr/>
          </p:nvCxnSpPr>
          <p:spPr>
            <a:xfrm flipV="1">
              <a:off x="4499992" y="3969060"/>
              <a:ext cx="936104" cy="324036"/>
            </a:xfrm>
            <a:prstGeom prst="straightConnector1">
              <a:avLst/>
            </a:prstGeom>
            <a:ln w="38100">
              <a:solidFill>
                <a:srgbClr val="FF0000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7368796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Understanding Column Vector Notation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r">
              <a:buNone/>
            </a:pPr>
            <a:fld id="{1A0F45E8-9E41-46A7-8A7F-C865F83500FB}" type="datetime2">
              <a:rPr lang="en-GB" smtClean="0"/>
              <a:pPr marL="0" indent="0" algn="r">
                <a:buNone/>
              </a:pPr>
              <a:t>Tuesday, 03 September 2019</a:t>
            </a:fld>
            <a:endParaRPr lang="en-GB" dirty="0" smtClean="0"/>
          </a:p>
          <a:p>
            <a:pPr marL="0" indent="0" algn="r">
              <a:buNone/>
            </a:pPr>
            <a:endParaRPr lang="en-GB" dirty="0"/>
          </a:p>
          <a:p>
            <a:pPr>
              <a:buFont typeface="Wingdings" panose="05000000000000000000" pitchFamily="2" charset="2"/>
              <a:buChar char="q"/>
            </a:pPr>
            <a:endParaRPr lang="en-GB" dirty="0" smtClean="0"/>
          </a:p>
          <a:p>
            <a:pPr>
              <a:buFont typeface="Wingdings" panose="05000000000000000000" pitchFamily="2" charset="2"/>
              <a:buChar char="q"/>
            </a:pPr>
            <a:r>
              <a:rPr lang="en-GB" dirty="0" smtClean="0"/>
              <a:t>Understand what a column vector represents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GB" dirty="0" smtClean="0"/>
              <a:t>Be able to manipulate column vectors and understand what the resultant vector represents</a:t>
            </a:r>
          </a:p>
          <a:p>
            <a:pPr>
              <a:buFont typeface="Wingdings" panose="05000000000000000000" pitchFamily="2" charset="2"/>
              <a:buChar char="q"/>
            </a:pPr>
            <a:endParaRPr lang="en-GB" dirty="0" smtClean="0"/>
          </a:p>
          <a:p>
            <a:pPr>
              <a:buFont typeface="Wingdings" panose="05000000000000000000" pitchFamily="2" charset="2"/>
              <a:buChar char="q"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24077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Square Journey</a:t>
            </a:r>
            <a:endParaRPr lang="en-GB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196975"/>
            <a:ext cx="6010353" cy="5472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" name="Group 9"/>
          <p:cNvGrpSpPr/>
          <p:nvPr/>
        </p:nvGrpSpPr>
        <p:grpSpPr>
          <a:xfrm>
            <a:off x="2406551" y="3962399"/>
            <a:ext cx="1865582" cy="618729"/>
            <a:chOff x="3635896" y="3969060"/>
            <a:chExt cx="1800200" cy="612068"/>
          </a:xfrm>
        </p:grpSpPr>
        <p:cxnSp>
          <p:nvCxnSpPr>
            <p:cNvPr id="8" name="Straight Arrow Connector 7"/>
            <p:cNvCxnSpPr/>
            <p:nvPr/>
          </p:nvCxnSpPr>
          <p:spPr>
            <a:xfrm flipV="1">
              <a:off x="3635896" y="4257092"/>
              <a:ext cx="936104" cy="324036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Arrow Connector 10"/>
            <p:cNvCxnSpPr/>
            <p:nvPr/>
          </p:nvCxnSpPr>
          <p:spPr>
            <a:xfrm flipV="1">
              <a:off x="4499992" y="3969060"/>
              <a:ext cx="936104" cy="324036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" name="Group 8"/>
          <p:cNvGrpSpPr/>
          <p:nvPr/>
        </p:nvGrpSpPr>
        <p:grpSpPr>
          <a:xfrm rot="16200000">
            <a:off x="3029978" y="2720243"/>
            <a:ext cx="1865582" cy="618729"/>
            <a:chOff x="3635896" y="3969060"/>
            <a:chExt cx="1800200" cy="612068"/>
          </a:xfrm>
        </p:grpSpPr>
        <p:cxnSp>
          <p:nvCxnSpPr>
            <p:cNvPr id="12" name="Straight Arrow Connector 11"/>
            <p:cNvCxnSpPr/>
            <p:nvPr/>
          </p:nvCxnSpPr>
          <p:spPr>
            <a:xfrm flipV="1">
              <a:off x="3635896" y="4257092"/>
              <a:ext cx="936104" cy="324036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/>
            <p:cNvCxnSpPr/>
            <p:nvPr/>
          </p:nvCxnSpPr>
          <p:spPr>
            <a:xfrm flipV="1">
              <a:off x="4499992" y="3969060"/>
              <a:ext cx="936104" cy="324036"/>
            </a:xfrm>
            <a:prstGeom prst="straightConnector1">
              <a:avLst/>
            </a:prstGeom>
            <a:ln w="38100">
              <a:solidFill>
                <a:srgbClr val="FF0000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5292080" y="1196752"/>
                <a:ext cx="3707904" cy="4190506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GB" sz="2800" dirty="0" smtClean="0"/>
                  <a:t>The black line is the vector</a:t>
                </a:r>
              </a:p>
              <a:p>
                <a:pPr algn="ctr"/>
                <a:endParaRPr lang="en-GB" sz="2400" dirty="0" smtClean="0"/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3200" i="1" smtClean="0">
                              <a:latin typeface="Cambria Math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3200" i="1" smtClean="0">
                                  <a:latin typeface="Cambria Math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GB" sz="3200" b="0" i="1" smtClean="0">
                                    <a:latin typeface="Cambria Math"/>
                                  </a:rPr>
                                  <m:t>3</m:t>
                                </m:r>
                              </m:e>
                            </m:mr>
                            <m:mr>
                              <m:e>
                                <m:r>
                                  <a:rPr lang="en-GB" sz="3200" b="0" i="1" smtClean="0">
                                    <a:latin typeface="Cambria Math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2400" dirty="0" smtClean="0"/>
              </a:p>
              <a:p>
                <a:pPr algn="ctr"/>
                <a:endParaRPr lang="en-GB" sz="2400" dirty="0"/>
              </a:p>
              <a:p>
                <a:pPr algn="ctr"/>
                <a:r>
                  <a:rPr lang="en-GB" sz="2800" dirty="0" smtClean="0"/>
                  <a:t>What is the </a:t>
                </a:r>
                <a:r>
                  <a:rPr lang="en-GB" sz="2800" b="1" dirty="0" smtClean="0">
                    <a:solidFill>
                      <a:srgbClr val="FF0000"/>
                    </a:solidFill>
                  </a:rPr>
                  <a:t>red</a:t>
                </a:r>
                <a:r>
                  <a:rPr lang="en-GB" sz="2800" dirty="0" smtClean="0"/>
                  <a:t> vector?</a:t>
                </a:r>
              </a:p>
              <a:p>
                <a:pPr algn="ctr"/>
                <a:endParaRPr lang="en-GB" sz="2800" dirty="0"/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800" i="1" smtClean="0">
                              <a:latin typeface="Cambria Math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2800" i="1" smtClean="0">
                                  <a:latin typeface="Cambria Math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GB" sz="2800" b="0" i="1" smtClean="0">
                                    <a:latin typeface="Cambria Math"/>
                                  </a:rPr>
                                  <m:t>−</m:t>
                                </m:r>
                                <m:r>
                                  <a:rPr lang="en-GB" sz="2800" b="0" i="1" smtClean="0">
                                    <a:latin typeface="Cambria Math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GB" sz="2800" b="0" i="1" smtClean="0">
                                    <a:latin typeface="Cambria Math"/>
                                  </a:rPr>
                                  <m:t>3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2800" dirty="0"/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92080" y="1196752"/>
                <a:ext cx="3707904" cy="4190506"/>
              </a:xfrm>
              <a:prstGeom prst="rect">
                <a:avLst/>
              </a:prstGeom>
              <a:blipFill rotWithShape="1">
                <a:blip r:embed="rId3"/>
                <a:stretch>
                  <a:fillRect l="-1316" t="-1308" r="-148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" name="Straight Arrow Connector 3"/>
          <p:cNvCxnSpPr/>
          <p:nvPr/>
        </p:nvCxnSpPr>
        <p:spPr>
          <a:xfrm>
            <a:off x="2427571" y="4612659"/>
            <a:ext cx="1865582" cy="0"/>
          </a:xfrm>
          <a:prstGeom prst="straightConnector1">
            <a:avLst/>
          </a:prstGeom>
          <a:ln w="38100">
            <a:solidFill>
              <a:srgbClr val="00B050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V="1">
            <a:off x="4282647" y="3972910"/>
            <a:ext cx="5574" cy="645006"/>
          </a:xfrm>
          <a:prstGeom prst="straightConnector1">
            <a:avLst/>
          </a:prstGeom>
          <a:ln w="38100">
            <a:solidFill>
              <a:srgbClr val="00B050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407967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Square Journey</a:t>
            </a:r>
            <a:endParaRPr lang="en-GB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196975"/>
            <a:ext cx="6010353" cy="5472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" name="Group 9"/>
          <p:cNvGrpSpPr/>
          <p:nvPr/>
        </p:nvGrpSpPr>
        <p:grpSpPr>
          <a:xfrm>
            <a:off x="1764927" y="5229200"/>
            <a:ext cx="1865582" cy="618729"/>
            <a:chOff x="3635896" y="3969060"/>
            <a:chExt cx="1800200" cy="612068"/>
          </a:xfrm>
        </p:grpSpPr>
        <p:cxnSp>
          <p:nvCxnSpPr>
            <p:cNvPr id="8" name="Straight Arrow Connector 7"/>
            <p:cNvCxnSpPr/>
            <p:nvPr/>
          </p:nvCxnSpPr>
          <p:spPr>
            <a:xfrm flipV="1">
              <a:off x="3635896" y="4257092"/>
              <a:ext cx="936104" cy="324036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Arrow Connector 10"/>
            <p:cNvCxnSpPr/>
            <p:nvPr/>
          </p:nvCxnSpPr>
          <p:spPr>
            <a:xfrm flipV="1">
              <a:off x="4499992" y="3969060"/>
              <a:ext cx="936104" cy="324036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" name="Group 8"/>
          <p:cNvGrpSpPr/>
          <p:nvPr/>
        </p:nvGrpSpPr>
        <p:grpSpPr>
          <a:xfrm rot="16200000">
            <a:off x="2388354" y="3987044"/>
            <a:ext cx="1865582" cy="618729"/>
            <a:chOff x="3635896" y="3969060"/>
            <a:chExt cx="1800200" cy="612068"/>
          </a:xfrm>
        </p:grpSpPr>
        <p:cxnSp>
          <p:nvCxnSpPr>
            <p:cNvPr id="12" name="Straight Arrow Connector 11"/>
            <p:cNvCxnSpPr/>
            <p:nvPr/>
          </p:nvCxnSpPr>
          <p:spPr>
            <a:xfrm flipV="1">
              <a:off x="3635896" y="4257092"/>
              <a:ext cx="936104" cy="324036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/>
            <p:cNvCxnSpPr/>
            <p:nvPr/>
          </p:nvCxnSpPr>
          <p:spPr>
            <a:xfrm flipV="1">
              <a:off x="4499992" y="3969060"/>
              <a:ext cx="936104" cy="324036"/>
            </a:xfrm>
            <a:prstGeom prst="straightConnector1">
              <a:avLst/>
            </a:prstGeom>
            <a:ln w="38100">
              <a:solidFill>
                <a:srgbClr val="FF0000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/>
              <p:cNvSpPr/>
              <p:nvPr/>
            </p:nvSpPr>
            <p:spPr>
              <a:xfrm>
                <a:off x="467544" y="1196752"/>
                <a:ext cx="8532440" cy="181389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>
                <a:spAutoFit/>
              </a:bodyPr>
              <a:lstStyle/>
              <a:p>
                <a:r>
                  <a:rPr lang="en-GB" sz="2800" dirty="0" smtClean="0"/>
                  <a:t>What do you notice about the sum of the two vectors?</a:t>
                </a:r>
              </a:p>
              <a:p>
                <a:pPr algn="ctr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3200" i="1" smtClean="0">
                              <a:latin typeface="Cambria Math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3200" i="1" smtClean="0">
                                  <a:latin typeface="Cambria Math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GB" sz="3200" b="0" i="1" smtClean="0">
                                    <a:latin typeface="Cambria Math"/>
                                  </a:rPr>
                                  <m:t>3</m:t>
                                </m:r>
                              </m:e>
                            </m:mr>
                            <m:mr>
                              <m:e>
                                <m:r>
                                  <a:rPr lang="en-GB" sz="3200" b="0" i="1" smtClean="0">
                                    <a:latin typeface="Cambria Math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GB" sz="3200" b="0" i="0" smtClean="0">
                          <a:latin typeface="Cambria Math"/>
                        </a:rPr>
                        <m:t>+</m:t>
                      </m:r>
                      <m:d>
                        <m:dPr>
                          <m:ctrlPr>
                            <a:rPr lang="en-GB" sz="3200" i="1" smtClean="0">
                              <a:latin typeface="Cambria Math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3200" i="1" smtClean="0">
                                  <a:latin typeface="Cambria Math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GB" sz="3200" b="0" i="1" smtClean="0">
                                    <a:latin typeface="Cambria Math"/>
                                  </a:rPr>
                                  <m:t>−</m:t>
                                </m:r>
                                <m:r>
                                  <a:rPr lang="en-GB" sz="3200" b="0" i="1" smtClean="0">
                                    <a:latin typeface="Cambria Math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GB" sz="3200" b="0" i="1" smtClean="0">
                                    <a:latin typeface="Cambria Math"/>
                                  </a:rPr>
                                  <m:t>3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2400" dirty="0" smtClean="0"/>
              </a:p>
            </p:txBody>
          </p:sp>
        </mc:Choice>
        <mc:Fallback xmlns="">
          <p:sp>
            <p:nvSpPr>
              <p:cNvPr id="21" name="Rectangle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544" y="1196752"/>
                <a:ext cx="8532440" cy="1813895"/>
              </a:xfrm>
              <a:prstGeom prst="rect">
                <a:avLst/>
              </a:prstGeom>
              <a:blipFill rotWithShape="1">
                <a:blip r:embed="rId3"/>
                <a:stretch>
                  <a:fillRect l="-1501" t="-302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3" name="Group 22"/>
          <p:cNvGrpSpPr/>
          <p:nvPr/>
        </p:nvGrpSpPr>
        <p:grpSpPr>
          <a:xfrm rot="16200000" flipV="1">
            <a:off x="1146200" y="3982347"/>
            <a:ext cx="2484312" cy="1246851"/>
            <a:chOff x="3635896" y="3969060"/>
            <a:chExt cx="1800200" cy="612068"/>
          </a:xfrm>
        </p:grpSpPr>
        <p:cxnSp>
          <p:nvCxnSpPr>
            <p:cNvPr id="24" name="Straight Arrow Connector 23"/>
            <p:cNvCxnSpPr/>
            <p:nvPr/>
          </p:nvCxnSpPr>
          <p:spPr>
            <a:xfrm flipV="1">
              <a:off x="3635896" y="4257092"/>
              <a:ext cx="936104" cy="324036"/>
            </a:xfrm>
            <a:prstGeom prst="straightConnector1">
              <a:avLst/>
            </a:prstGeom>
            <a:ln w="38100">
              <a:solidFill>
                <a:srgbClr val="00B05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Arrow Connector 24"/>
            <p:cNvCxnSpPr/>
            <p:nvPr/>
          </p:nvCxnSpPr>
          <p:spPr>
            <a:xfrm flipV="1">
              <a:off x="4499992" y="3969060"/>
              <a:ext cx="936104" cy="324036"/>
            </a:xfrm>
            <a:prstGeom prst="straightConnector1">
              <a:avLst/>
            </a:prstGeom>
            <a:ln w="38100">
              <a:solidFill>
                <a:srgbClr val="00B050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7976130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Square Journey</a:t>
            </a:r>
            <a:endParaRPr lang="en-GB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196975"/>
            <a:ext cx="6010353" cy="5472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" name="Group 9"/>
          <p:cNvGrpSpPr/>
          <p:nvPr/>
        </p:nvGrpSpPr>
        <p:grpSpPr>
          <a:xfrm>
            <a:off x="1764927" y="5229200"/>
            <a:ext cx="1865582" cy="618729"/>
            <a:chOff x="3635896" y="3969060"/>
            <a:chExt cx="1800200" cy="612068"/>
          </a:xfrm>
        </p:grpSpPr>
        <p:cxnSp>
          <p:nvCxnSpPr>
            <p:cNvPr id="8" name="Straight Arrow Connector 7"/>
            <p:cNvCxnSpPr/>
            <p:nvPr/>
          </p:nvCxnSpPr>
          <p:spPr>
            <a:xfrm flipV="1">
              <a:off x="3635896" y="4257092"/>
              <a:ext cx="936104" cy="324036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Arrow Connector 10"/>
            <p:cNvCxnSpPr/>
            <p:nvPr/>
          </p:nvCxnSpPr>
          <p:spPr>
            <a:xfrm flipV="1">
              <a:off x="4499992" y="3969060"/>
              <a:ext cx="936104" cy="324036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" name="Group 8"/>
          <p:cNvGrpSpPr/>
          <p:nvPr/>
        </p:nvGrpSpPr>
        <p:grpSpPr>
          <a:xfrm rot="16200000">
            <a:off x="2388354" y="3987044"/>
            <a:ext cx="1865582" cy="618729"/>
            <a:chOff x="3635896" y="3969060"/>
            <a:chExt cx="1800200" cy="612068"/>
          </a:xfrm>
        </p:grpSpPr>
        <p:cxnSp>
          <p:nvCxnSpPr>
            <p:cNvPr id="12" name="Straight Arrow Connector 11"/>
            <p:cNvCxnSpPr/>
            <p:nvPr/>
          </p:nvCxnSpPr>
          <p:spPr>
            <a:xfrm flipV="1">
              <a:off x="3635896" y="4257092"/>
              <a:ext cx="936104" cy="324036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/>
            <p:cNvCxnSpPr/>
            <p:nvPr/>
          </p:nvCxnSpPr>
          <p:spPr>
            <a:xfrm flipV="1">
              <a:off x="4499992" y="3969060"/>
              <a:ext cx="936104" cy="324036"/>
            </a:xfrm>
            <a:prstGeom prst="straightConnector1">
              <a:avLst/>
            </a:prstGeom>
            <a:ln w="38100">
              <a:solidFill>
                <a:srgbClr val="FF0000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Group 14"/>
          <p:cNvGrpSpPr/>
          <p:nvPr/>
        </p:nvGrpSpPr>
        <p:grpSpPr>
          <a:xfrm rot="10800000">
            <a:off x="1146198" y="3342889"/>
            <a:ext cx="1865582" cy="618729"/>
            <a:chOff x="3635896" y="3969060"/>
            <a:chExt cx="1800200" cy="612068"/>
          </a:xfrm>
        </p:grpSpPr>
        <p:cxnSp>
          <p:nvCxnSpPr>
            <p:cNvPr id="16" name="Straight Arrow Connector 15"/>
            <p:cNvCxnSpPr/>
            <p:nvPr/>
          </p:nvCxnSpPr>
          <p:spPr>
            <a:xfrm flipV="1">
              <a:off x="3635896" y="4257092"/>
              <a:ext cx="936104" cy="324036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/>
            <p:cNvCxnSpPr/>
            <p:nvPr/>
          </p:nvCxnSpPr>
          <p:spPr>
            <a:xfrm flipV="1">
              <a:off x="4499992" y="3969060"/>
              <a:ext cx="936104" cy="324036"/>
            </a:xfrm>
            <a:prstGeom prst="straightConnector1">
              <a:avLst/>
            </a:prstGeom>
            <a:ln w="38100">
              <a:solidFill>
                <a:srgbClr val="FF0000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17"/>
          <p:cNvGrpSpPr/>
          <p:nvPr/>
        </p:nvGrpSpPr>
        <p:grpSpPr>
          <a:xfrm rot="5400000">
            <a:off x="522707" y="4587183"/>
            <a:ext cx="1865582" cy="618729"/>
            <a:chOff x="3635896" y="3969060"/>
            <a:chExt cx="1800200" cy="612068"/>
          </a:xfrm>
        </p:grpSpPr>
        <p:cxnSp>
          <p:nvCxnSpPr>
            <p:cNvPr id="19" name="Straight Arrow Connector 18"/>
            <p:cNvCxnSpPr/>
            <p:nvPr/>
          </p:nvCxnSpPr>
          <p:spPr>
            <a:xfrm flipV="1">
              <a:off x="3635896" y="4257092"/>
              <a:ext cx="936104" cy="324036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/>
            <p:cNvCxnSpPr/>
            <p:nvPr/>
          </p:nvCxnSpPr>
          <p:spPr>
            <a:xfrm flipV="1">
              <a:off x="4499992" y="3969060"/>
              <a:ext cx="936104" cy="324036"/>
            </a:xfrm>
            <a:prstGeom prst="straightConnector1">
              <a:avLst/>
            </a:prstGeom>
            <a:ln w="38100">
              <a:solidFill>
                <a:srgbClr val="FF0000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/>
              <p:cNvSpPr/>
              <p:nvPr/>
            </p:nvSpPr>
            <p:spPr>
              <a:xfrm>
                <a:off x="467544" y="1196752"/>
                <a:ext cx="8532440" cy="181389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>
                <a:spAutoFit/>
              </a:bodyPr>
              <a:lstStyle/>
              <a:p>
                <a:r>
                  <a:rPr lang="en-GB" sz="2800" dirty="0" smtClean="0"/>
                  <a:t>Can you find the vector path of the square?</a:t>
                </a:r>
              </a:p>
              <a:p>
                <a:pPr algn="ctr">
                  <a:lnSpc>
                    <a:spcPct val="150000"/>
                  </a:lnSpc>
                </a:pPr>
                <a14:m>
                  <m:oMath xmlns:m="http://schemas.openxmlformats.org/officeDocument/2006/math">
                    <m:d>
                      <m:dPr>
                        <m:ctrlPr>
                          <a:rPr lang="en-GB" sz="3200" i="1" smtClean="0">
                            <a:latin typeface="Cambria Math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GB" sz="3200" i="1" smtClean="0">
                                <a:latin typeface="Cambria Math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GB" sz="3200" b="0" i="1" smtClean="0">
                                  <a:latin typeface="Cambria Math"/>
                                </a:rPr>
                                <m:t>3</m:t>
                              </m:r>
                            </m:e>
                          </m:mr>
                          <m:mr>
                            <m:e>
                              <m:r>
                                <a:rPr lang="en-GB" sz="3200" b="0" i="1" smtClean="0">
                                  <a:latin typeface="Cambria Math"/>
                                </a:rPr>
                                <m:t>1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GB" sz="3200" dirty="0" smtClean="0"/>
                  <a:t>   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sz="3200" i="1" smtClean="0">
                            <a:latin typeface="Cambria Math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GB" sz="3200" i="1" smtClean="0">
                                <a:latin typeface="Cambria Math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GB" sz="3200" b="0" i="1" smtClean="0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GB" sz="3200" b="0" i="1" smtClean="0">
                                  <a:latin typeface="Cambria Math"/>
                                </a:rPr>
                                <m:t>1</m:t>
                              </m:r>
                            </m:e>
                          </m:mr>
                          <m:mr>
                            <m:e>
                              <m:r>
                                <a:rPr lang="en-GB" sz="3200" b="0" i="1" smtClean="0">
                                  <a:latin typeface="Cambria Math"/>
                                </a:rPr>
                                <m:t>3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GB" sz="3200" dirty="0" smtClean="0"/>
                  <a:t>   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sz="3200" i="1" smtClean="0">
                            <a:latin typeface="Cambria Math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GB" sz="3200" i="1" smtClean="0">
                                <a:latin typeface="Cambria Math"/>
                              </a:rPr>
                            </m:ctrlPr>
                          </m:mPr>
                          <m:mr>
                            <m:e/>
                          </m:mr>
                          <m:mr>
                            <m:e/>
                          </m:mr>
                        </m:m>
                      </m:e>
                    </m:d>
                  </m:oMath>
                </a14:m>
                <a:r>
                  <a:rPr lang="en-GB" sz="3200" dirty="0" smtClean="0"/>
                  <a:t>   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sz="3200" i="1" smtClean="0">
                            <a:latin typeface="Cambria Math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GB" sz="3200" i="1" smtClean="0">
                                <a:latin typeface="Cambria Math"/>
                              </a:rPr>
                            </m:ctrlPr>
                          </m:mPr>
                          <m:mr>
                            <m:e/>
                          </m:mr>
                          <m:mr>
                            <m:e/>
                          </m:mr>
                        </m:m>
                      </m:e>
                    </m:d>
                  </m:oMath>
                </a14:m>
                <a:endParaRPr lang="en-GB" sz="2400" dirty="0" smtClean="0"/>
              </a:p>
            </p:txBody>
          </p:sp>
        </mc:Choice>
        <mc:Fallback xmlns="">
          <p:sp>
            <p:nvSpPr>
              <p:cNvPr id="21" name="Rectangle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544" y="1196752"/>
                <a:ext cx="8532440" cy="1813895"/>
              </a:xfrm>
              <a:prstGeom prst="rect">
                <a:avLst/>
              </a:prstGeom>
              <a:blipFill rotWithShape="1">
                <a:blip r:embed="rId3"/>
                <a:stretch>
                  <a:fillRect l="-1501" t="-302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Rectangle 21"/>
          <p:cNvSpPr/>
          <p:nvPr/>
        </p:nvSpPr>
        <p:spPr>
          <a:xfrm>
            <a:off x="5268416" y="3140968"/>
            <a:ext cx="3707904" cy="341632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GB" sz="2400" dirty="0" smtClean="0"/>
              <a:t>What do you notice?</a:t>
            </a:r>
          </a:p>
          <a:p>
            <a:endParaRPr lang="en-GB" sz="2400" dirty="0" smtClean="0"/>
          </a:p>
          <a:p>
            <a:r>
              <a:rPr lang="en-GB" sz="2400" dirty="0" smtClean="0"/>
              <a:t>Draw another vector path that makes a different square.</a:t>
            </a:r>
          </a:p>
          <a:p>
            <a:endParaRPr lang="en-GB" sz="2400" dirty="0" smtClean="0"/>
          </a:p>
          <a:p>
            <a:r>
              <a:rPr lang="en-GB" sz="2400" dirty="0" smtClean="0"/>
              <a:t>How can you prove that this vector path creates a square?</a:t>
            </a:r>
          </a:p>
        </p:txBody>
      </p:sp>
    </p:spTree>
    <p:extLst>
      <p:ext uri="{BB962C8B-B14F-4D97-AF65-F5344CB8AC3E}">
        <p14:creationId xmlns:p14="http://schemas.microsoft.com/office/powerpoint/2010/main" val="40960952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Square Journey</a:t>
            </a:r>
            <a:endParaRPr lang="en-GB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196975"/>
            <a:ext cx="6010353" cy="5472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" name="Group 9"/>
          <p:cNvGrpSpPr/>
          <p:nvPr/>
        </p:nvGrpSpPr>
        <p:grpSpPr>
          <a:xfrm>
            <a:off x="1764863" y="5229200"/>
            <a:ext cx="1865582" cy="618729"/>
            <a:chOff x="3635896" y="3969060"/>
            <a:chExt cx="1800200" cy="612068"/>
          </a:xfrm>
        </p:grpSpPr>
        <p:cxnSp>
          <p:nvCxnSpPr>
            <p:cNvPr id="8" name="Straight Arrow Connector 7"/>
            <p:cNvCxnSpPr/>
            <p:nvPr/>
          </p:nvCxnSpPr>
          <p:spPr>
            <a:xfrm flipV="1">
              <a:off x="3635896" y="4257092"/>
              <a:ext cx="936104" cy="324036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Arrow Connector 10"/>
            <p:cNvCxnSpPr/>
            <p:nvPr/>
          </p:nvCxnSpPr>
          <p:spPr>
            <a:xfrm flipV="1">
              <a:off x="4499992" y="3969060"/>
              <a:ext cx="936104" cy="324036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" name="Group 8"/>
          <p:cNvGrpSpPr/>
          <p:nvPr/>
        </p:nvGrpSpPr>
        <p:grpSpPr>
          <a:xfrm rot="16200000">
            <a:off x="2388290" y="3987044"/>
            <a:ext cx="1865582" cy="618729"/>
            <a:chOff x="3635896" y="3969060"/>
            <a:chExt cx="1800200" cy="612068"/>
          </a:xfrm>
        </p:grpSpPr>
        <p:cxnSp>
          <p:nvCxnSpPr>
            <p:cNvPr id="12" name="Straight Arrow Connector 11"/>
            <p:cNvCxnSpPr/>
            <p:nvPr/>
          </p:nvCxnSpPr>
          <p:spPr>
            <a:xfrm flipV="1">
              <a:off x="3635896" y="4257092"/>
              <a:ext cx="936104" cy="324036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/>
            <p:cNvCxnSpPr/>
            <p:nvPr/>
          </p:nvCxnSpPr>
          <p:spPr>
            <a:xfrm flipV="1">
              <a:off x="4499992" y="3969060"/>
              <a:ext cx="936104" cy="324036"/>
            </a:xfrm>
            <a:prstGeom prst="straightConnector1">
              <a:avLst/>
            </a:prstGeom>
            <a:ln w="38100">
              <a:solidFill>
                <a:srgbClr val="FF0000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Group 14"/>
          <p:cNvGrpSpPr/>
          <p:nvPr/>
        </p:nvGrpSpPr>
        <p:grpSpPr>
          <a:xfrm rot="10800000">
            <a:off x="1146134" y="3342889"/>
            <a:ext cx="1865582" cy="618729"/>
            <a:chOff x="3635896" y="3969060"/>
            <a:chExt cx="1800200" cy="612068"/>
          </a:xfrm>
        </p:grpSpPr>
        <p:cxnSp>
          <p:nvCxnSpPr>
            <p:cNvPr id="16" name="Straight Arrow Connector 15"/>
            <p:cNvCxnSpPr/>
            <p:nvPr/>
          </p:nvCxnSpPr>
          <p:spPr>
            <a:xfrm flipV="1">
              <a:off x="3635896" y="4257092"/>
              <a:ext cx="936104" cy="324036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/>
            <p:cNvCxnSpPr/>
            <p:nvPr/>
          </p:nvCxnSpPr>
          <p:spPr>
            <a:xfrm flipV="1">
              <a:off x="4499992" y="3969060"/>
              <a:ext cx="936104" cy="324036"/>
            </a:xfrm>
            <a:prstGeom prst="straightConnector1">
              <a:avLst/>
            </a:prstGeom>
            <a:ln w="38100">
              <a:solidFill>
                <a:srgbClr val="FF0000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17"/>
          <p:cNvGrpSpPr/>
          <p:nvPr/>
        </p:nvGrpSpPr>
        <p:grpSpPr>
          <a:xfrm rot="5400000">
            <a:off x="522643" y="4587183"/>
            <a:ext cx="1865582" cy="618729"/>
            <a:chOff x="3635896" y="3969060"/>
            <a:chExt cx="1800200" cy="612068"/>
          </a:xfrm>
        </p:grpSpPr>
        <p:cxnSp>
          <p:nvCxnSpPr>
            <p:cNvPr id="19" name="Straight Arrow Connector 18"/>
            <p:cNvCxnSpPr/>
            <p:nvPr/>
          </p:nvCxnSpPr>
          <p:spPr>
            <a:xfrm flipV="1">
              <a:off x="3635896" y="4257092"/>
              <a:ext cx="936104" cy="324036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/>
            <p:cNvCxnSpPr/>
            <p:nvPr/>
          </p:nvCxnSpPr>
          <p:spPr>
            <a:xfrm flipV="1">
              <a:off x="4499992" y="3969060"/>
              <a:ext cx="936104" cy="324036"/>
            </a:xfrm>
            <a:prstGeom prst="straightConnector1">
              <a:avLst/>
            </a:prstGeom>
            <a:ln w="38100">
              <a:solidFill>
                <a:srgbClr val="FF0000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/>
              <p:cNvSpPr/>
              <p:nvPr/>
            </p:nvSpPr>
            <p:spPr>
              <a:xfrm>
                <a:off x="467544" y="1196752"/>
                <a:ext cx="8532440" cy="170636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>
                <a:spAutoFit/>
              </a:bodyPr>
              <a:lstStyle/>
              <a:p>
                <a:r>
                  <a:rPr lang="en-GB" sz="2800" dirty="0" smtClean="0"/>
                  <a:t>Can you find the vector path of the square?</a:t>
                </a:r>
              </a:p>
              <a:p>
                <a:pPr algn="ctr">
                  <a:lnSpc>
                    <a:spcPct val="150000"/>
                  </a:lnSpc>
                </a:pPr>
                <a14:m>
                  <m:oMath xmlns:m="http://schemas.openxmlformats.org/officeDocument/2006/math">
                    <m:d>
                      <m:dPr>
                        <m:ctrlPr>
                          <a:rPr lang="en-GB" sz="3200" i="1" smtClean="0">
                            <a:latin typeface="Cambria Math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GB" sz="3200" i="1" smtClean="0">
                                <a:latin typeface="Cambria Math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GB" sz="3200" b="0" i="1" smtClean="0">
                                  <a:latin typeface="Cambria Math"/>
                                </a:rPr>
                                <m:t>3</m:t>
                              </m:r>
                            </m:e>
                          </m:mr>
                          <m:mr>
                            <m:e>
                              <m:r>
                                <a:rPr lang="en-GB" sz="3200" b="0" i="1" smtClean="0">
                                  <a:latin typeface="Cambria Math"/>
                                </a:rPr>
                                <m:t>1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GB" sz="3200" dirty="0" smtClean="0"/>
                  <a:t>   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sz="3200" i="1" smtClean="0">
                            <a:latin typeface="Cambria Math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GB" sz="3200" i="1" smtClean="0">
                                <a:latin typeface="Cambria Math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GB" sz="3200" b="0" i="1" smtClean="0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GB" sz="3200" b="0" i="1" smtClean="0">
                                  <a:latin typeface="Cambria Math"/>
                                </a:rPr>
                                <m:t>1</m:t>
                              </m:r>
                            </m:e>
                          </m:mr>
                          <m:mr>
                            <m:e>
                              <m:r>
                                <a:rPr lang="en-GB" sz="3200" b="0" i="1" smtClean="0">
                                  <a:latin typeface="Cambria Math"/>
                                </a:rPr>
                                <m:t>3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GB" sz="3200" dirty="0" smtClean="0"/>
                  <a:t>   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sz="3200" i="1" smtClean="0">
                            <a:latin typeface="Cambria Math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GB" sz="3200" i="1" smtClean="0">
                                <a:latin typeface="Cambria Math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GB" sz="3200" b="0" i="1" smtClean="0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GB" sz="3200" b="0" i="1" smtClean="0">
                                  <a:latin typeface="Cambria Math"/>
                                </a:rPr>
                                <m:t>3</m:t>
                              </m:r>
                            </m:e>
                          </m:mr>
                          <m:mr>
                            <m:e>
                              <m:r>
                                <a:rPr lang="en-GB" sz="3200" b="0" i="1" smtClean="0">
                                  <a:latin typeface="Cambria Math"/>
                                </a:rPr>
                                <m:t>−1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GB" sz="3200" dirty="0" smtClean="0"/>
                  <a:t>   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sz="3200" i="1" smtClean="0">
                            <a:latin typeface="Cambria Math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GB" sz="3200" i="1" smtClean="0">
                                <a:latin typeface="Cambria Math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GB" sz="3200" b="0" i="1" smtClean="0">
                                  <a:latin typeface="Cambria Math"/>
                                </a:rPr>
                                <m:t>1</m:t>
                              </m:r>
                            </m:e>
                          </m:mr>
                          <m:mr>
                            <m:e>
                              <m:r>
                                <a:rPr lang="en-GB" sz="3200" b="0" i="1" smtClean="0">
                                  <a:latin typeface="Cambria Math"/>
                                </a:rPr>
                                <m:t>−3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en-GB" sz="2400" dirty="0" smtClean="0"/>
              </a:p>
            </p:txBody>
          </p:sp>
        </mc:Choice>
        <mc:Fallback xmlns="">
          <p:sp>
            <p:nvSpPr>
              <p:cNvPr id="21" name="Rectangle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544" y="1196752"/>
                <a:ext cx="8532440" cy="1706365"/>
              </a:xfrm>
              <a:prstGeom prst="rect">
                <a:avLst/>
              </a:prstGeom>
              <a:blipFill rotWithShape="1">
                <a:blip r:embed="rId4"/>
                <a:stretch>
                  <a:fillRect l="-1501" t="-32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3" name="Straight Arrow Connector 22"/>
          <p:cNvCxnSpPr/>
          <p:nvPr/>
        </p:nvCxnSpPr>
        <p:spPr>
          <a:xfrm>
            <a:off x="1796951" y="5873900"/>
            <a:ext cx="1865582" cy="0"/>
          </a:xfrm>
          <a:prstGeom prst="straightConnector1">
            <a:avLst/>
          </a:prstGeom>
          <a:ln w="38100">
            <a:solidFill>
              <a:srgbClr val="00B050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 flipV="1">
            <a:off x="3652027" y="5234151"/>
            <a:ext cx="5574" cy="645006"/>
          </a:xfrm>
          <a:prstGeom prst="straightConnector1">
            <a:avLst/>
          </a:prstGeom>
          <a:ln w="38100">
            <a:solidFill>
              <a:srgbClr val="00B050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rot="16200000">
            <a:off x="2079545" y="4296226"/>
            <a:ext cx="1865582" cy="0"/>
          </a:xfrm>
          <a:prstGeom prst="straightConnector1">
            <a:avLst/>
          </a:prstGeom>
          <a:ln w="38100">
            <a:solidFill>
              <a:srgbClr val="00B050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 rot="16200000" flipV="1">
            <a:off x="3300096" y="4903727"/>
            <a:ext cx="5574" cy="645006"/>
          </a:xfrm>
          <a:prstGeom prst="straightConnector1">
            <a:avLst/>
          </a:prstGeom>
          <a:ln w="38100">
            <a:solidFill>
              <a:srgbClr val="00B050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rot="10800000">
            <a:off x="1114798" y="3335129"/>
            <a:ext cx="1865582" cy="0"/>
          </a:xfrm>
          <a:prstGeom prst="straightConnector1">
            <a:avLst/>
          </a:prstGeom>
          <a:ln w="38100">
            <a:solidFill>
              <a:srgbClr val="00B050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 rot="10800000" flipV="1">
            <a:off x="1140495" y="3335129"/>
            <a:ext cx="5574" cy="645006"/>
          </a:xfrm>
          <a:prstGeom prst="straightConnector1">
            <a:avLst/>
          </a:prstGeom>
          <a:ln w="38100">
            <a:solidFill>
              <a:srgbClr val="00B050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 rot="5400000" flipV="1">
            <a:off x="1450550" y="3666205"/>
            <a:ext cx="5574" cy="645006"/>
          </a:xfrm>
          <a:prstGeom prst="straightConnector1">
            <a:avLst/>
          </a:prstGeom>
          <a:ln w="38100">
            <a:solidFill>
              <a:srgbClr val="00B050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 rot="5400000">
            <a:off x="846466" y="4895716"/>
            <a:ext cx="1865582" cy="0"/>
          </a:xfrm>
          <a:prstGeom prst="straightConnector1">
            <a:avLst/>
          </a:prstGeom>
          <a:ln w="38100">
            <a:solidFill>
              <a:srgbClr val="00B050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589214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Other square vector paths</a:t>
            </a: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"/>
              </p:nvPr>
            </p:nvSpPr>
            <p:spPr>
              <a:xfrm>
                <a:off x="179512" y="1196752"/>
                <a:ext cx="8784976" cy="525496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>
                <a:spAutoFit/>
              </a:bodyPr>
              <a:lstStyle/>
              <a:p>
                <a:pPr marL="0" indent="0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i="1" smtClean="0">
                              <a:latin typeface="Cambria Math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i="1">
                                  <a:latin typeface="Cambria Math"/>
                                </a:rPr>
                              </m:ctrlPr>
                            </m:mPr>
                            <m:mr>
                              <m:e/>
                            </m:mr>
                            <m:mr>
                              <m:e/>
                            </m:mr>
                          </m:m>
                        </m:e>
                      </m:d>
                      <m:r>
                        <a:rPr lang="en-GB" b="0" i="1" smtClean="0">
                          <a:latin typeface="Cambria Math"/>
                        </a:rPr>
                        <m:t>     </m:t>
                      </m:r>
                      <m:d>
                        <m:dPr>
                          <m:ctrlPr>
                            <a:rPr lang="en-GB" i="1">
                              <a:latin typeface="Cambria Math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i="1">
                                  <a:latin typeface="Cambria Math"/>
                                </a:rPr>
                              </m:ctrlPr>
                            </m:mPr>
                            <m:mr>
                              <m:e/>
                            </m:mr>
                            <m:mr>
                              <m:e/>
                            </m:mr>
                          </m:m>
                        </m:e>
                      </m:d>
                      <m:r>
                        <a:rPr lang="en-GB" b="0" i="1" smtClean="0">
                          <a:latin typeface="Cambria Math"/>
                        </a:rPr>
                        <m:t>     </m:t>
                      </m:r>
                      <m:d>
                        <m:dPr>
                          <m:ctrlPr>
                            <a:rPr lang="en-GB" i="1">
                              <a:latin typeface="Cambria Math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i="1">
                                  <a:latin typeface="Cambria Math"/>
                                </a:rPr>
                              </m:ctrlPr>
                            </m:mPr>
                            <m:mr>
                              <m:e/>
                            </m:mr>
                            <m:mr>
                              <m:e/>
                            </m:mr>
                          </m:m>
                        </m:e>
                      </m:d>
                      <m:r>
                        <a:rPr lang="en-GB" b="0" i="1" smtClean="0">
                          <a:latin typeface="Cambria Math"/>
                        </a:rPr>
                        <m:t>     </m:t>
                      </m:r>
                      <m:d>
                        <m:dPr>
                          <m:ctrlPr>
                            <a:rPr lang="en-GB" i="1">
                              <a:latin typeface="Cambria Math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i="1">
                                  <a:latin typeface="Cambria Math"/>
                                </a:rPr>
                              </m:ctrlPr>
                            </m:mPr>
                            <m:mr>
                              <m:e/>
                            </m:mr>
                            <m:mr>
                              <m:e/>
                            </m:mr>
                          </m:m>
                        </m:e>
                      </m:d>
                    </m:oMath>
                  </m:oMathPara>
                </a14:m>
                <a:endParaRPr lang="en-GB" dirty="0" smtClean="0"/>
              </a:p>
              <a:p>
                <a:pPr marL="0" indent="0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i="1">
                              <a:latin typeface="Cambria Math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i="1">
                                  <a:latin typeface="Cambria Math"/>
                                </a:rPr>
                              </m:ctrlPr>
                            </m:mPr>
                            <m:mr>
                              <m:e/>
                            </m:mr>
                            <m:mr>
                              <m:e/>
                            </m:mr>
                          </m:m>
                        </m:e>
                      </m:d>
                      <m:r>
                        <a:rPr lang="en-GB" i="1">
                          <a:latin typeface="Cambria Math"/>
                        </a:rPr>
                        <m:t>     </m:t>
                      </m:r>
                      <m:d>
                        <m:dPr>
                          <m:ctrlPr>
                            <a:rPr lang="en-GB" i="1">
                              <a:latin typeface="Cambria Math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i="1">
                                  <a:latin typeface="Cambria Math"/>
                                </a:rPr>
                              </m:ctrlPr>
                            </m:mPr>
                            <m:mr>
                              <m:e/>
                            </m:mr>
                            <m:mr>
                              <m:e/>
                            </m:mr>
                          </m:m>
                        </m:e>
                      </m:d>
                      <m:r>
                        <a:rPr lang="en-GB" i="1">
                          <a:latin typeface="Cambria Math"/>
                        </a:rPr>
                        <m:t>     </m:t>
                      </m:r>
                      <m:d>
                        <m:dPr>
                          <m:ctrlPr>
                            <a:rPr lang="en-GB" i="1">
                              <a:latin typeface="Cambria Math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i="1">
                                  <a:latin typeface="Cambria Math"/>
                                </a:rPr>
                              </m:ctrlPr>
                            </m:mPr>
                            <m:mr>
                              <m:e/>
                            </m:mr>
                            <m:mr>
                              <m:e/>
                            </m:mr>
                          </m:m>
                        </m:e>
                      </m:d>
                      <m:r>
                        <a:rPr lang="en-GB" i="1">
                          <a:latin typeface="Cambria Math"/>
                        </a:rPr>
                        <m:t>     </m:t>
                      </m:r>
                      <m:d>
                        <m:dPr>
                          <m:ctrlPr>
                            <a:rPr lang="en-GB" i="1">
                              <a:latin typeface="Cambria Math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i="1">
                                  <a:latin typeface="Cambria Math"/>
                                </a:rPr>
                              </m:ctrlPr>
                            </m:mPr>
                            <m:mr>
                              <m:e/>
                            </m:mr>
                            <m:mr>
                              <m:e/>
                            </m:mr>
                          </m:m>
                        </m:e>
                      </m:d>
                    </m:oMath>
                  </m:oMathPara>
                </a14:m>
                <a:endParaRPr lang="en-GB" dirty="0"/>
              </a:p>
              <a:p>
                <a:pPr marL="0" indent="0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i="1">
                              <a:latin typeface="Cambria Math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i="1">
                                  <a:latin typeface="Cambria Math"/>
                                </a:rPr>
                              </m:ctrlPr>
                            </m:mPr>
                            <m:mr>
                              <m:e/>
                            </m:mr>
                            <m:mr>
                              <m:e/>
                            </m:mr>
                          </m:m>
                        </m:e>
                      </m:d>
                      <m:r>
                        <a:rPr lang="en-GB" i="1">
                          <a:latin typeface="Cambria Math"/>
                        </a:rPr>
                        <m:t>     </m:t>
                      </m:r>
                      <m:d>
                        <m:dPr>
                          <m:ctrlPr>
                            <a:rPr lang="en-GB" i="1">
                              <a:latin typeface="Cambria Math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i="1">
                                  <a:latin typeface="Cambria Math"/>
                                </a:rPr>
                              </m:ctrlPr>
                            </m:mPr>
                            <m:mr>
                              <m:e/>
                            </m:mr>
                            <m:mr>
                              <m:e/>
                            </m:mr>
                          </m:m>
                        </m:e>
                      </m:d>
                      <m:r>
                        <a:rPr lang="en-GB" i="1">
                          <a:latin typeface="Cambria Math"/>
                        </a:rPr>
                        <m:t>     </m:t>
                      </m:r>
                      <m:d>
                        <m:dPr>
                          <m:ctrlPr>
                            <a:rPr lang="en-GB" i="1">
                              <a:latin typeface="Cambria Math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i="1">
                                  <a:latin typeface="Cambria Math"/>
                                </a:rPr>
                              </m:ctrlPr>
                            </m:mPr>
                            <m:mr>
                              <m:e/>
                            </m:mr>
                            <m:mr>
                              <m:e/>
                            </m:mr>
                          </m:m>
                        </m:e>
                      </m:d>
                      <m:r>
                        <a:rPr lang="en-GB" i="1">
                          <a:latin typeface="Cambria Math"/>
                        </a:rPr>
                        <m:t>     </m:t>
                      </m:r>
                      <m:d>
                        <m:dPr>
                          <m:ctrlPr>
                            <a:rPr lang="en-GB" i="1">
                              <a:latin typeface="Cambria Math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i="1">
                                  <a:latin typeface="Cambria Math"/>
                                </a:rPr>
                              </m:ctrlPr>
                            </m:mPr>
                            <m:mr>
                              <m:e/>
                            </m:mr>
                            <m:mr>
                              <m:e/>
                            </m:mr>
                          </m:m>
                        </m:e>
                      </m:d>
                    </m:oMath>
                  </m:oMathPara>
                </a14:m>
                <a:endParaRPr lang="en-GB" dirty="0"/>
              </a:p>
              <a:p>
                <a:pPr marL="0" indent="0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i="1">
                              <a:latin typeface="Cambria Math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i="1">
                                  <a:latin typeface="Cambria Math"/>
                                </a:rPr>
                              </m:ctrlPr>
                            </m:mPr>
                            <m:mr>
                              <m:e/>
                            </m:mr>
                            <m:mr>
                              <m:e/>
                            </m:mr>
                          </m:m>
                        </m:e>
                      </m:d>
                      <m:r>
                        <a:rPr lang="en-GB" i="1">
                          <a:latin typeface="Cambria Math"/>
                        </a:rPr>
                        <m:t>     </m:t>
                      </m:r>
                      <m:d>
                        <m:dPr>
                          <m:ctrlPr>
                            <a:rPr lang="en-GB" i="1">
                              <a:latin typeface="Cambria Math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i="1">
                                  <a:latin typeface="Cambria Math"/>
                                </a:rPr>
                              </m:ctrlPr>
                            </m:mPr>
                            <m:mr>
                              <m:e/>
                            </m:mr>
                            <m:mr>
                              <m:e/>
                            </m:mr>
                          </m:m>
                        </m:e>
                      </m:d>
                      <m:r>
                        <a:rPr lang="en-GB" i="1">
                          <a:latin typeface="Cambria Math"/>
                        </a:rPr>
                        <m:t>     </m:t>
                      </m:r>
                      <m:d>
                        <m:dPr>
                          <m:ctrlPr>
                            <a:rPr lang="en-GB" i="1">
                              <a:latin typeface="Cambria Math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i="1">
                                  <a:latin typeface="Cambria Math"/>
                                </a:rPr>
                              </m:ctrlPr>
                            </m:mPr>
                            <m:mr>
                              <m:e/>
                            </m:mr>
                            <m:mr>
                              <m:e/>
                            </m:mr>
                          </m:m>
                        </m:e>
                      </m:d>
                      <m:r>
                        <a:rPr lang="en-GB" i="1">
                          <a:latin typeface="Cambria Math"/>
                        </a:rPr>
                        <m:t>     </m:t>
                      </m:r>
                      <m:d>
                        <m:dPr>
                          <m:ctrlPr>
                            <a:rPr lang="en-GB" i="1">
                              <a:latin typeface="Cambria Math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i="1">
                                  <a:latin typeface="Cambria Math"/>
                                </a:rPr>
                              </m:ctrlPr>
                            </m:mPr>
                            <m:mr>
                              <m:e/>
                            </m:mr>
                            <m:mr>
                              <m:e/>
                            </m:mr>
                          </m:m>
                        </m:e>
                      </m:d>
                    </m:oMath>
                  </m:oMathPara>
                </a14:m>
                <a:endParaRPr lang="en-GB" dirty="0"/>
              </a:p>
              <a:p>
                <a:pPr marL="0" indent="0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i="1">
                              <a:latin typeface="Cambria Math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i="1">
                                  <a:latin typeface="Cambria Math"/>
                                </a:rPr>
                              </m:ctrlPr>
                            </m:mPr>
                            <m:mr>
                              <m:e/>
                            </m:mr>
                            <m:mr>
                              <m:e/>
                            </m:mr>
                          </m:m>
                        </m:e>
                      </m:d>
                      <m:r>
                        <a:rPr lang="en-GB" i="1">
                          <a:latin typeface="Cambria Math"/>
                        </a:rPr>
                        <m:t>     </m:t>
                      </m:r>
                      <m:d>
                        <m:dPr>
                          <m:ctrlPr>
                            <a:rPr lang="en-GB" i="1">
                              <a:latin typeface="Cambria Math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i="1">
                                  <a:latin typeface="Cambria Math"/>
                                </a:rPr>
                              </m:ctrlPr>
                            </m:mPr>
                            <m:mr>
                              <m:e/>
                            </m:mr>
                            <m:mr>
                              <m:e/>
                            </m:mr>
                          </m:m>
                        </m:e>
                      </m:d>
                      <m:r>
                        <a:rPr lang="en-GB" i="1">
                          <a:latin typeface="Cambria Math"/>
                        </a:rPr>
                        <m:t>     </m:t>
                      </m:r>
                      <m:d>
                        <m:dPr>
                          <m:ctrlPr>
                            <a:rPr lang="en-GB" i="1">
                              <a:latin typeface="Cambria Math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i="1">
                                  <a:latin typeface="Cambria Math"/>
                                </a:rPr>
                              </m:ctrlPr>
                            </m:mPr>
                            <m:mr>
                              <m:e/>
                            </m:mr>
                            <m:mr>
                              <m:e/>
                            </m:mr>
                          </m:m>
                        </m:e>
                      </m:d>
                      <m:r>
                        <a:rPr lang="en-GB" i="1">
                          <a:latin typeface="Cambria Math"/>
                        </a:rPr>
                        <m:t>     </m:t>
                      </m:r>
                      <m:d>
                        <m:dPr>
                          <m:ctrlPr>
                            <a:rPr lang="en-GB" i="1">
                              <a:latin typeface="Cambria Math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i="1">
                                  <a:latin typeface="Cambria Math"/>
                                </a:rPr>
                              </m:ctrlPr>
                            </m:mPr>
                            <m:mr>
                              <m:e/>
                            </m:mr>
                            <m:mr>
                              <m:e/>
                            </m:mr>
                          </m:m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79512" y="1196752"/>
                <a:ext cx="8784976" cy="5254965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angle 4"/>
          <p:cNvSpPr/>
          <p:nvPr/>
        </p:nvSpPr>
        <p:spPr>
          <a:xfrm>
            <a:off x="5076056" y="1484784"/>
            <a:ext cx="3707904" cy="397031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GB" sz="2800" dirty="0" smtClean="0"/>
              <a:t>Do these have anything in common?</a:t>
            </a:r>
          </a:p>
          <a:p>
            <a:endParaRPr lang="en-GB" sz="2800" dirty="0"/>
          </a:p>
          <a:p>
            <a:r>
              <a:rPr lang="en-GB" sz="2800" dirty="0" smtClean="0"/>
              <a:t>Does it apply to all vector paths?</a:t>
            </a:r>
          </a:p>
          <a:p>
            <a:endParaRPr lang="en-GB" sz="2800" dirty="0"/>
          </a:p>
          <a:p>
            <a:r>
              <a:rPr lang="en-GB" sz="2800" dirty="0" smtClean="0"/>
              <a:t>How could you check a vector path makes a square</a:t>
            </a:r>
          </a:p>
        </p:txBody>
      </p:sp>
    </p:spTree>
    <p:extLst>
      <p:ext uri="{BB962C8B-B14F-4D97-AF65-F5344CB8AC3E}">
        <p14:creationId xmlns:p14="http://schemas.microsoft.com/office/powerpoint/2010/main" val="22144842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Square or not?</a:t>
            </a: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Content Placeholder 3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840342461"/>
                  </p:ext>
                </p:extLst>
              </p:nvPr>
            </p:nvGraphicFramePr>
            <p:xfrm>
              <a:off x="179388" y="1196975"/>
              <a:ext cx="8785226" cy="540000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4392613"/>
                    <a:gridCol w="4392613"/>
                  </a:tblGrid>
                  <a:tr h="2700000">
                    <a:tc>
                      <a:txBody>
                        <a:bodyPr/>
                        <a:lstStyle/>
                        <a:p>
                          <a:pPr algn="ctr"/>
                          <a:endParaRPr lang="en-GB" sz="2400" i="1" dirty="0" smtClean="0">
                            <a:latin typeface="Cambria Math"/>
                          </a:endParaRPr>
                        </a:p>
                        <a:p>
                          <a:pPr algn="ctr"/>
                          <a14:m>
                            <m:oMath xmlns:m="http://schemas.openxmlformats.org/officeDocument/2006/math">
                              <m:d>
                                <m:dPr>
                                  <m:ctrlPr>
                                    <a:rPr lang="en-GB" sz="2400" i="1" smtClean="0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m>
                                    <m:mPr>
                                      <m:mcs>
                                        <m:mc>
                                          <m:mcPr>
                                            <m:count m:val="1"/>
                                            <m:mcJc m:val="center"/>
                                          </m:mcPr>
                                        </m:mc>
                                      </m:mcs>
                                      <m:ctrlPr>
                                        <a:rPr lang="en-GB" sz="2400" i="1" smtClean="0">
                                          <a:latin typeface="Cambria Math"/>
                                        </a:rPr>
                                      </m:ctrlPr>
                                    </m:mPr>
                                    <m:mr>
                                      <m:e>
                                        <m:r>
                                          <m:rPr>
                                            <m:brk m:alnAt="7"/>
                                          </m:rPr>
                                          <a:rPr lang="en-GB" sz="2400" b="0" i="1" smtClean="0">
                                            <a:latin typeface="Cambria Math"/>
                                          </a:rPr>
                                          <m:t>9</m:t>
                                        </m:r>
                                      </m:e>
                                    </m:mr>
                                    <m:mr>
                                      <m:e>
                                        <m:r>
                                          <a:rPr lang="en-GB" sz="2400" b="0" i="1" smtClean="0">
                                            <a:latin typeface="Cambria Math"/>
                                          </a:rPr>
                                          <m:t>−7</m:t>
                                        </m:r>
                                      </m:e>
                                    </m:mr>
                                  </m:m>
                                </m:e>
                              </m:d>
                            </m:oMath>
                          </a14:m>
                          <a:r>
                            <a:rPr lang="en-GB" sz="2400" dirty="0" smtClean="0"/>
                            <a:t>    </a:t>
                          </a:r>
                          <a14:m>
                            <m:oMath xmlns:m="http://schemas.openxmlformats.org/officeDocument/2006/math">
                              <m:d>
                                <m:dPr>
                                  <m:ctrlPr>
                                    <a:rPr lang="en-GB" sz="2400" i="1" smtClean="0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m>
                                    <m:mPr>
                                      <m:mcs>
                                        <m:mc>
                                          <m:mcPr>
                                            <m:count m:val="1"/>
                                            <m:mcJc m:val="center"/>
                                          </m:mcPr>
                                        </m:mc>
                                      </m:mcs>
                                      <m:ctrlPr>
                                        <a:rPr lang="en-GB" sz="2400" i="1" smtClean="0">
                                          <a:latin typeface="Cambria Math"/>
                                        </a:rPr>
                                      </m:ctrlPr>
                                    </m:mPr>
                                    <m:mr>
                                      <m:e>
                                        <m:r>
                                          <m:rPr>
                                            <m:brk m:alnAt="7"/>
                                          </m:rPr>
                                          <a:rPr lang="en-GB" sz="2400" b="0" i="1" smtClean="0">
                                            <a:latin typeface="Cambria Math"/>
                                          </a:rPr>
                                          <m:t>4</m:t>
                                        </m:r>
                                      </m:e>
                                    </m:mr>
                                    <m:mr>
                                      <m:e>
                                        <m:r>
                                          <a:rPr lang="en-GB" sz="2400" b="0" i="1" smtClean="0">
                                            <a:latin typeface="Cambria Math"/>
                                          </a:rPr>
                                          <m:t>3</m:t>
                                        </m:r>
                                      </m:e>
                                    </m:mr>
                                  </m:m>
                                </m:e>
                              </m:d>
                            </m:oMath>
                          </a14:m>
                          <a:r>
                            <a:rPr lang="en-GB" sz="2400" dirty="0" smtClean="0"/>
                            <a:t>    </a:t>
                          </a:r>
                          <a14:m>
                            <m:oMath xmlns:m="http://schemas.openxmlformats.org/officeDocument/2006/math">
                              <m:d>
                                <m:dPr>
                                  <m:ctrlPr>
                                    <a:rPr lang="en-GB" sz="2400" i="1" smtClean="0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m>
                                    <m:mPr>
                                      <m:mcs>
                                        <m:mc>
                                          <m:mcPr>
                                            <m:count m:val="1"/>
                                            <m:mcJc m:val="center"/>
                                          </m:mcPr>
                                        </m:mc>
                                      </m:mcs>
                                      <m:ctrlPr>
                                        <a:rPr lang="en-GB" sz="2400" i="1" smtClean="0">
                                          <a:latin typeface="Cambria Math"/>
                                        </a:rPr>
                                      </m:ctrlPr>
                                    </m:mPr>
                                    <m:mr>
                                      <m:e>
                                        <m:r>
                                          <m:rPr>
                                            <m:brk m:alnAt="7"/>
                                          </m:rPr>
                                          <a:rPr lang="en-GB" sz="2400" b="0" i="1" smtClean="0">
                                            <a:latin typeface="Cambria Math"/>
                                          </a:rPr>
                                          <m:t>−</m:t>
                                        </m:r>
                                        <m:r>
                                          <a:rPr lang="en-GB" sz="2400" b="0" i="1" smtClean="0">
                                            <a:latin typeface="Cambria Math"/>
                                          </a:rPr>
                                          <m:t>9</m:t>
                                        </m:r>
                                      </m:e>
                                    </m:mr>
                                    <m:mr>
                                      <m:e>
                                        <m:r>
                                          <a:rPr lang="en-GB" sz="2400" b="0" i="1" smtClean="0">
                                            <a:latin typeface="Cambria Math"/>
                                          </a:rPr>
                                          <m:t>7</m:t>
                                        </m:r>
                                      </m:e>
                                    </m:mr>
                                  </m:m>
                                </m:e>
                              </m:d>
                            </m:oMath>
                          </a14:m>
                          <a:r>
                            <a:rPr lang="en-GB" sz="2400" dirty="0" smtClean="0"/>
                            <a:t>    </a:t>
                          </a:r>
                          <a14:m>
                            <m:oMath xmlns:m="http://schemas.openxmlformats.org/officeDocument/2006/math">
                              <m:d>
                                <m:dPr>
                                  <m:ctrlPr>
                                    <a:rPr lang="en-GB" sz="2400" i="1" smtClean="0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m>
                                    <m:mPr>
                                      <m:mcs>
                                        <m:mc>
                                          <m:mcPr>
                                            <m:count m:val="1"/>
                                            <m:mcJc m:val="center"/>
                                          </m:mcPr>
                                        </m:mc>
                                      </m:mcs>
                                      <m:ctrlPr>
                                        <a:rPr lang="en-GB" sz="2400" i="1" smtClean="0">
                                          <a:latin typeface="Cambria Math"/>
                                        </a:rPr>
                                      </m:ctrlPr>
                                    </m:mPr>
                                    <m:mr>
                                      <m:e>
                                        <m:r>
                                          <m:rPr>
                                            <m:brk m:alnAt="7"/>
                                          </m:rPr>
                                          <a:rPr lang="en-GB" sz="2400" b="0" i="1" smtClean="0">
                                            <a:latin typeface="Cambria Math"/>
                                          </a:rPr>
                                          <m:t>−</m:t>
                                        </m:r>
                                        <m:r>
                                          <a:rPr lang="en-GB" sz="2400" b="0" i="1" smtClean="0">
                                            <a:latin typeface="Cambria Math"/>
                                          </a:rPr>
                                          <m:t>4</m:t>
                                        </m:r>
                                      </m:e>
                                    </m:mr>
                                    <m:mr>
                                      <m:e>
                                        <m:r>
                                          <a:rPr lang="en-GB" sz="2400" b="0" i="1" smtClean="0">
                                            <a:latin typeface="Cambria Math"/>
                                          </a:rPr>
                                          <m:t>−3</m:t>
                                        </m:r>
                                      </m:e>
                                    </m:mr>
                                  </m:m>
                                </m:e>
                              </m:d>
                            </m:oMath>
                          </a14:m>
                          <a:endParaRPr lang="en-GB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400" i="1" dirty="0" smtClean="0">
                            <a:latin typeface="Cambria Math"/>
                          </a:endParaRPr>
                        </a:p>
                        <a:p>
                          <a:pPr algn="ctr"/>
                          <a14:m>
                            <m:oMath xmlns:m="http://schemas.openxmlformats.org/officeDocument/2006/math">
                              <m:d>
                                <m:dPr>
                                  <m:ctrlPr>
                                    <a:rPr lang="en-GB" sz="2400" i="1" smtClean="0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m>
                                    <m:mPr>
                                      <m:mcs>
                                        <m:mc>
                                          <m:mcPr>
                                            <m:count m:val="1"/>
                                            <m:mcJc m:val="center"/>
                                          </m:mcPr>
                                        </m:mc>
                                      </m:mcs>
                                      <m:ctrlPr>
                                        <a:rPr lang="en-GB" sz="2400" i="1" smtClean="0">
                                          <a:latin typeface="Cambria Math"/>
                                        </a:rPr>
                                      </m:ctrlPr>
                                    </m:mPr>
                                    <m:mr>
                                      <m:e>
                                        <m:r>
                                          <m:rPr>
                                            <m:brk m:alnAt="7"/>
                                          </m:rPr>
                                          <a:rPr lang="en-GB" sz="2400" b="0" i="1" smtClean="0">
                                            <a:latin typeface="Cambria Math"/>
                                          </a:rPr>
                                          <m:t>1</m:t>
                                        </m:r>
                                      </m:e>
                                    </m:mr>
                                    <m:mr>
                                      <m:e>
                                        <m:r>
                                          <a:rPr lang="en-GB" sz="2400" b="0" i="1" smtClean="0">
                                            <a:latin typeface="Cambria Math"/>
                                          </a:rPr>
                                          <m:t>−5</m:t>
                                        </m:r>
                                      </m:e>
                                    </m:mr>
                                  </m:m>
                                </m:e>
                              </m:d>
                            </m:oMath>
                          </a14:m>
                          <a:r>
                            <a:rPr lang="en-GB" sz="2400" dirty="0" smtClean="0"/>
                            <a:t>    </a:t>
                          </a:r>
                          <a14:m>
                            <m:oMath xmlns:m="http://schemas.openxmlformats.org/officeDocument/2006/math">
                              <m:d>
                                <m:dPr>
                                  <m:ctrlPr>
                                    <a:rPr lang="en-GB" sz="2400" i="1" smtClean="0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m>
                                    <m:mPr>
                                      <m:mcs>
                                        <m:mc>
                                          <m:mcPr>
                                            <m:count m:val="1"/>
                                            <m:mcJc m:val="center"/>
                                          </m:mcPr>
                                        </m:mc>
                                      </m:mcs>
                                      <m:ctrlPr>
                                        <a:rPr lang="en-GB" sz="2400" i="1" smtClean="0">
                                          <a:latin typeface="Cambria Math"/>
                                        </a:rPr>
                                      </m:ctrlPr>
                                    </m:mPr>
                                    <m:mr>
                                      <m:e>
                                        <m:r>
                                          <m:rPr>
                                            <m:brk m:alnAt="7"/>
                                          </m:rPr>
                                          <a:rPr lang="en-GB" sz="2400" b="0" i="1" smtClean="0">
                                            <a:latin typeface="Cambria Math"/>
                                          </a:rPr>
                                          <m:t>−</m:t>
                                        </m:r>
                                        <m:r>
                                          <a:rPr lang="en-GB" sz="2400" b="0" i="1" smtClean="0">
                                            <a:latin typeface="Cambria Math"/>
                                          </a:rPr>
                                          <m:t>1</m:t>
                                        </m:r>
                                      </m:e>
                                    </m:mr>
                                    <m:mr>
                                      <m:e>
                                        <m:r>
                                          <a:rPr lang="en-GB" sz="2400" b="0" i="1" smtClean="0">
                                            <a:latin typeface="Cambria Math"/>
                                          </a:rPr>
                                          <m:t>5</m:t>
                                        </m:r>
                                      </m:e>
                                    </m:mr>
                                  </m:m>
                                </m:e>
                              </m:d>
                            </m:oMath>
                          </a14:m>
                          <a:r>
                            <a:rPr lang="en-GB" sz="2400" dirty="0" smtClean="0"/>
                            <a:t>    </a:t>
                          </a:r>
                          <a14:m>
                            <m:oMath xmlns:m="http://schemas.openxmlformats.org/officeDocument/2006/math">
                              <m:d>
                                <m:dPr>
                                  <m:ctrlPr>
                                    <a:rPr lang="en-GB" sz="2400" i="1" smtClean="0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m>
                                    <m:mPr>
                                      <m:mcs>
                                        <m:mc>
                                          <m:mcPr>
                                            <m:count m:val="1"/>
                                            <m:mcJc m:val="center"/>
                                          </m:mcPr>
                                        </m:mc>
                                      </m:mcs>
                                      <m:ctrlPr>
                                        <a:rPr lang="en-GB" sz="2400" i="1" smtClean="0">
                                          <a:latin typeface="Cambria Math"/>
                                        </a:rPr>
                                      </m:ctrlPr>
                                    </m:mPr>
                                    <m:mr>
                                      <m:e>
                                        <m:r>
                                          <m:rPr>
                                            <m:brk m:alnAt="7"/>
                                          </m:rPr>
                                          <a:rPr lang="en-GB" sz="2400" b="0" i="1" smtClean="0">
                                            <a:latin typeface="Cambria Math"/>
                                          </a:rPr>
                                          <m:t>5</m:t>
                                        </m:r>
                                      </m:e>
                                    </m:mr>
                                    <m:mr>
                                      <m:e>
                                        <m:r>
                                          <a:rPr lang="en-GB" sz="2400" b="0" i="1" smtClean="0">
                                            <a:latin typeface="Cambria Math"/>
                                          </a:rPr>
                                          <m:t>1</m:t>
                                        </m:r>
                                      </m:e>
                                    </m:mr>
                                  </m:m>
                                </m:e>
                              </m:d>
                            </m:oMath>
                          </a14:m>
                          <a:r>
                            <a:rPr lang="en-GB" sz="2400" dirty="0" smtClean="0"/>
                            <a:t>    </a:t>
                          </a:r>
                          <a14:m>
                            <m:oMath xmlns:m="http://schemas.openxmlformats.org/officeDocument/2006/math">
                              <m:d>
                                <m:dPr>
                                  <m:ctrlPr>
                                    <a:rPr lang="en-GB" sz="2400" i="1" smtClean="0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m>
                                    <m:mPr>
                                      <m:mcs>
                                        <m:mc>
                                          <m:mcPr>
                                            <m:count m:val="1"/>
                                            <m:mcJc m:val="center"/>
                                          </m:mcPr>
                                        </m:mc>
                                      </m:mcs>
                                      <m:ctrlPr>
                                        <a:rPr lang="en-GB" sz="2400" i="1" smtClean="0">
                                          <a:latin typeface="Cambria Math"/>
                                        </a:rPr>
                                      </m:ctrlPr>
                                    </m:mPr>
                                    <m:mr>
                                      <m:e>
                                        <m:r>
                                          <m:rPr>
                                            <m:brk m:alnAt="7"/>
                                          </m:rPr>
                                          <a:rPr lang="en-GB" sz="2400" b="0" i="1" smtClean="0">
                                            <a:latin typeface="Cambria Math"/>
                                          </a:rPr>
                                          <m:t>−</m:t>
                                        </m:r>
                                        <m:r>
                                          <a:rPr lang="en-GB" sz="2400" b="0" i="1" smtClean="0">
                                            <a:latin typeface="Cambria Math"/>
                                          </a:rPr>
                                          <m:t>5</m:t>
                                        </m:r>
                                      </m:e>
                                    </m:mr>
                                    <m:mr>
                                      <m:e>
                                        <m:r>
                                          <a:rPr lang="en-GB" sz="2400" b="0" i="1" smtClean="0">
                                            <a:latin typeface="Cambria Math"/>
                                          </a:rPr>
                                          <m:t>−1</m:t>
                                        </m:r>
                                      </m:e>
                                    </m:mr>
                                  </m:m>
                                </m:e>
                              </m:d>
                            </m:oMath>
                          </a14:m>
                          <a:endParaRPr lang="en-GB" sz="2400" dirty="0"/>
                        </a:p>
                      </a:txBody>
                      <a:tcPr/>
                    </a:tc>
                  </a:tr>
                  <a:tr h="2700000">
                    <a:tc>
                      <a:txBody>
                        <a:bodyPr/>
                        <a:lstStyle/>
                        <a:p>
                          <a:pPr algn="ctr"/>
                          <a:endParaRPr lang="en-GB" sz="2400" i="1" dirty="0" smtClean="0">
                            <a:latin typeface="Cambria Math"/>
                          </a:endParaRPr>
                        </a:p>
                        <a:p>
                          <a:pPr algn="ctr"/>
                          <a14:m>
                            <m:oMath xmlns:m="http://schemas.openxmlformats.org/officeDocument/2006/math">
                              <m:d>
                                <m:dPr>
                                  <m:ctrlPr>
                                    <a:rPr lang="en-GB" sz="2400" i="1" smtClean="0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m>
                                    <m:mPr>
                                      <m:mcs>
                                        <m:mc>
                                          <m:mcPr>
                                            <m:count m:val="1"/>
                                            <m:mcJc m:val="center"/>
                                          </m:mcPr>
                                        </m:mc>
                                      </m:mcs>
                                      <m:ctrlPr>
                                        <a:rPr lang="en-GB" sz="2400" i="1" smtClean="0">
                                          <a:latin typeface="Cambria Math"/>
                                        </a:rPr>
                                      </m:ctrlPr>
                                    </m:mPr>
                                    <m:mr>
                                      <m:e>
                                        <m:r>
                                          <m:rPr>
                                            <m:brk m:alnAt="7"/>
                                          </m:rPr>
                                          <a:rPr lang="en-GB" sz="2400" b="0" i="1" smtClean="0">
                                            <a:latin typeface="Cambria Math"/>
                                          </a:rPr>
                                          <m:t>7</m:t>
                                        </m:r>
                                      </m:e>
                                    </m:mr>
                                    <m:mr>
                                      <m:e>
                                        <m:r>
                                          <a:rPr lang="en-GB" sz="2400" b="0" i="1" smtClean="0">
                                            <a:latin typeface="Cambria Math"/>
                                          </a:rPr>
                                          <m:t>−3</m:t>
                                        </m:r>
                                      </m:e>
                                    </m:mr>
                                  </m:m>
                                </m:e>
                              </m:d>
                            </m:oMath>
                          </a14:m>
                          <a:r>
                            <a:rPr lang="en-GB" sz="2400" dirty="0" smtClean="0"/>
                            <a:t>    </a:t>
                          </a:r>
                          <a14:m>
                            <m:oMath xmlns:m="http://schemas.openxmlformats.org/officeDocument/2006/math">
                              <m:d>
                                <m:dPr>
                                  <m:ctrlPr>
                                    <a:rPr lang="en-GB" sz="2400" i="1" smtClean="0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m>
                                    <m:mPr>
                                      <m:mcs>
                                        <m:mc>
                                          <m:mcPr>
                                            <m:count m:val="1"/>
                                            <m:mcJc m:val="center"/>
                                          </m:mcPr>
                                        </m:mc>
                                      </m:mcs>
                                      <m:ctrlPr>
                                        <a:rPr lang="en-GB" sz="2400" i="1" smtClean="0">
                                          <a:latin typeface="Cambria Math"/>
                                        </a:rPr>
                                      </m:ctrlPr>
                                    </m:mPr>
                                    <m:mr>
                                      <m:e>
                                        <m:r>
                                          <m:rPr>
                                            <m:brk m:alnAt="7"/>
                                          </m:rPr>
                                          <a:rPr lang="en-GB" sz="2400" b="0" i="1" smtClean="0">
                                            <a:latin typeface="Cambria Math"/>
                                          </a:rPr>
                                          <m:t>3</m:t>
                                        </m:r>
                                      </m:e>
                                    </m:mr>
                                    <m:mr>
                                      <m:e>
                                        <m:r>
                                          <a:rPr lang="en-GB" sz="2400" b="0" i="1" smtClean="0">
                                            <a:latin typeface="Cambria Math"/>
                                          </a:rPr>
                                          <m:t>7</m:t>
                                        </m:r>
                                      </m:e>
                                    </m:mr>
                                  </m:m>
                                </m:e>
                              </m:d>
                            </m:oMath>
                          </a14:m>
                          <a:r>
                            <a:rPr lang="en-GB" sz="2400" dirty="0" smtClean="0"/>
                            <a:t>    </a:t>
                          </a:r>
                          <a14:m>
                            <m:oMath xmlns:m="http://schemas.openxmlformats.org/officeDocument/2006/math">
                              <m:d>
                                <m:dPr>
                                  <m:ctrlPr>
                                    <a:rPr lang="en-GB" sz="2400" i="1" smtClean="0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m>
                                    <m:mPr>
                                      <m:mcs>
                                        <m:mc>
                                          <m:mcPr>
                                            <m:count m:val="1"/>
                                            <m:mcJc m:val="center"/>
                                          </m:mcPr>
                                        </m:mc>
                                      </m:mcs>
                                      <m:ctrlPr>
                                        <a:rPr lang="en-GB" sz="2400" i="1" smtClean="0">
                                          <a:latin typeface="Cambria Math"/>
                                        </a:rPr>
                                      </m:ctrlPr>
                                    </m:mPr>
                                    <m:mr>
                                      <m:e>
                                        <m:r>
                                          <m:rPr>
                                            <m:brk m:alnAt="7"/>
                                          </m:rPr>
                                          <a:rPr lang="en-GB" sz="2400" b="0" i="1" smtClean="0">
                                            <a:latin typeface="Cambria Math"/>
                                          </a:rPr>
                                          <m:t>−</m:t>
                                        </m:r>
                                        <m:r>
                                          <a:rPr lang="en-GB" sz="2400" b="0" i="1" smtClean="0">
                                            <a:latin typeface="Cambria Math"/>
                                          </a:rPr>
                                          <m:t>7</m:t>
                                        </m:r>
                                      </m:e>
                                    </m:mr>
                                    <m:mr>
                                      <m:e>
                                        <m:r>
                                          <a:rPr lang="en-GB" sz="2400" b="0" i="1" smtClean="0">
                                            <a:latin typeface="Cambria Math"/>
                                          </a:rPr>
                                          <m:t>3</m:t>
                                        </m:r>
                                      </m:e>
                                    </m:mr>
                                  </m:m>
                                </m:e>
                              </m:d>
                            </m:oMath>
                          </a14:m>
                          <a:r>
                            <a:rPr lang="en-GB" sz="2400" dirty="0" smtClean="0"/>
                            <a:t>    </a:t>
                          </a:r>
                          <a14:m>
                            <m:oMath xmlns:m="http://schemas.openxmlformats.org/officeDocument/2006/math">
                              <m:d>
                                <m:dPr>
                                  <m:ctrlPr>
                                    <a:rPr lang="en-GB" sz="2400" i="1" smtClean="0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m>
                                    <m:mPr>
                                      <m:mcs>
                                        <m:mc>
                                          <m:mcPr>
                                            <m:count m:val="1"/>
                                            <m:mcJc m:val="center"/>
                                          </m:mcPr>
                                        </m:mc>
                                      </m:mcs>
                                      <m:ctrlPr>
                                        <a:rPr lang="en-GB" sz="2400" i="1" smtClean="0">
                                          <a:latin typeface="Cambria Math"/>
                                        </a:rPr>
                                      </m:ctrlPr>
                                    </m:mPr>
                                    <m:mr>
                                      <m:e>
                                        <m:r>
                                          <m:rPr>
                                            <m:brk m:alnAt="7"/>
                                          </m:rPr>
                                          <a:rPr lang="en-GB" sz="2400" b="0" i="1" smtClean="0">
                                            <a:latin typeface="Cambria Math"/>
                                          </a:rPr>
                                          <m:t>−</m:t>
                                        </m:r>
                                        <m:r>
                                          <a:rPr lang="en-GB" sz="2400" b="0" i="1" smtClean="0">
                                            <a:latin typeface="Cambria Math"/>
                                          </a:rPr>
                                          <m:t>3</m:t>
                                        </m:r>
                                      </m:e>
                                    </m:mr>
                                    <m:mr>
                                      <m:e>
                                        <m:r>
                                          <a:rPr lang="en-GB" sz="2400" b="0" i="1" smtClean="0">
                                            <a:latin typeface="Cambria Math"/>
                                          </a:rPr>
                                          <m:t>−7</m:t>
                                        </m:r>
                                      </m:e>
                                    </m:mr>
                                  </m:m>
                                </m:e>
                              </m:d>
                            </m:oMath>
                          </a14:m>
                          <a:endParaRPr lang="en-GB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400" i="1" dirty="0" smtClean="0">
                            <a:latin typeface="Cambria Math"/>
                          </a:endParaRPr>
                        </a:p>
                        <a:p>
                          <a:pPr algn="ctr"/>
                          <a14:m>
                            <m:oMath xmlns:m="http://schemas.openxmlformats.org/officeDocument/2006/math">
                              <m:d>
                                <m:dPr>
                                  <m:ctrlPr>
                                    <a:rPr lang="en-GB" sz="2400" i="1" smtClean="0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m>
                                    <m:mPr>
                                      <m:mcs>
                                        <m:mc>
                                          <m:mcPr>
                                            <m:count m:val="1"/>
                                            <m:mcJc m:val="center"/>
                                          </m:mcPr>
                                        </m:mc>
                                      </m:mcs>
                                      <m:ctrlPr>
                                        <a:rPr lang="en-GB" sz="2400" i="1" smtClean="0">
                                          <a:latin typeface="Cambria Math"/>
                                        </a:rPr>
                                      </m:ctrlPr>
                                    </m:mPr>
                                    <m:mr>
                                      <m:e>
                                        <m:r>
                                          <m:rPr>
                                            <m:brk m:alnAt="7"/>
                                          </m:rPr>
                                          <a:rPr lang="en-GB" sz="2400" b="0" i="1" smtClean="0">
                                            <a:latin typeface="Cambria Math"/>
                                          </a:rPr>
                                          <m:t>−</m:t>
                                        </m:r>
                                        <m:r>
                                          <a:rPr lang="en-GB" sz="2400" b="0" i="1" smtClean="0">
                                            <a:latin typeface="Cambria Math"/>
                                          </a:rPr>
                                          <m:t>4</m:t>
                                        </m:r>
                                      </m:e>
                                    </m:mr>
                                    <m:mr>
                                      <m:e>
                                        <m:r>
                                          <a:rPr lang="en-GB" sz="2400" b="0" i="1" smtClean="0">
                                            <a:latin typeface="Cambria Math"/>
                                          </a:rPr>
                                          <m:t>7</m:t>
                                        </m:r>
                                      </m:e>
                                    </m:mr>
                                  </m:m>
                                </m:e>
                              </m:d>
                            </m:oMath>
                          </a14:m>
                          <a:r>
                            <a:rPr lang="en-GB" sz="2400" dirty="0" smtClean="0"/>
                            <a:t>    </a:t>
                          </a:r>
                          <a14:m>
                            <m:oMath xmlns:m="http://schemas.openxmlformats.org/officeDocument/2006/math">
                              <m:d>
                                <m:dPr>
                                  <m:ctrlPr>
                                    <a:rPr lang="en-GB" sz="2400" i="1" smtClean="0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m>
                                    <m:mPr>
                                      <m:mcs>
                                        <m:mc>
                                          <m:mcPr>
                                            <m:count m:val="1"/>
                                            <m:mcJc m:val="center"/>
                                          </m:mcPr>
                                        </m:mc>
                                      </m:mcs>
                                      <m:ctrlPr>
                                        <a:rPr lang="en-GB" sz="2400" i="1" smtClean="0">
                                          <a:latin typeface="Cambria Math"/>
                                        </a:rPr>
                                      </m:ctrlPr>
                                    </m:mPr>
                                    <m:mr>
                                      <m:e>
                                        <m:r>
                                          <m:rPr>
                                            <m:brk m:alnAt="7"/>
                                          </m:rPr>
                                          <a:rPr lang="en-GB" sz="2400" b="0" i="1" smtClean="0">
                                            <a:latin typeface="Cambria Math"/>
                                          </a:rPr>
                                          <m:t>7</m:t>
                                        </m:r>
                                      </m:e>
                                    </m:mr>
                                    <m:mr>
                                      <m:e>
                                        <m:r>
                                          <a:rPr lang="en-GB" sz="2400" b="0" i="1" smtClean="0">
                                            <a:latin typeface="Cambria Math"/>
                                          </a:rPr>
                                          <m:t>4</m:t>
                                        </m:r>
                                      </m:e>
                                    </m:mr>
                                  </m:m>
                                </m:e>
                              </m:d>
                            </m:oMath>
                          </a14:m>
                          <a:r>
                            <a:rPr lang="en-GB" sz="2400" dirty="0" smtClean="0"/>
                            <a:t>    </a:t>
                          </a:r>
                          <a14:m>
                            <m:oMath xmlns:m="http://schemas.openxmlformats.org/officeDocument/2006/math">
                              <m:d>
                                <m:dPr>
                                  <m:ctrlPr>
                                    <a:rPr lang="en-GB" sz="2400" i="1" smtClean="0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m>
                                    <m:mPr>
                                      <m:mcs>
                                        <m:mc>
                                          <m:mcPr>
                                            <m:count m:val="1"/>
                                            <m:mcJc m:val="center"/>
                                          </m:mcPr>
                                        </m:mc>
                                      </m:mcs>
                                      <m:ctrlPr>
                                        <a:rPr lang="en-GB" sz="2400" i="1" smtClean="0">
                                          <a:latin typeface="Cambria Math"/>
                                        </a:rPr>
                                      </m:ctrlPr>
                                    </m:mPr>
                                    <m:mr>
                                      <m:e>
                                        <m:r>
                                          <m:rPr>
                                            <m:brk m:alnAt="7"/>
                                          </m:rPr>
                                          <a:rPr lang="en-GB" sz="2400" b="0" i="1" smtClean="0">
                                            <a:latin typeface="Cambria Math"/>
                                          </a:rPr>
                                          <m:t>4</m:t>
                                        </m:r>
                                      </m:e>
                                    </m:mr>
                                    <m:mr>
                                      <m:e>
                                        <m:r>
                                          <a:rPr lang="en-GB" sz="2400" b="0" i="1" smtClean="0">
                                            <a:latin typeface="Cambria Math"/>
                                          </a:rPr>
                                          <m:t>−7</m:t>
                                        </m:r>
                                      </m:e>
                                    </m:mr>
                                  </m:m>
                                </m:e>
                              </m:d>
                            </m:oMath>
                          </a14:m>
                          <a:r>
                            <a:rPr lang="en-GB" sz="2400" dirty="0" smtClean="0"/>
                            <a:t>    </a:t>
                          </a:r>
                          <a14:m>
                            <m:oMath xmlns:m="http://schemas.openxmlformats.org/officeDocument/2006/math">
                              <m:d>
                                <m:dPr>
                                  <m:ctrlPr>
                                    <a:rPr lang="en-GB" sz="2400" i="1" smtClean="0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m>
                                    <m:mPr>
                                      <m:mcs>
                                        <m:mc>
                                          <m:mcPr>
                                            <m:count m:val="1"/>
                                            <m:mcJc m:val="center"/>
                                          </m:mcPr>
                                        </m:mc>
                                      </m:mcs>
                                      <m:ctrlPr>
                                        <a:rPr lang="en-GB" sz="2400" i="1" smtClean="0">
                                          <a:latin typeface="Cambria Math"/>
                                        </a:rPr>
                                      </m:ctrlPr>
                                    </m:mPr>
                                    <m:mr>
                                      <m:e>
                                        <m:r>
                                          <m:rPr>
                                            <m:brk m:alnAt="7"/>
                                          </m:rPr>
                                          <a:rPr lang="en-GB" sz="2400" b="0" i="1" smtClean="0">
                                            <a:latin typeface="Cambria Math"/>
                                          </a:rPr>
                                          <m:t>−</m:t>
                                        </m:r>
                                        <m:r>
                                          <a:rPr lang="en-GB" sz="2400" b="0" i="1" smtClean="0">
                                            <a:latin typeface="Cambria Math"/>
                                          </a:rPr>
                                          <m:t>7</m:t>
                                        </m:r>
                                      </m:e>
                                    </m:mr>
                                    <m:mr>
                                      <m:e>
                                        <m:r>
                                          <a:rPr lang="en-GB" sz="2400" b="0" i="1" smtClean="0">
                                            <a:latin typeface="Cambria Math"/>
                                          </a:rPr>
                                          <m:t>−4</m:t>
                                        </m:r>
                                      </m:e>
                                    </m:mr>
                                  </m:m>
                                </m:e>
                              </m:d>
                            </m:oMath>
                          </a14:m>
                          <a:endParaRPr lang="en-GB" sz="2400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Content Placeholder 3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840342461"/>
                  </p:ext>
                </p:extLst>
              </p:nvPr>
            </p:nvGraphicFramePr>
            <p:xfrm>
              <a:off x="179388" y="1196975"/>
              <a:ext cx="8785226" cy="540000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4392613"/>
                    <a:gridCol w="4392613"/>
                  </a:tblGrid>
                  <a:tr h="27000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r="-100000" b="-10022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100000" b="-100226"/>
                          </a:stretch>
                        </a:blipFill>
                      </a:tcPr>
                    </a:tc>
                  </a:tr>
                  <a:tr h="27000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t="-100000" r="-100000" b="-22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100000" t="-100000" b="-226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139030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Consolidate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Complete the worksheet in </a:t>
            </a:r>
            <a:r>
              <a:rPr lang="en-GB" dirty="0" err="1" smtClean="0"/>
              <a:t>classbooks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69777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176</TotalTime>
  <Words>350</Words>
  <Application>Microsoft Office PowerPoint</Application>
  <PresentationFormat>On-screen Show (4:3)</PresentationFormat>
  <Paragraphs>57</Paragraphs>
  <Slides>11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Square Journey</vt:lpstr>
      <vt:lpstr>Square Journey</vt:lpstr>
      <vt:lpstr>Square Journey</vt:lpstr>
      <vt:lpstr>Understanding Column Vector Notation</vt:lpstr>
      <vt:lpstr>Square Journey</vt:lpstr>
      <vt:lpstr>Square Journey</vt:lpstr>
      <vt:lpstr>Square Journey</vt:lpstr>
      <vt:lpstr>Square Journey</vt:lpstr>
      <vt:lpstr>Other square vector paths</vt:lpstr>
      <vt:lpstr>Square or not?</vt:lpstr>
      <vt:lpstr>Consolidate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Square Journey</dc:title>
  <dc:creator>Doyle, A</dc:creator>
  <cp:lastModifiedBy>Elder, L</cp:lastModifiedBy>
  <cp:revision>18</cp:revision>
  <dcterms:created xsi:type="dcterms:W3CDTF">2019-07-10T12:54:05Z</dcterms:created>
  <dcterms:modified xsi:type="dcterms:W3CDTF">2019-09-03T13:34:35Z</dcterms:modified>
</cp:coreProperties>
</file>